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4" r:id="rId5"/>
    <p:sldId id="259" r:id="rId6"/>
    <p:sldId id="267" r:id="rId7"/>
    <p:sldId id="260" r:id="rId8"/>
    <p:sldId id="265" r:id="rId9"/>
    <p:sldId id="261" r:id="rId10"/>
    <p:sldId id="266" r:id="rId11"/>
    <p:sldId id="262" r:id="rId12"/>
    <p:sldId id="263"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6" d="100"/>
          <a:sy n="76" d="100"/>
        </p:scale>
        <p:origin x="71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9B674B22-E78E-49D2-A804-FE7E591A4413}" type="datetimeFigureOut">
              <a:rPr lang="tr-TR" smtClean="0"/>
              <a:t>10.05.2020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99D0E25-3002-4E76-AB5C-435F308CF858}" type="slidenum">
              <a:rPr lang="tr-TR" smtClean="0"/>
              <a:t>‹#›</a:t>
            </a:fld>
            <a:endParaRPr lang="tr-TR"/>
          </a:p>
        </p:txBody>
      </p:sp>
    </p:spTree>
    <p:extLst>
      <p:ext uri="{BB962C8B-B14F-4D97-AF65-F5344CB8AC3E}">
        <p14:creationId xmlns:p14="http://schemas.microsoft.com/office/powerpoint/2010/main" val="5353526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B674B22-E78E-49D2-A804-FE7E591A4413}" type="datetimeFigureOut">
              <a:rPr lang="tr-TR" smtClean="0"/>
              <a:t>10.05.2020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99D0E25-3002-4E76-AB5C-435F308CF858}" type="slidenum">
              <a:rPr lang="tr-TR" smtClean="0"/>
              <a:t>‹#›</a:t>
            </a:fld>
            <a:endParaRPr lang="tr-TR"/>
          </a:p>
        </p:txBody>
      </p:sp>
    </p:spTree>
    <p:extLst>
      <p:ext uri="{BB962C8B-B14F-4D97-AF65-F5344CB8AC3E}">
        <p14:creationId xmlns:p14="http://schemas.microsoft.com/office/powerpoint/2010/main" val="1151147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B674B22-E78E-49D2-A804-FE7E591A4413}" type="datetimeFigureOut">
              <a:rPr lang="tr-TR" smtClean="0"/>
              <a:t>10.05.2020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99D0E25-3002-4E76-AB5C-435F308CF858}"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8333578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B674B22-E78E-49D2-A804-FE7E591A4413}" type="datetimeFigureOut">
              <a:rPr lang="tr-TR" smtClean="0"/>
              <a:t>10.05.2020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99D0E25-3002-4E76-AB5C-435F308CF858}" type="slidenum">
              <a:rPr lang="tr-TR" smtClean="0"/>
              <a:t>‹#›</a:t>
            </a:fld>
            <a:endParaRPr lang="tr-TR"/>
          </a:p>
        </p:txBody>
      </p:sp>
    </p:spTree>
    <p:extLst>
      <p:ext uri="{BB962C8B-B14F-4D97-AF65-F5344CB8AC3E}">
        <p14:creationId xmlns:p14="http://schemas.microsoft.com/office/powerpoint/2010/main" val="36939760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B674B22-E78E-49D2-A804-FE7E591A4413}" type="datetimeFigureOut">
              <a:rPr lang="tr-TR" smtClean="0"/>
              <a:t>10.05.2020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99D0E25-3002-4E76-AB5C-435F308CF85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02714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B674B22-E78E-49D2-A804-FE7E591A4413}" type="datetimeFigureOut">
              <a:rPr lang="tr-TR" smtClean="0"/>
              <a:t>10.05.2020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99D0E25-3002-4E76-AB5C-435F308CF858}" type="slidenum">
              <a:rPr lang="tr-TR" smtClean="0"/>
              <a:t>‹#›</a:t>
            </a:fld>
            <a:endParaRPr lang="tr-TR"/>
          </a:p>
        </p:txBody>
      </p:sp>
    </p:spTree>
    <p:extLst>
      <p:ext uri="{BB962C8B-B14F-4D97-AF65-F5344CB8AC3E}">
        <p14:creationId xmlns:p14="http://schemas.microsoft.com/office/powerpoint/2010/main" val="37489584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B674B22-E78E-49D2-A804-FE7E591A4413}" type="datetimeFigureOut">
              <a:rPr lang="tr-TR" smtClean="0"/>
              <a:t>10.05.2020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99D0E25-3002-4E76-AB5C-435F308CF858}" type="slidenum">
              <a:rPr lang="tr-TR" smtClean="0"/>
              <a:t>‹#›</a:t>
            </a:fld>
            <a:endParaRPr lang="tr-TR"/>
          </a:p>
        </p:txBody>
      </p:sp>
    </p:spTree>
    <p:extLst>
      <p:ext uri="{BB962C8B-B14F-4D97-AF65-F5344CB8AC3E}">
        <p14:creationId xmlns:p14="http://schemas.microsoft.com/office/powerpoint/2010/main" val="32610159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B674B22-E78E-49D2-A804-FE7E591A4413}" type="datetimeFigureOut">
              <a:rPr lang="tr-TR" smtClean="0"/>
              <a:t>10.05.2020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99D0E25-3002-4E76-AB5C-435F308CF858}" type="slidenum">
              <a:rPr lang="tr-TR" smtClean="0"/>
              <a:t>‹#›</a:t>
            </a:fld>
            <a:endParaRPr lang="tr-TR"/>
          </a:p>
        </p:txBody>
      </p:sp>
    </p:spTree>
    <p:extLst>
      <p:ext uri="{BB962C8B-B14F-4D97-AF65-F5344CB8AC3E}">
        <p14:creationId xmlns:p14="http://schemas.microsoft.com/office/powerpoint/2010/main" val="14184529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B674B22-E78E-49D2-A804-FE7E591A4413}" type="datetimeFigureOut">
              <a:rPr lang="tr-TR" smtClean="0"/>
              <a:t>10.05.2020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99D0E25-3002-4E76-AB5C-435F308CF858}" type="slidenum">
              <a:rPr lang="tr-TR" smtClean="0"/>
              <a:t>‹#›</a:t>
            </a:fld>
            <a:endParaRPr lang="tr-TR"/>
          </a:p>
        </p:txBody>
      </p:sp>
    </p:spTree>
    <p:extLst>
      <p:ext uri="{BB962C8B-B14F-4D97-AF65-F5344CB8AC3E}">
        <p14:creationId xmlns:p14="http://schemas.microsoft.com/office/powerpoint/2010/main" val="3782185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B674B22-E78E-49D2-A804-FE7E591A4413}" type="datetimeFigureOut">
              <a:rPr lang="tr-TR" smtClean="0"/>
              <a:t>10.05.2020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99D0E25-3002-4E76-AB5C-435F308CF858}" type="slidenum">
              <a:rPr lang="tr-TR" smtClean="0"/>
              <a:t>‹#›</a:t>
            </a:fld>
            <a:endParaRPr lang="tr-TR"/>
          </a:p>
        </p:txBody>
      </p:sp>
    </p:spTree>
    <p:extLst>
      <p:ext uri="{BB962C8B-B14F-4D97-AF65-F5344CB8AC3E}">
        <p14:creationId xmlns:p14="http://schemas.microsoft.com/office/powerpoint/2010/main" val="4148198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9B674B22-E78E-49D2-A804-FE7E591A4413}" type="datetimeFigureOut">
              <a:rPr lang="tr-TR" smtClean="0"/>
              <a:t>10.05.2020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99D0E25-3002-4E76-AB5C-435F308CF858}" type="slidenum">
              <a:rPr lang="tr-TR" smtClean="0"/>
              <a:t>‹#›</a:t>
            </a:fld>
            <a:endParaRPr lang="tr-TR"/>
          </a:p>
        </p:txBody>
      </p:sp>
    </p:spTree>
    <p:extLst>
      <p:ext uri="{BB962C8B-B14F-4D97-AF65-F5344CB8AC3E}">
        <p14:creationId xmlns:p14="http://schemas.microsoft.com/office/powerpoint/2010/main" val="4086377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B674B22-E78E-49D2-A804-FE7E591A4413}" type="datetimeFigureOut">
              <a:rPr lang="tr-TR" smtClean="0"/>
              <a:t>10.05.2020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99D0E25-3002-4E76-AB5C-435F308CF858}" type="slidenum">
              <a:rPr lang="tr-TR" smtClean="0"/>
              <a:t>‹#›</a:t>
            </a:fld>
            <a:endParaRPr lang="tr-TR"/>
          </a:p>
        </p:txBody>
      </p:sp>
    </p:spTree>
    <p:extLst>
      <p:ext uri="{BB962C8B-B14F-4D97-AF65-F5344CB8AC3E}">
        <p14:creationId xmlns:p14="http://schemas.microsoft.com/office/powerpoint/2010/main" val="29018180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9B674B22-E78E-49D2-A804-FE7E591A4413}" type="datetimeFigureOut">
              <a:rPr lang="tr-TR" smtClean="0"/>
              <a:t>10.05.2020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99D0E25-3002-4E76-AB5C-435F308CF858}" type="slidenum">
              <a:rPr lang="tr-TR" smtClean="0"/>
              <a:t>‹#›</a:t>
            </a:fld>
            <a:endParaRPr lang="tr-TR"/>
          </a:p>
        </p:txBody>
      </p:sp>
    </p:spTree>
    <p:extLst>
      <p:ext uri="{BB962C8B-B14F-4D97-AF65-F5344CB8AC3E}">
        <p14:creationId xmlns:p14="http://schemas.microsoft.com/office/powerpoint/2010/main" val="1620544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674B22-E78E-49D2-A804-FE7E591A4413}" type="datetimeFigureOut">
              <a:rPr lang="tr-TR" smtClean="0"/>
              <a:t>10.05.2020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99D0E25-3002-4E76-AB5C-435F308CF858}" type="slidenum">
              <a:rPr lang="tr-TR" smtClean="0"/>
              <a:t>‹#›</a:t>
            </a:fld>
            <a:endParaRPr lang="tr-TR"/>
          </a:p>
        </p:txBody>
      </p:sp>
    </p:spTree>
    <p:extLst>
      <p:ext uri="{BB962C8B-B14F-4D97-AF65-F5344CB8AC3E}">
        <p14:creationId xmlns:p14="http://schemas.microsoft.com/office/powerpoint/2010/main" val="1100143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B674B22-E78E-49D2-A804-FE7E591A4413}" type="datetimeFigureOut">
              <a:rPr lang="tr-TR" smtClean="0"/>
              <a:t>10.05.2020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99D0E25-3002-4E76-AB5C-435F308CF858}" type="slidenum">
              <a:rPr lang="tr-TR" smtClean="0"/>
              <a:t>‹#›</a:t>
            </a:fld>
            <a:endParaRPr lang="tr-TR"/>
          </a:p>
        </p:txBody>
      </p:sp>
    </p:spTree>
    <p:extLst>
      <p:ext uri="{BB962C8B-B14F-4D97-AF65-F5344CB8AC3E}">
        <p14:creationId xmlns:p14="http://schemas.microsoft.com/office/powerpoint/2010/main" val="219512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B674B22-E78E-49D2-A804-FE7E591A4413}" type="datetimeFigureOut">
              <a:rPr lang="tr-TR" smtClean="0"/>
              <a:t>10.05.2020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99D0E25-3002-4E76-AB5C-435F308CF858}" type="slidenum">
              <a:rPr lang="tr-TR" smtClean="0"/>
              <a:t>‹#›</a:t>
            </a:fld>
            <a:endParaRPr lang="tr-TR"/>
          </a:p>
        </p:txBody>
      </p:sp>
    </p:spTree>
    <p:extLst>
      <p:ext uri="{BB962C8B-B14F-4D97-AF65-F5344CB8AC3E}">
        <p14:creationId xmlns:p14="http://schemas.microsoft.com/office/powerpoint/2010/main" val="1581345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B674B22-E78E-49D2-A804-FE7E591A4413}" type="datetimeFigureOut">
              <a:rPr lang="tr-TR" smtClean="0"/>
              <a:t>10.05.2020</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99D0E25-3002-4E76-AB5C-435F308CF858}" type="slidenum">
              <a:rPr lang="tr-TR" smtClean="0"/>
              <a:t>‹#›</a:t>
            </a:fld>
            <a:endParaRPr lang="tr-TR"/>
          </a:p>
        </p:txBody>
      </p:sp>
    </p:spTree>
    <p:extLst>
      <p:ext uri="{BB962C8B-B14F-4D97-AF65-F5344CB8AC3E}">
        <p14:creationId xmlns:p14="http://schemas.microsoft.com/office/powerpoint/2010/main" val="20590759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CD9B2B5-D53D-4DC3-ADB4-DA1994329215}"/>
              </a:ext>
            </a:extLst>
          </p:cNvPr>
          <p:cNvSpPr>
            <a:spLocks noGrp="1"/>
          </p:cNvSpPr>
          <p:nvPr>
            <p:ph type="ctrTitle"/>
          </p:nvPr>
        </p:nvSpPr>
        <p:spPr>
          <a:xfrm>
            <a:off x="1384300" y="1130300"/>
            <a:ext cx="7793565" cy="2052699"/>
          </a:xfrm>
        </p:spPr>
        <p:txBody>
          <a:bodyPr/>
          <a:lstStyle/>
          <a:p>
            <a:pPr algn="ctr"/>
            <a:r>
              <a:rPr lang="tr-TR" sz="2400" dirty="0">
                <a:solidFill>
                  <a:schemeClr val="accent1">
                    <a:lumMod val="50000"/>
                  </a:schemeClr>
                </a:solidFill>
              </a:rPr>
              <a:t>HİN 413 ÇEŞİTLİ METİNLERDEN HİNTÇE ÇEVİRİLER I</a:t>
            </a:r>
            <a:br>
              <a:rPr lang="tr-TR" sz="2400" dirty="0">
                <a:solidFill>
                  <a:schemeClr val="accent1">
                    <a:lumMod val="50000"/>
                  </a:schemeClr>
                </a:solidFill>
              </a:rPr>
            </a:br>
            <a:br>
              <a:rPr lang="tr-TR" sz="2400" dirty="0">
                <a:solidFill>
                  <a:schemeClr val="accent1">
                    <a:lumMod val="50000"/>
                  </a:schemeClr>
                </a:solidFill>
              </a:rPr>
            </a:br>
            <a:r>
              <a:rPr lang="hi-IN" sz="2400" dirty="0">
                <a:solidFill>
                  <a:schemeClr val="accent1">
                    <a:lumMod val="50000"/>
                  </a:schemeClr>
                </a:solidFill>
              </a:rPr>
              <a:t>गुरु  नानकदेव</a:t>
            </a:r>
            <a:br>
              <a:rPr lang="tr-TR" sz="2400" dirty="0">
                <a:solidFill>
                  <a:schemeClr val="accent1">
                    <a:lumMod val="50000"/>
                  </a:schemeClr>
                </a:solidFill>
              </a:rPr>
            </a:br>
            <a:br>
              <a:rPr lang="tr-TR" sz="2400" dirty="0">
                <a:solidFill>
                  <a:schemeClr val="accent1">
                    <a:lumMod val="50000"/>
                  </a:schemeClr>
                </a:solidFill>
              </a:rPr>
            </a:br>
            <a:r>
              <a:rPr lang="tr-TR" sz="2400" dirty="0">
                <a:solidFill>
                  <a:schemeClr val="accent1">
                    <a:lumMod val="50000"/>
                  </a:schemeClr>
                </a:solidFill>
              </a:rPr>
              <a:t>3. Hafta</a:t>
            </a:r>
          </a:p>
        </p:txBody>
      </p:sp>
      <p:sp>
        <p:nvSpPr>
          <p:cNvPr id="3" name="Alt Başlık 2">
            <a:extLst>
              <a:ext uri="{FF2B5EF4-FFF2-40B4-BE49-F238E27FC236}">
                <a16:creationId xmlns:a16="http://schemas.microsoft.com/office/drawing/2014/main" id="{D9B4E895-395F-4CAA-8443-0D40474950D0}"/>
              </a:ext>
            </a:extLst>
          </p:cNvPr>
          <p:cNvSpPr>
            <a:spLocks noGrp="1"/>
          </p:cNvSpPr>
          <p:nvPr>
            <p:ph type="subTitle" idx="1"/>
          </p:nvPr>
        </p:nvSpPr>
        <p:spPr>
          <a:xfrm>
            <a:off x="1202266" y="4050835"/>
            <a:ext cx="7967133" cy="1404999"/>
          </a:xfrm>
        </p:spPr>
        <p:txBody>
          <a:bodyPr>
            <a:normAutofit fontScale="70000" lnSpcReduction="20000"/>
          </a:bodyPr>
          <a:lstStyle/>
          <a:p>
            <a:r>
              <a:rPr lang="tr-TR" dirty="0">
                <a:solidFill>
                  <a:schemeClr val="accent1">
                    <a:lumMod val="50000"/>
                  </a:schemeClr>
                </a:solidFill>
              </a:rPr>
              <a:t>Prof. Dr. H. Derya CAN</a:t>
            </a:r>
          </a:p>
          <a:p>
            <a:r>
              <a:rPr lang="tr-TR" dirty="0">
                <a:solidFill>
                  <a:schemeClr val="accent1">
                    <a:lumMod val="50000"/>
                  </a:schemeClr>
                </a:solidFill>
              </a:rPr>
              <a:t>Ankara Üniversitesi</a:t>
            </a:r>
          </a:p>
          <a:p>
            <a:r>
              <a:rPr lang="tr-TR" dirty="0">
                <a:solidFill>
                  <a:schemeClr val="accent1">
                    <a:lumMod val="50000"/>
                  </a:schemeClr>
                </a:solidFill>
              </a:rPr>
              <a:t>Dil ve Tarih-Coğrafya Fakültesi</a:t>
            </a:r>
          </a:p>
          <a:p>
            <a:r>
              <a:rPr lang="tr-TR" dirty="0">
                <a:solidFill>
                  <a:schemeClr val="accent1">
                    <a:lumMod val="50000"/>
                  </a:schemeClr>
                </a:solidFill>
              </a:rPr>
              <a:t>Doğu Dilleri Ve Edebiyatları Bölümü</a:t>
            </a:r>
          </a:p>
          <a:p>
            <a:r>
              <a:rPr lang="tr-TR" dirty="0">
                <a:solidFill>
                  <a:schemeClr val="accent1">
                    <a:lumMod val="50000"/>
                  </a:schemeClr>
                </a:solidFill>
              </a:rPr>
              <a:t>Hindoloji Anabilim Dalı</a:t>
            </a:r>
          </a:p>
          <a:p>
            <a:endParaRPr lang="tr-TR" dirty="0"/>
          </a:p>
        </p:txBody>
      </p:sp>
    </p:spTree>
    <p:extLst>
      <p:ext uri="{BB962C8B-B14F-4D97-AF65-F5344CB8AC3E}">
        <p14:creationId xmlns:p14="http://schemas.microsoft.com/office/powerpoint/2010/main" val="4963755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9236B98-AFD5-4F33-A6E9-8C96843258E1}"/>
              </a:ext>
            </a:extLst>
          </p:cNvPr>
          <p:cNvSpPr/>
          <p:nvPr/>
        </p:nvSpPr>
        <p:spPr>
          <a:xfrm>
            <a:off x="1854200" y="2095500"/>
            <a:ext cx="6096000" cy="2813975"/>
          </a:xfrm>
          <a:prstGeom prst="rect">
            <a:avLst/>
          </a:prstGeom>
        </p:spPr>
        <p:txBody>
          <a:bodyPr wrap="square">
            <a:spAutoFit/>
          </a:bodyPr>
          <a:lstStyle/>
          <a:p>
            <a:pPr algn="ctr">
              <a:lnSpc>
                <a:spcPct val="150000"/>
              </a:lnSpc>
            </a:pPr>
            <a:r>
              <a:rPr lang="hi-IN" sz="2400" dirty="0">
                <a:solidFill>
                  <a:schemeClr val="accent1">
                    <a:lumMod val="50000"/>
                  </a:schemeClr>
                </a:solidFill>
                <a:ea typeface="Calibri" panose="020F0502020204030204" pitchFamily="34" charset="0"/>
                <a:cs typeface="Sanskrit 2003"/>
              </a:rPr>
              <a:t>वहाँ एक दिन आप सोये हुए थे कि एक मुल्ला ने जगाया</a:t>
            </a:r>
            <a:r>
              <a:rPr lang="tr-TR" sz="2400" dirty="0">
                <a:solidFill>
                  <a:schemeClr val="accent1">
                    <a:lumMod val="50000"/>
                  </a:schemeClr>
                </a:solidFill>
                <a:latin typeface="Sanskrit 2003"/>
                <a:ea typeface="Calibri" panose="020F0502020204030204" pitchFamily="34" charset="0"/>
              </a:rPr>
              <a:t>,</a:t>
            </a:r>
            <a:r>
              <a:rPr lang="hi-IN" sz="2400" dirty="0">
                <a:solidFill>
                  <a:schemeClr val="accent1">
                    <a:lumMod val="50000"/>
                  </a:schemeClr>
                </a:solidFill>
                <a:latin typeface="Sanskrit 2003"/>
                <a:ea typeface="Calibri" panose="020F0502020204030204" pitchFamily="34" charset="0"/>
              </a:rPr>
              <a:t> “अरे बाबा ! खुदा के घर की तरफ पैर करके क्यों सोये हुए हो ?” नानकदेवजी ने कहा</a:t>
            </a:r>
            <a:r>
              <a:rPr lang="tr-TR" sz="2400" dirty="0">
                <a:solidFill>
                  <a:schemeClr val="accent1">
                    <a:lumMod val="50000"/>
                  </a:schemeClr>
                </a:solidFill>
                <a:latin typeface="Sanskrit 2003"/>
                <a:ea typeface="Calibri" panose="020F0502020204030204" pitchFamily="34" charset="0"/>
              </a:rPr>
              <a:t>,</a:t>
            </a:r>
            <a:r>
              <a:rPr lang="hi-IN" sz="2400" dirty="0">
                <a:solidFill>
                  <a:schemeClr val="accent1">
                    <a:lumMod val="50000"/>
                  </a:schemeClr>
                </a:solidFill>
                <a:latin typeface="Sanskrit 2003"/>
                <a:ea typeface="Calibri" panose="020F0502020204030204" pitchFamily="34" charset="0"/>
              </a:rPr>
              <a:t> “मुल्ला ! तू मेरे पैर उस तरफ कर दे</a:t>
            </a:r>
            <a:r>
              <a:rPr lang="tr-TR" sz="2400" dirty="0">
                <a:solidFill>
                  <a:schemeClr val="accent1">
                    <a:lumMod val="50000"/>
                  </a:schemeClr>
                </a:solidFill>
                <a:latin typeface="Sanskrit 2003"/>
                <a:ea typeface="Calibri" panose="020F0502020204030204" pitchFamily="34" charset="0"/>
              </a:rPr>
              <a:t>,</a:t>
            </a:r>
            <a:r>
              <a:rPr lang="hi-IN" sz="2400" dirty="0">
                <a:solidFill>
                  <a:schemeClr val="accent1">
                    <a:lumMod val="50000"/>
                  </a:schemeClr>
                </a:solidFill>
                <a:latin typeface="Sanskrit 2003"/>
                <a:ea typeface="Calibri" panose="020F0502020204030204" pitchFamily="34" charset="0"/>
              </a:rPr>
              <a:t> जिस तरफ खुदा न हो।”</a:t>
            </a:r>
            <a:endParaRPr lang="tr-TR" sz="2400" dirty="0">
              <a:solidFill>
                <a:schemeClr val="accent1">
                  <a:lumMod val="50000"/>
                </a:schemeClr>
              </a:solidFill>
            </a:endParaRPr>
          </a:p>
        </p:txBody>
      </p:sp>
    </p:spTree>
    <p:extLst>
      <p:ext uri="{BB962C8B-B14F-4D97-AF65-F5344CB8AC3E}">
        <p14:creationId xmlns:p14="http://schemas.microsoft.com/office/powerpoint/2010/main" val="4984574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5A601C86-646D-4CA8-8436-350824AA4A8B}"/>
              </a:ext>
            </a:extLst>
          </p:cNvPr>
          <p:cNvSpPr/>
          <p:nvPr/>
        </p:nvSpPr>
        <p:spPr>
          <a:xfrm>
            <a:off x="1413164" y="955964"/>
            <a:ext cx="7730836" cy="3472746"/>
          </a:xfrm>
          <a:prstGeom prst="rect">
            <a:avLst/>
          </a:prstGeom>
        </p:spPr>
        <p:txBody>
          <a:bodyPr wrap="square">
            <a:spAutoFit/>
          </a:bodyPr>
          <a:lstStyle/>
          <a:p>
            <a:pPr algn="ctr">
              <a:lnSpc>
                <a:spcPct val="150000"/>
              </a:lnSpc>
              <a:spcAft>
                <a:spcPts val="800"/>
              </a:spcAft>
            </a:pPr>
            <a:r>
              <a:rPr lang="hi-IN" sz="2400" dirty="0">
                <a:solidFill>
                  <a:schemeClr val="accent1">
                    <a:lumMod val="50000"/>
                  </a:schemeClr>
                </a:solidFill>
                <a:latin typeface="Calibri" panose="020F0502020204030204" pitchFamily="34" charset="0"/>
                <a:ea typeface="Calibri" panose="020F0502020204030204" pitchFamily="34" charset="0"/>
                <a:cs typeface="Sanskrit 2003"/>
              </a:rPr>
              <a:t>यह सुनकर मुल्ला चकित हो गया और समझ गया कि आप कोई पहुंचे हुए फकीर हैं। मक्का से आप बगदाद भी गए।</a:t>
            </a:r>
            <a:endParaRPr lang="tr-TR" sz="2400" dirty="0">
              <a:solidFill>
                <a:schemeClr val="accent1">
                  <a:lumMod val="50000"/>
                </a:schemeClr>
              </a:solidFill>
              <a:latin typeface="Calibri" panose="020F0502020204030204" pitchFamily="34" charset="0"/>
              <a:ea typeface="Calibri" panose="020F0502020204030204" pitchFamily="34" charset="0"/>
              <a:cs typeface="Sanskrit 2003"/>
            </a:endParaRPr>
          </a:p>
          <a:p>
            <a:pPr algn="ctr">
              <a:lnSpc>
                <a:spcPct val="150000"/>
              </a:lnSpc>
              <a:spcAft>
                <a:spcPts val="800"/>
              </a:spcAft>
            </a:pPr>
            <a:r>
              <a:rPr lang="hi-IN" sz="2400" dirty="0">
                <a:solidFill>
                  <a:schemeClr val="accent1">
                    <a:lumMod val="50000"/>
                  </a:schemeClr>
                </a:solidFill>
                <a:latin typeface="Calibri" panose="020F0502020204030204" pitchFamily="34" charset="0"/>
                <a:ea typeface="Calibri" panose="020F0502020204030204" pitchFamily="34" charset="0"/>
                <a:cs typeface="Sanskrit 2003"/>
              </a:rPr>
              <a:t> वहाँ से भारत लौटकर आपने निर्गुण मत का प्रचार किया। करतारपुर (गुरदासपुर) में आपने अपना स्थायी निवास बना लिया। अब आप गुरु नानकदेव कहलाने लगे थे और आपके शिष्यों की संख्या दिन-दूनी रात-चौगुनी बढ़ती गई। </a:t>
            </a:r>
            <a:endParaRPr lang="tr-TR" sz="2400" dirty="0">
              <a:solidFill>
                <a:schemeClr val="accent1">
                  <a:lumMod val="50000"/>
                </a:schemeClr>
              </a:solidFill>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26230904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C0FAEE12-DA8B-46E8-A1B3-9F6B7FF96F99}"/>
              </a:ext>
            </a:extLst>
          </p:cNvPr>
          <p:cNvSpPr/>
          <p:nvPr/>
        </p:nvSpPr>
        <p:spPr>
          <a:xfrm>
            <a:off x="1842655" y="1246909"/>
            <a:ext cx="7301345" cy="2259978"/>
          </a:xfrm>
          <a:prstGeom prst="rect">
            <a:avLst/>
          </a:prstGeom>
        </p:spPr>
        <p:txBody>
          <a:bodyPr wrap="square">
            <a:spAutoFit/>
          </a:bodyPr>
          <a:lstStyle/>
          <a:p>
            <a:pPr algn="ctr">
              <a:lnSpc>
                <a:spcPct val="150000"/>
              </a:lnSpc>
            </a:pPr>
            <a:r>
              <a:rPr lang="hi-IN" sz="2400" dirty="0">
                <a:solidFill>
                  <a:schemeClr val="accent1">
                    <a:lumMod val="50000"/>
                  </a:schemeClr>
                </a:solidFill>
                <a:ea typeface="Calibri" panose="020F0502020204030204" pitchFamily="34" charset="0"/>
                <a:cs typeface="Sanskrit 2003"/>
              </a:rPr>
              <a:t>आप धर्म के बाह्म प्रदर्शन के विरुद्धा थे। </a:t>
            </a:r>
            <a:endParaRPr lang="tr-TR" sz="2400" dirty="0">
              <a:solidFill>
                <a:schemeClr val="accent1">
                  <a:lumMod val="50000"/>
                </a:schemeClr>
              </a:solidFill>
              <a:ea typeface="Calibri" panose="020F0502020204030204" pitchFamily="34" charset="0"/>
              <a:cs typeface="Sanskrit 2003"/>
            </a:endParaRPr>
          </a:p>
          <a:p>
            <a:pPr algn="ctr">
              <a:lnSpc>
                <a:spcPct val="150000"/>
              </a:lnSpc>
            </a:pPr>
            <a:r>
              <a:rPr lang="hi-IN" sz="2400" dirty="0">
                <a:solidFill>
                  <a:schemeClr val="accent1">
                    <a:lumMod val="50000"/>
                  </a:schemeClr>
                </a:solidFill>
                <a:ea typeface="Calibri" panose="020F0502020204030204" pitchFamily="34" charset="0"/>
                <a:cs typeface="Sanskrit 2003"/>
              </a:rPr>
              <a:t> आप अन्तः</a:t>
            </a:r>
            <a:r>
              <a:rPr lang="tr-TR" sz="2400" dirty="0">
                <a:solidFill>
                  <a:schemeClr val="accent1">
                    <a:lumMod val="50000"/>
                  </a:schemeClr>
                </a:solidFill>
                <a:ea typeface="Calibri" panose="020F0502020204030204" pitchFamily="34" charset="0"/>
                <a:cs typeface="Sanskrit 2003"/>
              </a:rPr>
              <a:t> </a:t>
            </a:r>
            <a:r>
              <a:rPr lang="hi-IN" sz="2400" dirty="0">
                <a:solidFill>
                  <a:schemeClr val="accent1">
                    <a:lumMod val="50000"/>
                  </a:schemeClr>
                </a:solidFill>
                <a:ea typeface="Calibri" panose="020F0502020204030204" pitchFamily="34" charset="0"/>
                <a:cs typeface="Sanskrit 2003"/>
              </a:rPr>
              <a:t>करण की शुद्धि और निष्काम निर्गुण भक्ति पर बल देते थे। आपके भक्ति-गीत अन्य गुरुओं की वाणी </a:t>
            </a:r>
            <a:r>
              <a:rPr lang="tr-TR" sz="2400" dirty="0">
                <a:solidFill>
                  <a:schemeClr val="accent1">
                    <a:lumMod val="50000"/>
                  </a:schemeClr>
                </a:solidFill>
                <a:ea typeface="Calibri" panose="020F0502020204030204" pitchFamily="34" charset="0"/>
                <a:cs typeface="Sanskrit 2003"/>
              </a:rPr>
              <a:t> </a:t>
            </a:r>
          </a:p>
          <a:p>
            <a:pPr algn="ctr">
              <a:lnSpc>
                <a:spcPct val="150000"/>
              </a:lnSpc>
            </a:pPr>
            <a:r>
              <a:rPr lang="hi-IN" sz="2400" dirty="0">
                <a:solidFill>
                  <a:schemeClr val="accent1">
                    <a:lumMod val="50000"/>
                  </a:schemeClr>
                </a:solidFill>
                <a:ea typeface="Calibri" panose="020F0502020204030204" pitchFamily="34" charset="0"/>
                <a:cs typeface="Sanskrit 2003"/>
              </a:rPr>
              <a:t>के साथ </a:t>
            </a:r>
            <a:r>
              <a:rPr lang="tr-TR" sz="2400" dirty="0">
                <a:solidFill>
                  <a:schemeClr val="accent1">
                    <a:lumMod val="50000"/>
                  </a:schemeClr>
                </a:solidFill>
                <a:latin typeface="Sanskrit 2003"/>
                <a:ea typeface="Calibri" panose="020F0502020204030204" pitchFamily="34" charset="0"/>
              </a:rPr>
              <a:t>‘</a:t>
            </a:r>
            <a:r>
              <a:rPr lang="hi-IN" sz="2400" dirty="0">
                <a:solidFill>
                  <a:schemeClr val="accent1">
                    <a:lumMod val="50000"/>
                  </a:schemeClr>
                </a:solidFill>
                <a:latin typeface="Sanskrit 2003"/>
                <a:ea typeface="Calibri" panose="020F0502020204030204" pitchFamily="34" charset="0"/>
              </a:rPr>
              <a:t>गुरु ग्रंथ साहिब</a:t>
            </a:r>
            <a:r>
              <a:rPr lang="tr-TR" sz="2400" dirty="0">
                <a:solidFill>
                  <a:schemeClr val="accent1">
                    <a:lumMod val="50000"/>
                  </a:schemeClr>
                </a:solidFill>
                <a:latin typeface="Sanskrit 2003"/>
                <a:ea typeface="Calibri" panose="020F0502020204030204" pitchFamily="34" charset="0"/>
              </a:rPr>
              <a:t>’</a:t>
            </a:r>
            <a:r>
              <a:rPr lang="hi-IN" sz="2400" dirty="0">
                <a:solidFill>
                  <a:schemeClr val="accent1">
                    <a:lumMod val="50000"/>
                  </a:schemeClr>
                </a:solidFill>
                <a:latin typeface="Sanskrit 2003"/>
                <a:ea typeface="Calibri" panose="020F0502020204030204" pitchFamily="34" charset="0"/>
              </a:rPr>
              <a:t> में संगृहीत हैं। </a:t>
            </a:r>
            <a:endParaRPr lang="tr-TR" sz="2400" dirty="0">
              <a:solidFill>
                <a:schemeClr val="accent1">
                  <a:lumMod val="50000"/>
                </a:schemeClr>
              </a:solidFill>
            </a:endParaRPr>
          </a:p>
        </p:txBody>
      </p:sp>
    </p:spTree>
    <p:extLst>
      <p:ext uri="{BB962C8B-B14F-4D97-AF65-F5344CB8AC3E}">
        <p14:creationId xmlns:p14="http://schemas.microsoft.com/office/powerpoint/2010/main" val="16236481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5888D3C6-35AB-462D-B3CA-C9C4252CFF08}"/>
              </a:ext>
            </a:extLst>
          </p:cNvPr>
          <p:cNvSpPr/>
          <p:nvPr/>
        </p:nvSpPr>
        <p:spPr>
          <a:xfrm>
            <a:off x="1717964" y="762000"/>
            <a:ext cx="7426036" cy="4888518"/>
          </a:xfrm>
          <a:prstGeom prst="rect">
            <a:avLst/>
          </a:prstGeom>
        </p:spPr>
        <p:txBody>
          <a:bodyPr wrap="square">
            <a:spAutoFit/>
          </a:bodyPr>
          <a:lstStyle/>
          <a:p>
            <a:pPr algn="ctr">
              <a:lnSpc>
                <a:spcPct val="150000"/>
              </a:lnSpc>
              <a:spcAft>
                <a:spcPts val="800"/>
              </a:spcAft>
            </a:pPr>
            <a:r>
              <a:rPr lang="hi-IN" sz="2400" dirty="0">
                <a:solidFill>
                  <a:schemeClr val="accent1">
                    <a:lumMod val="50000"/>
                  </a:schemeClr>
                </a:solidFill>
                <a:latin typeface="Calibri" panose="020F0502020204030204" pitchFamily="34" charset="0"/>
                <a:ea typeface="Calibri" panose="020F0502020204030204" pitchFamily="34" charset="0"/>
                <a:cs typeface="Sanskrit 2003"/>
              </a:rPr>
              <a:t>गुरु  नानकदेव</a:t>
            </a:r>
            <a:endParaRPr lang="tr-TR" sz="2400" dirty="0">
              <a:solidFill>
                <a:schemeClr val="accent1">
                  <a:lumMod val="50000"/>
                </a:schemeClr>
              </a:solidFill>
              <a:latin typeface="Calibri" panose="020F0502020204030204" pitchFamily="34" charset="0"/>
              <a:ea typeface="Calibri" panose="020F0502020204030204" pitchFamily="34" charset="0"/>
              <a:cs typeface="Sanskrit 2003"/>
            </a:endParaRPr>
          </a:p>
          <a:p>
            <a:pPr algn="ctr">
              <a:lnSpc>
                <a:spcPct val="150000"/>
              </a:lnSpc>
              <a:spcAft>
                <a:spcPts val="800"/>
              </a:spcAft>
            </a:pPr>
            <a:endParaRPr lang="tr-TR" sz="2400" dirty="0">
              <a:solidFill>
                <a:schemeClr val="accent1">
                  <a:lumMod val="50000"/>
                </a:schemeClr>
              </a:solidFill>
              <a:latin typeface="Calibri" panose="020F0502020204030204" pitchFamily="34" charset="0"/>
              <a:ea typeface="Calibri" panose="020F0502020204030204" pitchFamily="34" charset="0"/>
              <a:cs typeface="Sanskrit 2003"/>
            </a:endParaRPr>
          </a:p>
          <a:p>
            <a:pPr algn="ctr">
              <a:lnSpc>
                <a:spcPct val="150000"/>
              </a:lnSpc>
              <a:spcAft>
                <a:spcPts val="800"/>
              </a:spcAft>
            </a:pPr>
            <a:r>
              <a:rPr lang="hi-IN" sz="2400" dirty="0">
                <a:solidFill>
                  <a:schemeClr val="accent1">
                    <a:lumMod val="50000"/>
                  </a:schemeClr>
                </a:solidFill>
                <a:latin typeface="Calibri" panose="020F0502020204030204" pitchFamily="34" charset="0"/>
                <a:ea typeface="Calibri" panose="020F0502020204030204" pitchFamily="34" charset="0"/>
                <a:cs typeface="Sanskrit 2003"/>
              </a:rPr>
              <a:t>भारतभूमि में अनेक महापुरुषा समय-समय पर जन्म लेकर मानव जातिके उद्धार का प्रयत्न करते रहे हैं ।</a:t>
            </a:r>
            <a:endParaRPr lang="tr-TR" sz="2400" dirty="0">
              <a:solidFill>
                <a:schemeClr val="accent1">
                  <a:lumMod val="50000"/>
                </a:schemeClr>
              </a:solidFill>
              <a:latin typeface="Calibri" panose="020F0502020204030204" pitchFamily="34" charset="0"/>
              <a:ea typeface="Calibri" panose="020F0502020204030204" pitchFamily="34" charset="0"/>
              <a:cs typeface="Sanskrit 2003"/>
            </a:endParaRPr>
          </a:p>
          <a:p>
            <a:pPr algn="ctr">
              <a:lnSpc>
                <a:spcPct val="150000"/>
              </a:lnSpc>
              <a:spcAft>
                <a:spcPts val="800"/>
              </a:spcAft>
            </a:pPr>
            <a:r>
              <a:rPr lang="hi-IN" sz="2400" dirty="0">
                <a:solidFill>
                  <a:schemeClr val="accent1">
                    <a:lumMod val="50000"/>
                  </a:schemeClr>
                </a:solidFill>
                <a:latin typeface="Calibri" panose="020F0502020204030204" pitchFamily="34" charset="0"/>
                <a:ea typeface="Calibri" panose="020F0502020204030204" pitchFamily="34" charset="0"/>
                <a:cs typeface="Sanskrit 2003"/>
              </a:rPr>
              <a:t> इन्हीं महापुरुषों में एक गुरु नानकदेव भी थे ।</a:t>
            </a:r>
            <a:endParaRPr lang="tr-TR" sz="2400" dirty="0">
              <a:solidFill>
                <a:schemeClr val="accent1">
                  <a:lumMod val="50000"/>
                </a:schemeClr>
              </a:solidFill>
              <a:latin typeface="Calibri" panose="020F0502020204030204" pitchFamily="34" charset="0"/>
              <a:ea typeface="Calibri" panose="020F0502020204030204" pitchFamily="34" charset="0"/>
              <a:cs typeface="Sanskrit 2003"/>
            </a:endParaRPr>
          </a:p>
          <a:p>
            <a:pPr algn="ctr">
              <a:lnSpc>
                <a:spcPct val="150000"/>
              </a:lnSpc>
              <a:spcAft>
                <a:spcPts val="800"/>
              </a:spcAft>
            </a:pPr>
            <a:r>
              <a:rPr lang="hi-IN" sz="2400" dirty="0">
                <a:solidFill>
                  <a:schemeClr val="accent1">
                    <a:lumMod val="50000"/>
                  </a:schemeClr>
                </a:solidFill>
                <a:latin typeface="Calibri" panose="020F0502020204030204" pitchFamily="34" charset="0"/>
                <a:ea typeface="Calibri" panose="020F0502020204030204" pitchFamily="34" charset="0"/>
                <a:cs typeface="Sanskrit 2003"/>
              </a:rPr>
              <a:t> नाम का महत्त्व सामाजिक समता</a:t>
            </a:r>
            <a:r>
              <a:rPr lang="tr-TR" sz="2400" dirty="0">
                <a:solidFill>
                  <a:schemeClr val="accent1">
                    <a:lumMod val="50000"/>
                  </a:schemeClr>
                </a:solidFill>
                <a:latin typeface="Sanskrit 2003"/>
                <a:ea typeface="Calibri" panose="020F0502020204030204" pitchFamily="34" charset="0"/>
                <a:cs typeface="Mangal" panose="02040503050203030202" pitchFamily="18" charset="0"/>
              </a:rPr>
              <a:t>,</a:t>
            </a:r>
            <a:r>
              <a:rPr lang="hi-IN" sz="2400" dirty="0">
                <a:solidFill>
                  <a:schemeClr val="accent1">
                    <a:lumMod val="50000"/>
                  </a:schemeClr>
                </a:solidFill>
                <a:latin typeface="Sanskrit 2003"/>
                <a:ea typeface="Calibri" panose="020F0502020204030204" pitchFamily="34" charset="0"/>
              </a:rPr>
              <a:t> शारीरिक श्रम करके जीवन निर्वाह करना</a:t>
            </a:r>
            <a:r>
              <a:rPr lang="tr-TR" sz="2400" dirty="0">
                <a:solidFill>
                  <a:schemeClr val="accent1">
                    <a:lumMod val="50000"/>
                  </a:schemeClr>
                </a:solidFill>
                <a:latin typeface="Sanskrit 2003"/>
                <a:ea typeface="Calibri" panose="020F0502020204030204" pitchFamily="34" charset="0"/>
                <a:cs typeface="Mangal" panose="02040503050203030202" pitchFamily="18" charset="0"/>
              </a:rPr>
              <a:t>,</a:t>
            </a:r>
            <a:r>
              <a:rPr lang="hi-IN" sz="2400" dirty="0">
                <a:solidFill>
                  <a:schemeClr val="accent1">
                    <a:lumMod val="50000"/>
                  </a:schemeClr>
                </a:solidFill>
                <a:latin typeface="Sanskrit 2003"/>
                <a:ea typeface="Calibri" panose="020F0502020204030204" pitchFamily="34" charset="0"/>
              </a:rPr>
              <a:t> धर्मा का आडम्बर छोड़कर मन की सत्यता</a:t>
            </a:r>
            <a:r>
              <a:rPr lang="tr-TR" sz="2400" dirty="0">
                <a:solidFill>
                  <a:schemeClr val="accent1">
                    <a:lumMod val="50000"/>
                  </a:schemeClr>
                </a:solidFill>
                <a:latin typeface="Sanskrit 2003"/>
                <a:ea typeface="Calibri" panose="020F0502020204030204" pitchFamily="34" charset="0"/>
                <a:cs typeface="Mangal" panose="02040503050203030202" pitchFamily="18" charset="0"/>
              </a:rPr>
              <a:t>,</a:t>
            </a:r>
            <a:r>
              <a:rPr lang="hi-IN" sz="2400" dirty="0">
                <a:solidFill>
                  <a:schemeClr val="accent1">
                    <a:lumMod val="50000"/>
                  </a:schemeClr>
                </a:solidFill>
                <a:latin typeface="Sanskrit 2003"/>
                <a:ea typeface="Calibri" panose="020F0502020204030204" pitchFamily="34" charset="0"/>
              </a:rPr>
              <a:t> नम्रता तथा दया –ये आपके धर्मा के अंग थे । </a:t>
            </a:r>
            <a:endParaRPr lang="tr-TR" sz="2400" dirty="0">
              <a:solidFill>
                <a:schemeClr val="accent1">
                  <a:lumMod val="50000"/>
                </a:schemeClr>
              </a:solidFill>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613289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E7BB2EAE-89F3-4AD5-A306-E0BF1496A6C9}"/>
              </a:ext>
            </a:extLst>
          </p:cNvPr>
          <p:cNvSpPr/>
          <p:nvPr/>
        </p:nvSpPr>
        <p:spPr>
          <a:xfrm>
            <a:off x="2527301" y="519546"/>
            <a:ext cx="4381500" cy="5134739"/>
          </a:xfrm>
          <a:prstGeom prst="rect">
            <a:avLst/>
          </a:prstGeom>
        </p:spPr>
        <p:txBody>
          <a:bodyPr wrap="square">
            <a:spAutoFit/>
          </a:bodyPr>
          <a:lstStyle/>
          <a:p>
            <a:pPr algn="ctr">
              <a:lnSpc>
                <a:spcPct val="150000"/>
              </a:lnSpc>
              <a:spcAft>
                <a:spcPts val="800"/>
              </a:spcAft>
            </a:pPr>
            <a:endParaRPr lang="tr-TR" sz="2400" dirty="0">
              <a:solidFill>
                <a:schemeClr val="accent1">
                  <a:lumMod val="50000"/>
                </a:schemeClr>
              </a:solidFill>
              <a:latin typeface="Calibri" panose="020F0502020204030204" pitchFamily="34" charset="0"/>
              <a:ea typeface="Calibri" panose="020F0502020204030204" pitchFamily="34" charset="0"/>
              <a:cs typeface="Sanskrit 2003"/>
            </a:endParaRPr>
          </a:p>
          <a:p>
            <a:pPr algn="ctr">
              <a:lnSpc>
                <a:spcPct val="150000"/>
              </a:lnSpc>
              <a:spcAft>
                <a:spcPts val="800"/>
              </a:spcAft>
            </a:pPr>
            <a:r>
              <a:rPr lang="hi-IN" sz="2400" dirty="0">
                <a:solidFill>
                  <a:schemeClr val="accent1">
                    <a:lumMod val="50000"/>
                  </a:schemeClr>
                </a:solidFill>
                <a:latin typeface="Calibri" panose="020F0502020204030204" pitchFamily="34" charset="0"/>
                <a:ea typeface="Calibri" panose="020F0502020204030204" pitchFamily="34" charset="0"/>
                <a:cs typeface="Sanskrit 2003"/>
              </a:rPr>
              <a:t>गुरु नानकदेव का जन्म लाहौर के समीप रावी नदी के तट पर स्थित तलवंडी नामक ग्राम में श्री कालूराम खात्री के घर सन् 1469 में हुआ था । आपमें बाल्यकाल से ही दैवी चिह्न प्रकट होने लगे उन दिनों नानकदेवजी को काजी के पास पड़ने को भोजा गया ।</a:t>
            </a:r>
            <a:endParaRPr lang="tr-TR" sz="2400" dirty="0">
              <a:solidFill>
                <a:schemeClr val="accent1">
                  <a:lumMod val="50000"/>
                </a:schemeClr>
              </a:solidFill>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42164413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98C9A461-FF73-4D60-A62F-1AC2BC373785}"/>
              </a:ext>
            </a:extLst>
          </p:cNvPr>
          <p:cNvSpPr/>
          <p:nvPr/>
        </p:nvSpPr>
        <p:spPr>
          <a:xfrm>
            <a:off x="1917700" y="1384300"/>
            <a:ext cx="6565900" cy="3367973"/>
          </a:xfrm>
          <a:prstGeom prst="rect">
            <a:avLst/>
          </a:prstGeom>
        </p:spPr>
        <p:txBody>
          <a:bodyPr wrap="square">
            <a:spAutoFit/>
          </a:bodyPr>
          <a:lstStyle/>
          <a:p>
            <a:pPr algn="ctr">
              <a:lnSpc>
                <a:spcPct val="150000"/>
              </a:lnSpc>
            </a:pPr>
            <a:r>
              <a:rPr lang="hi-IN" sz="2400" dirty="0">
                <a:solidFill>
                  <a:schemeClr val="accent1">
                    <a:lumMod val="50000"/>
                  </a:schemeClr>
                </a:solidFill>
                <a:latin typeface="Calibri" panose="020F0502020204030204" pitchFamily="34" charset="0"/>
                <a:ea typeface="Calibri" panose="020F0502020204030204" pitchFamily="34" charset="0"/>
                <a:cs typeface="Sanskrit 2003"/>
              </a:rPr>
              <a:t>जब काजी ने पढ़ाना शुरु किया तो नानक </a:t>
            </a:r>
            <a:r>
              <a:rPr lang="tr-TR" sz="2400" dirty="0">
                <a:solidFill>
                  <a:schemeClr val="accent1">
                    <a:lumMod val="50000"/>
                  </a:schemeClr>
                </a:solidFill>
                <a:latin typeface="Sanskrit 2003"/>
                <a:ea typeface="Calibri" panose="020F0502020204030204" pitchFamily="34" charset="0"/>
                <a:cs typeface="Mangal" panose="02040503050203030202" pitchFamily="18" charset="0"/>
              </a:rPr>
              <a:t>‘</a:t>
            </a:r>
            <a:r>
              <a:rPr lang="hi-IN" sz="2400" dirty="0">
                <a:solidFill>
                  <a:schemeClr val="accent1">
                    <a:lumMod val="50000"/>
                  </a:schemeClr>
                </a:solidFill>
                <a:latin typeface="Sanskrit 2003"/>
                <a:ea typeface="Calibri" panose="020F0502020204030204" pitchFamily="34" charset="0"/>
              </a:rPr>
              <a:t>अलिफ</a:t>
            </a:r>
            <a:r>
              <a:rPr lang="tr-TR" sz="2400" dirty="0">
                <a:solidFill>
                  <a:schemeClr val="accent1">
                    <a:lumMod val="50000"/>
                  </a:schemeClr>
                </a:solidFill>
                <a:latin typeface="Sanskrit 2003"/>
                <a:ea typeface="Calibri" panose="020F0502020204030204" pitchFamily="34" charset="0"/>
                <a:cs typeface="Mangal" panose="02040503050203030202" pitchFamily="18" charset="0"/>
              </a:rPr>
              <a:t>’</a:t>
            </a:r>
            <a:r>
              <a:rPr lang="hi-IN" sz="2400" dirty="0">
                <a:solidFill>
                  <a:schemeClr val="accent1">
                    <a:lumMod val="50000"/>
                  </a:schemeClr>
                </a:solidFill>
                <a:latin typeface="Sanskrit 2003"/>
                <a:ea typeface="Calibri" panose="020F0502020204030204" pitchFamily="34" charset="0"/>
              </a:rPr>
              <a:t> पढ़कर ही रह गए । काजी नाराज हुआ</a:t>
            </a:r>
            <a:r>
              <a:rPr lang="tr-TR" sz="2400" dirty="0">
                <a:solidFill>
                  <a:schemeClr val="accent1">
                    <a:lumMod val="50000"/>
                  </a:schemeClr>
                </a:solidFill>
                <a:latin typeface="Sanskrit 2003"/>
                <a:ea typeface="Calibri" panose="020F0502020204030204" pitchFamily="34" charset="0"/>
                <a:cs typeface="Mangal" panose="02040503050203030202" pitchFamily="18" charset="0"/>
              </a:rPr>
              <a:t>,</a:t>
            </a:r>
            <a:r>
              <a:rPr lang="hi-IN" sz="2400" dirty="0">
                <a:solidFill>
                  <a:schemeClr val="accent1">
                    <a:lumMod val="50000"/>
                  </a:schemeClr>
                </a:solidFill>
                <a:latin typeface="Sanskrit 2003"/>
                <a:ea typeface="Calibri" panose="020F0502020204030204" pitchFamily="34" charset="0"/>
              </a:rPr>
              <a:t> बोला –“बच्चे </a:t>
            </a:r>
            <a:r>
              <a:rPr lang="tr-TR" sz="2400" dirty="0">
                <a:solidFill>
                  <a:schemeClr val="accent1">
                    <a:lumMod val="50000"/>
                  </a:schemeClr>
                </a:solidFill>
                <a:latin typeface="Sanskrit 2003"/>
                <a:ea typeface="Calibri" panose="020F0502020204030204" pitchFamily="34" charset="0"/>
                <a:cs typeface="Mangal" panose="02040503050203030202" pitchFamily="18" charset="0"/>
              </a:rPr>
              <a:t>,</a:t>
            </a:r>
            <a:r>
              <a:rPr lang="hi-IN" sz="2400" dirty="0">
                <a:solidFill>
                  <a:schemeClr val="accent1">
                    <a:lumMod val="50000"/>
                  </a:schemeClr>
                </a:solidFill>
                <a:latin typeface="Sanskrit 2003"/>
                <a:ea typeface="Calibri" panose="020F0502020204030204" pitchFamily="34" charset="0"/>
              </a:rPr>
              <a:t> आगे पढ़ो।” नानकदेव ने उत्तर दिया  -“काजी जी ! अलिफ अल्लाह </a:t>
            </a:r>
            <a:r>
              <a:rPr lang="tr-TR" sz="2400" dirty="0">
                <a:solidFill>
                  <a:schemeClr val="accent1">
                    <a:lumMod val="50000"/>
                  </a:schemeClr>
                </a:solidFill>
                <a:latin typeface="Sanskrit 2003"/>
                <a:ea typeface="Calibri" panose="020F0502020204030204" pitchFamily="34" charset="0"/>
                <a:cs typeface="Mangal" panose="02040503050203030202" pitchFamily="18" charset="0"/>
              </a:rPr>
              <a:t>,</a:t>
            </a:r>
            <a:r>
              <a:rPr lang="hi-IN" sz="2400" dirty="0">
                <a:solidFill>
                  <a:schemeClr val="accent1">
                    <a:lumMod val="50000"/>
                  </a:schemeClr>
                </a:solidFill>
                <a:latin typeface="Sanskrit 2003"/>
                <a:ea typeface="Calibri" panose="020F0502020204030204" pitchFamily="34" charset="0"/>
              </a:rPr>
              <a:t> अल्लाह में कुल जहान  आ गया</a:t>
            </a:r>
            <a:r>
              <a:rPr lang="tr-TR" sz="2400" dirty="0">
                <a:solidFill>
                  <a:schemeClr val="accent1">
                    <a:lumMod val="50000"/>
                  </a:schemeClr>
                </a:solidFill>
                <a:latin typeface="Sanskrit 2003"/>
                <a:ea typeface="Calibri" panose="020F0502020204030204" pitchFamily="34" charset="0"/>
                <a:cs typeface="Mangal" panose="02040503050203030202" pitchFamily="18" charset="0"/>
              </a:rPr>
              <a:t>,</a:t>
            </a:r>
            <a:r>
              <a:rPr lang="hi-IN" sz="2400" dirty="0">
                <a:solidFill>
                  <a:schemeClr val="accent1">
                    <a:lumMod val="50000"/>
                  </a:schemeClr>
                </a:solidFill>
                <a:latin typeface="Sanskrit 2003"/>
                <a:ea typeface="Calibri" panose="020F0502020204030204" pitchFamily="34" charset="0"/>
              </a:rPr>
              <a:t> उसके आगे क्या है</a:t>
            </a:r>
            <a:r>
              <a:rPr lang="tr-TR" sz="2400" dirty="0">
                <a:solidFill>
                  <a:schemeClr val="accent1">
                    <a:lumMod val="50000"/>
                  </a:schemeClr>
                </a:solidFill>
                <a:latin typeface="Sanskrit 2003"/>
                <a:ea typeface="Calibri" panose="020F0502020204030204" pitchFamily="34" charset="0"/>
                <a:cs typeface="Mangal" panose="02040503050203030202" pitchFamily="18" charset="0"/>
              </a:rPr>
              <a:t>?</a:t>
            </a:r>
            <a:r>
              <a:rPr lang="hi-IN" sz="2400" dirty="0">
                <a:solidFill>
                  <a:schemeClr val="accent1">
                    <a:lumMod val="50000"/>
                  </a:schemeClr>
                </a:solidFill>
                <a:latin typeface="Sanskrit 2003"/>
                <a:ea typeface="Calibri" panose="020F0502020204030204" pitchFamily="34" charset="0"/>
              </a:rPr>
              <a:t>  काजी आपके उत्तर से चकित रह गया। </a:t>
            </a:r>
            <a:endParaRPr lang="tr-TR" sz="2400" dirty="0"/>
          </a:p>
        </p:txBody>
      </p:sp>
    </p:spTree>
    <p:extLst>
      <p:ext uri="{BB962C8B-B14F-4D97-AF65-F5344CB8AC3E}">
        <p14:creationId xmlns:p14="http://schemas.microsoft.com/office/powerpoint/2010/main" val="14740382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3FBD433B-DEBB-4082-B47D-00065B86DCA1}"/>
              </a:ext>
            </a:extLst>
          </p:cNvPr>
          <p:cNvSpPr/>
          <p:nvPr/>
        </p:nvSpPr>
        <p:spPr>
          <a:xfrm>
            <a:off x="1398155" y="1432792"/>
            <a:ext cx="6733309" cy="2816156"/>
          </a:xfrm>
          <a:prstGeom prst="rect">
            <a:avLst/>
          </a:prstGeom>
        </p:spPr>
        <p:txBody>
          <a:bodyPr wrap="square">
            <a:spAutoFit/>
          </a:bodyPr>
          <a:lstStyle/>
          <a:p>
            <a:pPr algn="ctr">
              <a:lnSpc>
                <a:spcPct val="150000"/>
              </a:lnSpc>
              <a:spcAft>
                <a:spcPts val="800"/>
              </a:spcAft>
            </a:pPr>
            <a:r>
              <a:rPr lang="hi-IN" sz="2400" dirty="0">
                <a:solidFill>
                  <a:schemeClr val="accent1">
                    <a:lumMod val="50000"/>
                  </a:schemeClr>
                </a:solidFill>
                <a:latin typeface="Calibri" panose="020F0502020204030204" pitchFamily="34" charset="0"/>
                <a:ea typeface="Calibri" panose="020F0502020204030204" pitchFamily="34" charset="0"/>
                <a:cs typeface="Sanskrit 2003"/>
              </a:rPr>
              <a:t>नानकदेवजी युवा हुए। एक बार पिता ने आपको कुछ रुपए देकर माल लाने को कहा । मार्ग में नानकदेवजी को साधु –मण्डली मिली । वे साहदु कई दिनों से भूखे थे । नानकदेवजी ने वे रुपये खर्च करके उन साधुओं को बड़े आदर से भोजन कराया ।</a:t>
            </a:r>
            <a:endParaRPr lang="tr-TR" sz="2400" dirty="0">
              <a:solidFill>
                <a:schemeClr val="accent1">
                  <a:lumMod val="50000"/>
                </a:schemeClr>
              </a:solidFill>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8006036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39CEFD91-52B3-4460-860F-552D2FFC81E6}"/>
              </a:ext>
            </a:extLst>
          </p:cNvPr>
          <p:cNvSpPr/>
          <p:nvPr/>
        </p:nvSpPr>
        <p:spPr>
          <a:xfrm>
            <a:off x="2146300" y="2205335"/>
            <a:ext cx="6096000" cy="2259978"/>
          </a:xfrm>
          <a:prstGeom prst="rect">
            <a:avLst/>
          </a:prstGeom>
        </p:spPr>
        <p:txBody>
          <a:bodyPr>
            <a:spAutoFit/>
          </a:bodyPr>
          <a:lstStyle/>
          <a:p>
            <a:pPr algn="ctr">
              <a:lnSpc>
                <a:spcPct val="150000"/>
              </a:lnSpc>
            </a:pPr>
            <a:r>
              <a:rPr lang="hi-IN" sz="2400" dirty="0">
                <a:solidFill>
                  <a:schemeClr val="accent1">
                    <a:lumMod val="50000"/>
                  </a:schemeClr>
                </a:solidFill>
                <a:latin typeface="Calibri" panose="020F0502020204030204" pitchFamily="34" charset="0"/>
                <a:ea typeface="Calibri" panose="020F0502020204030204" pitchFamily="34" charset="0"/>
                <a:cs typeface="Sanskrit 2003"/>
              </a:rPr>
              <a:t>आपको इस सौदे से बड़ी आत्मतुष्टि हुई । जिस स्थान पर नानकदेवजी ने यह सौदा किया था</a:t>
            </a:r>
            <a:r>
              <a:rPr lang="tr-TR" sz="2400" dirty="0">
                <a:solidFill>
                  <a:schemeClr val="accent1">
                    <a:lumMod val="50000"/>
                  </a:schemeClr>
                </a:solidFill>
                <a:latin typeface="Sanskrit 2003"/>
                <a:ea typeface="Calibri" panose="020F0502020204030204" pitchFamily="34" charset="0"/>
                <a:cs typeface="Mangal" panose="02040503050203030202" pitchFamily="18" charset="0"/>
              </a:rPr>
              <a:t>,</a:t>
            </a:r>
            <a:r>
              <a:rPr lang="hi-IN" sz="2400" dirty="0">
                <a:solidFill>
                  <a:schemeClr val="accent1">
                    <a:lumMod val="50000"/>
                  </a:schemeClr>
                </a:solidFill>
                <a:latin typeface="Sanskrit 2003"/>
                <a:ea typeface="Calibri" panose="020F0502020204030204" pitchFamily="34" charset="0"/>
              </a:rPr>
              <a:t> उस स्थानका नाम तब से </a:t>
            </a:r>
            <a:r>
              <a:rPr lang="tr-TR" sz="2400" dirty="0">
                <a:solidFill>
                  <a:schemeClr val="accent1">
                    <a:lumMod val="50000"/>
                  </a:schemeClr>
                </a:solidFill>
                <a:latin typeface="Sanskrit 2003"/>
                <a:ea typeface="Calibri" panose="020F0502020204030204" pitchFamily="34" charset="0"/>
                <a:cs typeface="Mangal" panose="02040503050203030202" pitchFamily="18" charset="0"/>
              </a:rPr>
              <a:t>‘</a:t>
            </a:r>
            <a:r>
              <a:rPr lang="hi-IN" sz="2400" dirty="0">
                <a:solidFill>
                  <a:schemeClr val="accent1">
                    <a:lumMod val="50000"/>
                  </a:schemeClr>
                </a:solidFill>
                <a:latin typeface="Sanskrit 2003"/>
                <a:ea typeface="Calibri" panose="020F0502020204030204" pitchFamily="34" charset="0"/>
              </a:rPr>
              <a:t>सच्चा सौदा</a:t>
            </a:r>
            <a:r>
              <a:rPr lang="tr-TR" sz="2400" dirty="0">
                <a:solidFill>
                  <a:schemeClr val="accent1">
                    <a:lumMod val="50000"/>
                  </a:schemeClr>
                </a:solidFill>
                <a:latin typeface="Sanskrit 2003"/>
                <a:ea typeface="Calibri" panose="020F0502020204030204" pitchFamily="34" charset="0"/>
                <a:cs typeface="Mangal" panose="02040503050203030202" pitchFamily="18" charset="0"/>
              </a:rPr>
              <a:t>’</a:t>
            </a:r>
            <a:r>
              <a:rPr lang="hi-IN" sz="2400" dirty="0">
                <a:solidFill>
                  <a:schemeClr val="accent1">
                    <a:lumMod val="50000"/>
                  </a:schemeClr>
                </a:solidFill>
                <a:latin typeface="Sanskrit 2003"/>
                <a:ea typeface="Calibri" panose="020F0502020204030204" pitchFamily="34" charset="0"/>
              </a:rPr>
              <a:t> पड़ गया । घर लौटने पर पिता बहुत रुष्ट हुए। </a:t>
            </a:r>
            <a:endParaRPr lang="tr-TR" sz="2400" dirty="0"/>
          </a:p>
        </p:txBody>
      </p:sp>
    </p:spTree>
    <p:extLst>
      <p:ext uri="{BB962C8B-B14F-4D97-AF65-F5344CB8AC3E}">
        <p14:creationId xmlns:p14="http://schemas.microsoft.com/office/powerpoint/2010/main" val="17461790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4211AD75-F611-41CF-8B24-3BB817D096D2}"/>
              </a:ext>
            </a:extLst>
          </p:cNvPr>
          <p:cNvSpPr/>
          <p:nvPr/>
        </p:nvSpPr>
        <p:spPr>
          <a:xfrm>
            <a:off x="1413164" y="637309"/>
            <a:ext cx="6371936" cy="3472746"/>
          </a:xfrm>
          <a:prstGeom prst="rect">
            <a:avLst/>
          </a:prstGeom>
        </p:spPr>
        <p:txBody>
          <a:bodyPr wrap="square">
            <a:spAutoFit/>
          </a:bodyPr>
          <a:lstStyle/>
          <a:p>
            <a:pPr algn="ctr">
              <a:lnSpc>
                <a:spcPct val="150000"/>
              </a:lnSpc>
              <a:spcAft>
                <a:spcPts val="800"/>
              </a:spcAft>
            </a:pPr>
            <a:endParaRPr lang="tr-TR" sz="2400" dirty="0">
              <a:solidFill>
                <a:schemeClr val="accent1">
                  <a:lumMod val="50000"/>
                </a:schemeClr>
              </a:solidFill>
              <a:latin typeface="Calibri" panose="020F0502020204030204" pitchFamily="34" charset="0"/>
              <a:ea typeface="Calibri" panose="020F0502020204030204" pitchFamily="34" charset="0"/>
              <a:cs typeface="Sanskrit 2003"/>
            </a:endParaRPr>
          </a:p>
          <a:p>
            <a:pPr algn="ctr">
              <a:lnSpc>
                <a:spcPct val="150000"/>
              </a:lnSpc>
              <a:spcAft>
                <a:spcPts val="800"/>
              </a:spcAft>
            </a:pPr>
            <a:r>
              <a:rPr lang="hi-IN" sz="2400" dirty="0">
                <a:solidFill>
                  <a:schemeClr val="accent1">
                    <a:lumMod val="50000"/>
                  </a:schemeClr>
                </a:solidFill>
                <a:latin typeface="Calibri" panose="020F0502020204030204" pitchFamily="34" charset="0"/>
                <a:ea typeface="Calibri" panose="020F0502020204030204" pitchFamily="34" charset="0"/>
                <a:cs typeface="Sanskrit 2003"/>
              </a:rPr>
              <a:t>आपकी बहन नानकी कपूरथला के पास सुल्तानपुर लोधी में ब्याही थी । वहाँ आप भी नवाब दौलतखाँ के मोदीखाने के अधिकारी नियुक्त हो गए। आप वहाँ अन्न तोलने का कार्य करते थे। तोलते-तोलते जहाँ तेरह आया</a:t>
            </a:r>
            <a:r>
              <a:rPr lang="tr-TR" sz="2400" dirty="0">
                <a:solidFill>
                  <a:schemeClr val="accent1">
                    <a:lumMod val="50000"/>
                  </a:schemeClr>
                </a:solidFill>
                <a:latin typeface="Sanskrit 2003"/>
                <a:ea typeface="Calibri" panose="020F0502020204030204" pitchFamily="34" charset="0"/>
                <a:cs typeface="Mangal" panose="02040503050203030202" pitchFamily="18" charset="0"/>
              </a:rPr>
              <a:t>,</a:t>
            </a:r>
            <a:r>
              <a:rPr lang="hi-IN" sz="2400" dirty="0">
                <a:solidFill>
                  <a:schemeClr val="accent1">
                    <a:lumMod val="50000"/>
                  </a:schemeClr>
                </a:solidFill>
                <a:latin typeface="Sanskrit 2003"/>
                <a:ea typeface="Calibri" panose="020F0502020204030204" pitchFamily="34" charset="0"/>
              </a:rPr>
              <a:t> आप तेरा-तेरा करते हुए तोलते जाते ।</a:t>
            </a:r>
            <a:endParaRPr lang="tr-TR" sz="2400" dirty="0">
              <a:solidFill>
                <a:schemeClr val="accent1">
                  <a:lumMod val="50000"/>
                </a:schemeClr>
              </a:solidFill>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2585033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9CB4F67C-08CC-42EF-BBB6-50A38E118ADD}"/>
              </a:ext>
            </a:extLst>
          </p:cNvPr>
          <p:cNvSpPr/>
          <p:nvPr/>
        </p:nvSpPr>
        <p:spPr>
          <a:xfrm>
            <a:off x="1460500" y="1765300"/>
            <a:ext cx="6146800" cy="2813975"/>
          </a:xfrm>
          <a:prstGeom prst="rect">
            <a:avLst/>
          </a:prstGeom>
        </p:spPr>
        <p:txBody>
          <a:bodyPr wrap="square">
            <a:spAutoFit/>
          </a:bodyPr>
          <a:lstStyle/>
          <a:p>
            <a:pPr algn="ctr">
              <a:lnSpc>
                <a:spcPct val="150000"/>
              </a:lnSpc>
            </a:pPr>
            <a:r>
              <a:rPr lang="hi-IN" sz="2400" dirty="0">
                <a:solidFill>
                  <a:schemeClr val="accent1">
                    <a:lumMod val="50000"/>
                  </a:schemeClr>
                </a:solidFill>
                <a:latin typeface="Sanskrit 2003"/>
                <a:ea typeface="Calibri" panose="020F0502020204030204" pitchFamily="34" charset="0"/>
              </a:rPr>
              <a:t>इससे गरीबों को बड़ा लाभ हुआ</a:t>
            </a:r>
            <a:r>
              <a:rPr lang="tr-TR" sz="2400" dirty="0">
                <a:solidFill>
                  <a:schemeClr val="accent1">
                    <a:lumMod val="50000"/>
                  </a:schemeClr>
                </a:solidFill>
                <a:latin typeface="Sanskrit 2003"/>
                <a:ea typeface="Calibri" panose="020F0502020204030204" pitchFamily="34" charset="0"/>
                <a:cs typeface="Mangal" panose="02040503050203030202" pitchFamily="18" charset="0"/>
              </a:rPr>
              <a:t>,</a:t>
            </a:r>
            <a:r>
              <a:rPr lang="hi-IN" sz="2400" dirty="0">
                <a:solidFill>
                  <a:schemeClr val="accent1">
                    <a:lumMod val="50000"/>
                  </a:schemeClr>
                </a:solidFill>
                <a:latin typeface="Sanskrit 2003"/>
                <a:ea typeface="Calibri" panose="020F0502020204030204" pitchFamily="34" charset="0"/>
              </a:rPr>
              <a:t> पर नवाब को संदेह हो गया। पर मोदीखाने की वस्तुएँ जाँच करने पर ठीक निकर्ली। इससे नवाब लज्जित हुआ। परन्तु नानकदेवजी सब काम छोड़कर केवल भक्ति में लग गए। </a:t>
            </a:r>
            <a:endParaRPr lang="tr-TR" sz="2400" dirty="0"/>
          </a:p>
        </p:txBody>
      </p:sp>
    </p:spTree>
    <p:extLst>
      <p:ext uri="{BB962C8B-B14F-4D97-AF65-F5344CB8AC3E}">
        <p14:creationId xmlns:p14="http://schemas.microsoft.com/office/powerpoint/2010/main" val="38639964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35244C06-6209-4AEB-AAB1-564AD54FE3A8}"/>
              </a:ext>
            </a:extLst>
          </p:cNvPr>
          <p:cNvSpPr/>
          <p:nvPr/>
        </p:nvSpPr>
        <p:spPr>
          <a:xfrm>
            <a:off x="2312555" y="1835728"/>
            <a:ext cx="5396345" cy="2813975"/>
          </a:xfrm>
          <a:prstGeom prst="rect">
            <a:avLst/>
          </a:prstGeom>
        </p:spPr>
        <p:txBody>
          <a:bodyPr wrap="square">
            <a:spAutoFit/>
          </a:bodyPr>
          <a:lstStyle/>
          <a:p>
            <a:pPr algn="ctr">
              <a:lnSpc>
                <a:spcPct val="150000"/>
              </a:lnSpc>
            </a:pPr>
            <a:r>
              <a:rPr lang="hi-IN" sz="2400" dirty="0">
                <a:solidFill>
                  <a:schemeClr val="accent1">
                    <a:lumMod val="50000"/>
                  </a:schemeClr>
                </a:solidFill>
                <a:ea typeface="Calibri" panose="020F0502020204030204" pitchFamily="34" charset="0"/>
                <a:cs typeface="Sanskrit 2003"/>
              </a:rPr>
              <a:t>आपके सबसे पहले शिष्य बाला और मर्दाना थे। आप इन दोनों शिष्यों के संग भक्ति के गीत गाया करते थे । आपने धर्मेपदेश के लिए देशाटन किया । भारत के अनेक स्थानों का भ्रमण करने के बाद आप मक्का पहुंचे ।</a:t>
            </a:r>
            <a:endParaRPr lang="tr-TR" sz="2400" dirty="0">
              <a:solidFill>
                <a:schemeClr val="accent1">
                  <a:lumMod val="50000"/>
                </a:schemeClr>
              </a:solidFill>
            </a:endParaRPr>
          </a:p>
        </p:txBody>
      </p:sp>
    </p:spTree>
    <p:extLst>
      <p:ext uri="{BB962C8B-B14F-4D97-AF65-F5344CB8AC3E}">
        <p14:creationId xmlns:p14="http://schemas.microsoft.com/office/powerpoint/2010/main" val="1539658697"/>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29</TotalTime>
  <Words>578</Words>
  <Application>Microsoft Office PowerPoint</Application>
  <PresentationFormat>Geniş ekran</PresentationFormat>
  <Paragraphs>26</Paragraphs>
  <Slides>12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Arial</vt:lpstr>
      <vt:lpstr>Calibri</vt:lpstr>
      <vt:lpstr>Sanskrit 2003</vt:lpstr>
      <vt:lpstr>Trebuchet MS</vt:lpstr>
      <vt:lpstr>Wingdings 3</vt:lpstr>
      <vt:lpstr>Yüzeyler</vt:lpstr>
      <vt:lpstr>HİN 413 ÇEŞİTLİ METİNLERDEN HİNTÇE ÇEVİRİLER I  गुरु  नानकदेव  3. Hafta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HİN 413 ÇEŞİTLİ METİNLERDEN HİNTÇE ÇEVİRİLER I  3. Hafta</dc:title>
  <dc:creator>Casper</dc:creator>
  <cp:lastModifiedBy>Casper</cp:lastModifiedBy>
  <cp:revision>6</cp:revision>
  <dcterms:created xsi:type="dcterms:W3CDTF">2020-05-04T11:51:49Z</dcterms:created>
  <dcterms:modified xsi:type="dcterms:W3CDTF">2020-05-10T03:42:33Z</dcterms:modified>
</cp:coreProperties>
</file>