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380" y="3270973"/>
            <a:ext cx="7391400" cy="1488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126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89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 ve Yapım Yönetimi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8049" y="1133296"/>
            <a:ext cx="422529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</a:t>
            </a:r>
            <a:r>
              <a:rPr sz="1400" b="1" spc="-29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YÖNETİMİ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130" dirty="0">
                <a:latin typeface="Arial"/>
                <a:cs typeface="Arial"/>
              </a:rPr>
              <a:t>YÖNETİMİNİN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235" dirty="0">
                <a:latin typeface="Arial"/>
                <a:cs typeface="Arial"/>
              </a:rPr>
              <a:t>TARİHÇESİ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130" dirty="0">
                <a:latin typeface="Arial"/>
                <a:cs typeface="Arial"/>
              </a:rPr>
              <a:t>TEMİN/TESLİM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210" dirty="0">
                <a:latin typeface="Arial"/>
                <a:cs typeface="Arial"/>
              </a:rPr>
              <a:t>YÖNTEMLERİ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75" dirty="0">
                <a:latin typeface="Arial"/>
                <a:cs typeface="Arial"/>
              </a:rPr>
              <a:t>Yaygın </a:t>
            </a:r>
            <a:r>
              <a:rPr sz="1400" spc="-80" dirty="0">
                <a:latin typeface="Arial"/>
                <a:cs typeface="Arial"/>
              </a:rPr>
              <a:t>Kullanılan </a:t>
            </a: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110" dirty="0">
                <a:latin typeface="Arial"/>
                <a:cs typeface="Arial"/>
              </a:rPr>
              <a:t>Telim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Sistemleri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229" dirty="0">
                <a:latin typeface="Arial"/>
                <a:cs typeface="Arial"/>
              </a:rPr>
              <a:t>YAŞAM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90" dirty="0">
                <a:latin typeface="Arial"/>
                <a:cs typeface="Arial"/>
              </a:rPr>
              <a:t>DÖNGÜSÜ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95" dirty="0">
                <a:latin typeface="Arial"/>
                <a:cs typeface="Arial"/>
              </a:rPr>
              <a:t>Yönetim </a:t>
            </a:r>
            <a:r>
              <a:rPr sz="1400" spc="-135" dirty="0">
                <a:latin typeface="Arial"/>
                <a:cs typeface="Arial"/>
              </a:rPr>
              <a:t>Süreç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Grupları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05" dirty="0">
                <a:latin typeface="Arial"/>
                <a:cs typeface="Arial"/>
              </a:rPr>
              <a:t>Başlatma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00" dirty="0">
                <a:latin typeface="Arial"/>
                <a:cs typeface="Arial"/>
              </a:rPr>
              <a:t>Planlama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90" dirty="0">
                <a:latin typeface="Arial"/>
                <a:cs typeface="Arial"/>
              </a:rPr>
              <a:t>Yürütme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85" dirty="0">
                <a:latin typeface="Arial"/>
                <a:cs typeface="Arial"/>
              </a:rPr>
              <a:t>İzleme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55" dirty="0">
                <a:latin typeface="Arial"/>
                <a:cs typeface="Arial"/>
              </a:rPr>
              <a:t>Kontrol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40" dirty="0">
                <a:latin typeface="Arial"/>
                <a:cs typeface="Arial"/>
              </a:rPr>
              <a:t>Kapanış</a:t>
            </a:r>
            <a:endParaRPr sz="1400" dirty="0">
              <a:latin typeface="Arial"/>
              <a:cs typeface="Arial"/>
            </a:endParaRPr>
          </a:p>
          <a:p>
            <a:pPr marL="574675" lvl="1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70" dirty="0">
                <a:latin typeface="Arial"/>
                <a:cs typeface="Arial"/>
              </a:rPr>
              <a:t>Bilgi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Alanları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20" dirty="0">
                <a:latin typeface="Arial"/>
                <a:cs typeface="Arial"/>
              </a:rPr>
              <a:t>Entegrasyon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1108710" lvl="2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55" dirty="0">
                <a:latin typeface="Arial"/>
                <a:cs typeface="Arial"/>
              </a:rPr>
              <a:t>Kapsam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1515110" lvl="3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sz="1400" spc="-125" dirty="0">
                <a:latin typeface="Arial"/>
                <a:cs typeface="Arial"/>
              </a:rPr>
              <a:t>İş </a:t>
            </a:r>
            <a:r>
              <a:rPr sz="1400" spc="-85" dirty="0">
                <a:latin typeface="Arial"/>
                <a:cs typeface="Arial"/>
              </a:rPr>
              <a:t>Kırılım </a:t>
            </a:r>
            <a:r>
              <a:rPr sz="1400" spc="-170" dirty="0">
                <a:latin typeface="Arial"/>
                <a:cs typeface="Arial"/>
              </a:rPr>
              <a:t>Yapısı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(WBS)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418524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0900" y="1204547"/>
            <a:ext cx="536575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35" dirty="0">
                <a:latin typeface="Arial"/>
                <a:cs typeface="Arial"/>
              </a:rPr>
              <a:t>Zaman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10" dirty="0">
                <a:latin typeface="Arial"/>
                <a:cs typeface="Arial"/>
              </a:rPr>
              <a:t>Görev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Listesi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20" dirty="0">
                <a:latin typeface="Arial"/>
                <a:cs typeface="Arial"/>
              </a:rPr>
              <a:t>Çubuk </a:t>
            </a:r>
            <a:r>
              <a:rPr sz="1400" spc="-160" dirty="0">
                <a:latin typeface="Arial"/>
                <a:cs typeface="Arial"/>
              </a:rPr>
              <a:t>(GANTT)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Şeması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55" dirty="0">
                <a:latin typeface="Arial"/>
                <a:cs typeface="Arial"/>
              </a:rPr>
              <a:t>Kritik </a:t>
            </a:r>
            <a:r>
              <a:rPr sz="1400" spc="-175" dirty="0">
                <a:latin typeface="Arial"/>
                <a:cs typeface="Arial"/>
              </a:rPr>
              <a:t>Yol </a:t>
            </a:r>
            <a:r>
              <a:rPr sz="1400" spc="-45" dirty="0">
                <a:latin typeface="Arial"/>
                <a:cs typeface="Arial"/>
              </a:rPr>
              <a:t>Metodu</a:t>
            </a:r>
            <a:r>
              <a:rPr sz="1400" spc="-335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(CPM)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00" dirty="0">
                <a:latin typeface="Arial"/>
                <a:cs typeface="Arial"/>
              </a:rPr>
              <a:t>Program </a:t>
            </a:r>
            <a:r>
              <a:rPr sz="1400" spc="-70" dirty="0">
                <a:latin typeface="Arial"/>
                <a:cs typeface="Arial"/>
              </a:rPr>
              <a:t>Değerlendirme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80" dirty="0">
                <a:latin typeface="Arial"/>
                <a:cs typeface="Arial"/>
              </a:rPr>
              <a:t>İnceleme </a:t>
            </a:r>
            <a:r>
              <a:rPr sz="1400" spc="-114" dirty="0">
                <a:latin typeface="Arial"/>
                <a:cs typeface="Arial"/>
              </a:rPr>
              <a:t>Tekniği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15" dirty="0">
                <a:latin typeface="Arial"/>
                <a:cs typeface="Arial"/>
              </a:rPr>
              <a:t>(PERT)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55" dirty="0">
                <a:latin typeface="Arial"/>
                <a:cs typeface="Arial"/>
              </a:rPr>
              <a:t>Kritik </a:t>
            </a:r>
            <a:r>
              <a:rPr sz="1400" spc="-75" dirty="0">
                <a:latin typeface="Arial"/>
                <a:cs typeface="Arial"/>
              </a:rPr>
              <a:t>Zincir </a:t>
            </a:r>
            <a:r>
              <a:rPr sz="1400" spc="-90" dirty="0">
                <a:latin typeface="Arial"/>
                <a:cs typeface="Arial"/>
              </a:rPr>
              <a:t>Proje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40" dirty="0">
                <a:latin typeface="Arial"/>
                <a:cs typeface="Arial"/>
              </a:rPr>
              <a:t>Kaynak </a:t>
            </a:r>
            <a:r>
              <a:rPr sz="1400" spc="-120" dirty="0">
                <a:latin typeface="Arial"/>
                <a:cs typeface="Arial"/>
              </a:rPr>
              <a:t>Yükleme </a:t>
            </a:r>
            <a:r>
              <a:rPr sz="1400" spc="-110" dirty="0">
                <a:latin typeface="Arial"/>
                <a:cs typeface="Arial"/>
              </a:rPr>
              <a:t>ve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Dengeleme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50" dirty="0">
                <a:latin typeface="Arial"/>
                <a:cs typeface="Arial"/>
              </a:rPr>
              <a:t>Maliyet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30" dirty="0">
                <a:latin typeface="Arial"/>
                <a:cs typeface="Arial"/>
              </a:rPr>
              <a:t>Kazanılmış </a:t>
            </a:r>
            <a:r>
              <a:rPr sz="1400" spc="-114" dirty="0">
                <a:latin typeface="Arial"/>
                <a:cs typeface="Arial"/>
              </a:rPr>
              <a:t>Değer Tekniği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75" dirty="0">
                <a:latin typeface="Arial"/>
                <a:cs typeface="Arial"/>
              </a:rPr>
              <a:t>(EVA)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Kalite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100" dirty="0">
                <a:latin typeface="Arial"/>
                <a:cs typeface="Arial"/>
              </a:rPr>
              <a:t>İnsan </a:t>
            </a:r>
            <a:r>
              <a:rPr sz="1400" spc="-105" dirty="0">
                <a:latin typeface="Arial"/>
                <a:cs typeface="Arial"/>
              </a:rPr>
              <a:t>Kaynakları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65" dirty="0">
                <a:latin typeface="Arial"/>
                <a:cs typeface="Arial"/>
              </a:rPr>
              <a:t>Örgüt </a:t>
            </a:r>
            <a:r>
              <a:rPr sz="1400" spc="-85" dirty="0">
                <a:latin typeface="Arial"/>
                <a:cs typeface="Arial"/>
              </a:rPr>
              <a:t>Kırılım </a:t>
            </a:r>
            <a:r>
              <a:rPr sz="1400" spc="-170" dirty="0">
                <a:latin typeface="Arial"/>
                <a:cs typeface="Arial"/>
              </a:rPr>
              <a:t>Yapısı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185" dirty="0">
                <a:latin typeface="Arial"/>
                <a:cs typeface="Arial"/>
              </a:rPr>
              <a:t>(OBS)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40" dirty="0">
                <a:latin typeface="Arial"/>
                <a:cs typeface="Arial"/>
              </a:rPr>
              <a:t>İletişim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Planlama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Belirleme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228800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7005" y="1084080"/>
            <a:ext cx="3729990" cy="4860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sz="1600" spc="-45" dirty="0">
                <a:latin typeface="Arial"/>
                <a:cs typeface="Arial"/>
              </a:rPr>
              <a:t>Nitel </a:t>
            </a:r>
            <a:r>
              <a:rPr sz="1600" spc="-150" dirty="0">
                <a:latin typeface="Arial"/>
                <a:cs typeface="Arial"/>
              </a:rPr>
              <a:t>Risk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Analizi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150" dirty="0">
                <a:latin typeface="Arial"/>
                <a:cs typeface="Arial"/>
              </a:rPr>
              <a:t>Risk </a:t>
            </a:r>
            <a:r>
              <a:rPr sz="1600" spc="-70" dirty="0">
                <a:latin typeface="Arial"/>
                <a:cs typeface="Arial"/>
              </a:rPr>
              <a:t>Değerlendirme </a:t>
            </a:r>
            <a:r>
              <a:rPr sz="1600" spc="-114" dirty="0">
                <a:latin typeface="Arial"/>
                <a:cs typeface="Arial"/>
              </a:rPr>
              <a:t>Karar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Matrisi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135" dirty="0">
                <a:latin typeface="Arial"/>
                <a:cs typeface="Arial"/>
              </a:rPr>
              <a:t>Ön </a:t>
            </a:r>
            <a:r>
              <a:rPr sz="1600" spc="-114" dirty="0">
                <a:latin typeface="Arial"/>
                <a:cs typeface="Arial"/>
              </a:rPr>
              <a:t>Tehlike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Analizi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95" dirty="0">
                <a:latin typeface="Arial"/>
                <a:cs typeface="Arial"/>
              </a:rPr>
              <a:t>Pareto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Analizi</a:t>
            </a:r>
            <a:endParaRPr sz="16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sz="1600" spc="-80" dirty="0">
                <a:latin typeface="Arial"/>
                <a:cs typeface="Arial"/>
              </a:rPr>
              <a:t>Nicel </a:t>
            </a:r>
            <a:r>
              <a:rPr sz="1600" spc="-150" dirty="0">
                <a:latin typeface="Arial"/>
                <a:cs typeface="Arial"/>
              </a:rPr>
              <a:t>Risk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Analizi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75" dirty="0">
                <a:latin typeface="Arial"/>
                <a:cs typeface="Arial"/>
              </a:rPr>
              <a:t>Duyarlılık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Analizi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85" dirty="0">
                <a:latin typeface="Arial"/>
                <a:cs typeface="Arial"/>
              </a:rPr>
              <a:t>Etki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Diyagramları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114" dirty="0">
                <a:latin typeface="Arial"/>
                <a:cs typeface="Arial"/>
              </a:rPr>
              <a:t>Karar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Ağaçları</a:t>
            </a:r>
            <a:endParaRPr sz="1600" dirty="0">
              <a:latin typeface="Arial"/>
              <a:cs typeface="Arial"/>
            </a:endParaRPr>
          </a:p>
          <a:p>
            <a:pPr marL="660400" lvl="1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sz="1600" spc="-45" dirty="0">
                <a:latin typeface="Arial"/>
                <a:cs typeface="Arial"/>
              </a:rPr>
              <a:t>Monte </a:t>
            </a:r>
            <a:r>
              <a:rPr sz="1600" spc="-110" dirty="0">
                <a:latin typeface="Arial"/>
                <a:cs typeface="Arial"/>
              </a:rPr>
              <a:t>Carlo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Simulasyonu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85" dirty="0">
                <a:latin typeface="Arial"/>
                <a:cs typeface="Arial"/>
              </a:rPr>
              <a:t>Genetik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Algoritmalar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185" dirty="0">
                <a:latin typeface="Arial"/>
                <a:cs typeface="Arial"/>
              </a:rPr>
              <a:t>Yapay </a:t>
            </a:r>
            <a:r>
              <a:rPr sz="1600" spc="-75" dirty="0">
                <a:latin typeface="Arial"/>
                <a:cs typeface="Arial"/>
              </a:rPr>
              <a:t>Sinir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Ağları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95" dirty="0">
                <a:latin typeface="Arial"/>
                <a:cs typeface="Arial"/>
              </a:rPr>
              <a:t>Bulanık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Mantık</a:t>
            </a:r>
            <a:endParaRPr sz="16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600" spc="-40" dirty="0">
                <a:latin typeface="Arial"/>
                <a:cs typeface="Arial"/>
              </a:rPr>
              <a:t>Analitik </a:t>
            </a:r>
            <a:r>
              <a:rPr sz="1600" spc="-85" dirty="0">
                <a:latin typeface="Arial"/>
                <a:cs typeface="Arial"/>
              </a:rPr>
              <a:t>Hiyerarşi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Süreci</a:t>
            </a:r>
            <a:endParaRPr sz="1600" dirty="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sz="1600" spc="-150" dirty="0">
                <a:latin typeface="Arial"/>
                <a:cs typeface="Arial"/>
              </a:rPr>
              <a:t>Risk </a:t>
            </a:r>
            <a:r>
              <a:rPr sz="1600" spc="-65" dirty="0">
                <a:latin typeface="Arial"/>
                <a:cs typeface="Arial"/>
              </a:rPr>
              <a:t>Tepkilerinin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Planlanması</a:t>
            </a:r>
            <a:endParaRPr sz="16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sz="1600" spc="-85" dirty="0">
                <a:latin typeface="Arial"/>
                <a:cs typeface="Arial"/>
              </a:rPr>
              <a:t>Risklerin </a:t>
            </a:r>
            <a:r>
              <a:rPr sz="1600" spc="-70" dirty="0">
                <a:latin typeface="Arial"/>
                <a:cs typeface="Arial"/>
              </a:rPr>
              <a:t>Kontrol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Edilmesi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83269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500" y="1642120"/>
            <a:ext cx="4170679" cy="2829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800" spc="-90" dirty="0">
                <a:latin typeface="Arial"/>
                <a:cs typeface="Arial"/>
              </a:rPr>
              <a:t>Proje </a:t>
            </a:r>
            <a:r>
              <a:rPr sz="1800" spc="-114" dirty="0">
                <a:latin typeface="Arial"/>
                <a:cs typeface="Arial"/>
              </a:rPr>
              <a:t>Tedarik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Yönetimi</a:t>
            </a:r>
            <a:endParaRPr sz="1800" dirty="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800" spc="-85" dirty="0">
                <a:latin typeface="Arial"/>
                <a:cs typeface="Arial"/>
              </a:rPr>
              <a:t>Proje </a:t>
            </a:r>
            <a:r>
              <a:rPr sz="1800" spc="-165" dirty="0">
                <a:latin typeface="Arial"/>
                <a:cs typeface="Arial"/>
              </a:rPr>
              <a:t>Paydaş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Yönetimi</a:t>
            </a:r>
            <a:endParaRPr sz="1800" dirty="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800" spc="-85" dirty="0">
                <a:latin typeface="Arial"/>
                <a:cs typeface="Arial"/>
              </a:rPr>
              <a:t>Proje </a:t>
            </a:r>
            <a:r>
              <a:rPr sz="1800" spc="-70" dirty="0">
                <a:latin typeface="Arial"/>
                <a:cs typeface="Arial"/>
              </a:rPr>
              <a:t>Bilgi Alanları </a:t>
            </a:r>
            <a:r>
              <a:rPr sz="1800" spc="-105" dirty="0">
                <a:latin typeface="Arial"/>
                <a:cs typeface="Arial"/>
              </a:rPr>
              <a:t>ve </a:t>
            </a:r>
            <a:r>
              <a:rPr sz="1800" spc="-135" dirty="0">
                <a:latin typeface="Arial"/>
                <a:cs typeface="Arial"/>
              </a:rPr>
              <a:t>Süreç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Grupları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105" dirty="0">
                <a:latin typeface="Arial"/>
                <a:cs typeface="Arial"/>
              </a:rPr>
              <a:t>İYİ </a:t>
            </a:r>
            <a:r>
              <a:rPr sz="1800" b="1" spc="-204" dirty="0">
                <a:latin typeface="Arial"/>
                <a:cs typeface="Arial"/>
              </a:rPr>
              <a:t>BİR  </a:t>
            </a:r>
            <a:r>
              <a:rPr sz="1800" b="1" spc="-300" dirty="0">
                <a:latin typeface="Arial"/>
                <a:cs typeface="Arial"/>
              </a:rPr>
              <a:t>PROJE  </a:t>
            </a:r>
            <a:r>
              <a:rPr sz="1800" b="1" spc="-170" dirty="0">
                <a:latin typeface="Arial"/>
                <a:cs typeface="Arial"/>
              </a:rPr>
              <a:t>YÖNETİCİSİNİN</a:t>
            </a:r>
            <a:r>
              <a:rPr sz="1800" b="1" spc="-295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ÖZELLİKLERİ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300" dirty="0">
                <a:latin typeface="Arial"/>
                <a:cs typeface="Arial"/>
              </a:rPr>
              <a:t>PROJE </a:t>
            </a:r>
            <a:r>
              <a:rPr sz="1800" b="1" spc="-160" dirty="0">
                <a:latin typeface="Arial"/>
                <a:cs typeface="Arial"/>
              </a:rPr>
              <a:t>YÖNETİM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YAZILIMLARI</a:t>
            </a:r>
            <a:endParaRPr sz="18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800" spc="-95" dirty="0">
                <a:latin typeface="Arial"/>
                <a:cs typeface="Arial"/>
              </a:rPr>
              <a:t>Primavera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220" dirty="0">
                <a:latin typeface="Arial"/>
                <a:cs typeface="Arial"/>
              </a:rPr>
              <a:t>SON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70" dirty="0">
                <a:latin typeface="Arial"/>
                <a:cs typeface="Arial"/>
              </a:rPr>
              <a:t>SÖZ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280" dirty="0">
                <a:latin typeface="Arial"/>
                <a:cs typeface="Arial"/>
              </a:rPr>
              <a:t>KAYNAKÇA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123512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049" y="479251"/>
            <a:ext cx="4632325" cy="163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3200" b="1" spc="-434" dirty="0">
                <a:latin typeface="Arial"/>
                <a:cs typeface="Arial"/>
              </a:rPr>
              <a:t>P</a:t>
            </a:r>
            <a:r>
              <a:rPr sz="3200" b="1" spc="-605" dirty="0">
                <a:latin typeface="Arial"/>
                <a:cs typeface="Arial"/>
              </a:rPr>
              <a:t>RO</a:t>
            </a:r>
            <a:r>
              <a:rPr sz="3200" b="1" spc="-430" dirty="0">
                <a:latin typeface="Arial"/>
                <a:cs typeface="Arial"/>
              </a:rPr>
              <a:t>J</a:t>
            </a:r>
            <a:r>
              <a:rPr sz="3200" b="1" spc="-575" dirty="0"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spc="-215" dirty="0">
                <a:solidFill>
                  <a:srgbClr val="C00000"/>
                </a:solidFill>
                <a:latin typeface="Arial"/>
                <a:cs typeface="Arial"/>
              </a:rPr>
              <a:t>Proje</a:t>
            </a:r>
            <a:r>
              <a:rPr sz="3200" b="1" spc="-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220" dirty="0">
                <a:solidFill>
                  <a:srgbClr val="C00000"/>
                </a:solidFill>
                <a:latin typeface="Arial"/>
                <a:cs typeface="Arial"/>
              </a:rPr>
              <a:t>Nedir?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3212" y="1182939"/>
            <a:ext cx="6419849" cy="109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961" y="2320558"/>
            <a:ext cx="7774702" cy="165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0162" y="3978037"/>
            <a:ext cx="6149975" cy="1888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45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264" y="467374"/>
            <a:ext cx="1069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4" dirty="0"/>
              <a:t>P</a:t>
            </a:r>
            <a:r>
              <a:rPr spc="-605" dirty="0"/>
              <a:t>RO</a:t>
            </a:r>
            <a:r>
              <a:rPr spc="-430" dirty="0"/>
              <a:t>J</a:t>
            </a:r>
            <a:r>
              <a:rPr spc="-57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339" y="1224116"/>
            <a:ext cx="8558530" cy="4695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83505" algn="just">
              <a:lnSpc>
                <a:spcPct val="100000"/>
              </a:lnSpc>
              <a:spcBef>
                <a:spcPts val="95"/>
              </a:spcBef>
            </a:pPr>
            <a:r>
              <a:rPr sz="3200" b="1" spc="-215" dirty="0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sz="3200" b="1" spc="-165" dirty="0">
                <a:solidFill>
                  <a:srgbClr val="C00000"/>
                </a:solidFill>
                <a:latin typeface="Arial"/>
                <a:cs typeface="Arial"/>
              </a:rPr>
              <a:t>Nedir</a:t>
            </a:r>
            <a:r>
              <a:rPr sz="32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475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4285615" marR="6985" indent="-273050" algn="just">
              <a:lnSpc>
                <a:spcPct val="100000"/>
              </a:lnSpc>
              <a:spcBef>
                <a:spcPts val="30"/>
              </a:spcBef>
              <a:buChar char="•"/>
              <a:tabLst>
                <a:tab pos="4286250" algn="l"/>
              </a:tabLst>
            </a:pPr>
            <a:r>
              <a:rPr sz="2400" spc="-130" dirty="0">
                <a:latin typeface="Arial"/>
                <a:cs typeface="Arial"/>
              </a:rPr>
              <a:t>Proje, </a:t>
            </a:r>
            <a:r>
              <a:rPr sz="2400" spc="-220" dirty="0">
                <a:solidFill>
                  <a:srgbClr val="C00000"/>
                </a:solidFill>
                <a:latin typeface="Arial"/>
                <a:cs typeface="Arial"/>
              </a:rPr>
              <a:t>Özgün </a:t>
            </a:r>
            <a:r>
              <a:rPr sz="2400" spc="-30" dirty="0">
                <a:latin typeface="Arial"/>
                <a:cs typeface="Arial"/>
              </a:rPr>
              <a:t>bir </a:t>
            </a:r>
            <a:r>
              <a:rPr sz="2400" spc="-70" dirty="0">
                <a:latin typeface="Arial"/>
                <a:cs typeface="Arial"/>
              </a:rPr>
              <a:t>ürün, </a:t>
            </a:r>
            <a:r>
              <a:rPr sz="2400" spc="-100" dirty="0">
                <a:latin typeface="Arial"/>
                <a:cs typeface="Arial"/>
              </a:rPr>
              <a:t>hizmet  </a:t>
            </a:r>
            <a:r>
              <a:rPr sz="2400" spc="-204" dirty="0">
                <a:latin typeface="Arial"/>
                <a:cs typeface="Arial"/>
              </a:rPr>
              <a:t>ya </a:t>
            </a:r>
            <a:r>
              <a:rPr sz="2400" spc="-155" dirty="0">
                <a:latin typeface="Arial"/>
                <a:cs typeface="Arial"/>
              </a:rPr>
              <a:t>da </a:t>
            </a:r>
            <a:r>
              <a:rPr sz="2400" spc="-160" dirty="0">
                <a:latin typeface="Arial"/>
                <a:cs typeface="Arial"/>
              </a:rPr>
              <a:t>sonuç </a:t>
            </a:r>
            <a:r>
              <a:rPr sz="2400" spc="-135" dirty="0">
                <a:latin typeface="Arial"/>
                <a:cs typeface="Arial"/>
              </a:rPr>
              <a:t>yaratmak </a:t>
            </a:r>
            <a:r>
              <a:rPr sz="2400" spc="-70" dirty="0">
                <a:latin typeface="Arial"/>
                <a:cs typeface="Arial"/>
              </a:rPr>
              <a:t>için  </a:t>
            </a:r>
            <a:r>
              <a:rPr sz="2400" spc="-55" dirty="0">
                <a:latin typeface="Arial"/>
                <a:cs typeface="Arial"/>
              </a:rPr>
              <a:t>yürütülen </a:t>
            </a:r>
            <a:r>
              <a:rPr sz="2400" spc="-145" dirty="0">
                <a:solidFill>
                  <a:srgbClr val="C00000"/>
                </a:solidFill>
                <a:latin typeface="Arial"/>
                <a:cs typeface="Arial"/>
              </a:rPr>
              <a:t>geçici </a:t>
            </a:r>
            <a:r>
              <a:rPr sz="2400" spc="-30" dirty="0">
                <a:latin typeface="Arial"/>
                <a:cs typeface="Arial"/>
              </a:rPr>
              <a:t>bir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girişimdir.</a:t>
            </a:r>
            <a:endParaRPr sz="2400" dirty="0">
              <a:latin typeface="Arial"/>
              <a:cs typeface="Arial"/>
            </a:endParaRPr>
          </a:p>
          <a:p>
            <a:pPr marL="4296410" marR="6350" indent="-283845" algn="just">
              <a:lnSpc>
                <a:spcPct val="100000"/>
              </a:lnSpc>
              <a:buChar char="•"/>
              <a:tabLst>
                <a:tab pos="4286250" algn="l"/>
              </a:tabLst>
            </a:pPr>
            <a:r>
              <a:rPr sz="2400" spc="-110" dirty="0">
                <a:latin typeface="Arial"/>
                <a:cs typeface="Arial"/>
              </a:rPr>
              <a:t>Projenin </a:t>
            </a:r>
            <a:r>
              <a:rPr sz="2400" spc="-25" dirty="0">
                <a:latin typeface="Arial"/>
                <a:cs typeface="Arial"/>
              </a:rPr>
              <a:t>bir </a:t>
            </a:r>
            <a:r>
              <a:rPr sz="2400" spc="-170" dirty="0">
                <a:solidFill>
                  <a:srgbClr val="C00000"/>
                </a:solidFill>
                <a:latin typeface="Arial"/>
                <a:cs typeface="Arial"/>
              </a:rPr>
              <a:t>başlangıç </a:t>
            </a:r>
            <a:r>
              <a:rPr sz="2400" spc="-170" dirty="0">
                <a:latin typeface="Arial"/>
                <a:cs typeface="Arial"/>
              </a:rPr>
              <a:t>ve </a:t>
            </a:r>
            <a:r>
              <a:rPr sz="2400" spc="-45" dirty="0">
                <a:solidFill>
                  <a:srgbClr val="C00000"/>
                </a:solidFill>
                <a:latin typeface="Arial"/>
                <a:cs typeface="Arial"/>
              </a:rPr>
              <a:t>bitiş  </a:t>
            </a: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tarihi</a:t>
            </a:r>
            <a:r>
              <a:rPr sz="24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vardır.</a:t>
            </a:r>
            <a:endParaRPr sz="2400" dirty="0">
              <a:latin typeface="Arial"/>
              <a:cs typeface="Arial"/>
            </a:endParaRPr>
          </a:p>
          <a:p>
            <a:pPr marL="285115" marR="7620" indent="-273050">
              <a:lnSpc>
                <a:spcPct val="100000"/>
              </a:lnSpc>
              <a:spcBef>
                <a:spcPts val="1005"/>
              </a:spcBef>
              <a:buChar char="•"/>
              <a:tabLst>
                <a:tab pos="285115" algn="l"/>
                <a:tab pos="285750" algn="l"/>
              </a:tabLst>
            </a:pPr>
            <a:r>
              <a:rPr sz="2400" spc="-200" dirty="0">
                <a:latin typeface="Arial"/>
                <a:cs typeface="Arial"/>
              </a:rPr>
              <a:t>Başlangıç </a:t>
            </a:r>
            <a:r>
              <a:rPr sz="2400" spc="-170" dirty="0">
                <a:latin typeface="Arial"/>
                <a:cs typeface="Arial"/>
              </a:rPr>
              <a:t>ve </a:t>
            </a:r>
            <a:r>
              <a:rPr sz="2400" spc="-35" dirty="0">
                <a:latin typeface="Arial"/>
                <a:cs typeface="Arial"/>
              </a:rPr>
              <a:t>bitişleri </a:t>
            </a:r>
            <a:r>
              <a:rPr sz="2400" spc="-55" dirty="0">
                <a:latin typeface="Arial"/>
                <a:cs typeface="Arial"/>
              </a:rPr>
              <a:t>belli, 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planlanan </a:t>
            </a:r>
            <a:r>
              <a:rPr sz="2400" spc="-170" dirty="0">
                <a:latin typeface="Arial"/>
                <a:cs typeface="Arial"/>
              </a:rPr>
              <a:t>ve 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koordine </a:t>
            </a:r>
            <a:r>
              <a:rPr sz="2400" spc="-85" dirty="0">
                <a:solidFill>
                  <a:srgbClr val="C00000"/>
                </a:solidFill>
                <a:latin typeface="Arial"/>
                <a:cs typeface="Arial"/>
              </a:rPr>
              <a:t>edilen  </a:t>
            </a:r>
            <a:r>
              <a:rPr sz="2400" spc="-30" dirty="0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sz="2400" spc="-105" dirty="0">
                <a:solidFill>
                  <a:srgbClr val="C00000"/>
                </a:solidFill>
                <a:latin typeface="Arial"/>
                <a:cs typeface="Arial"/>
              </a:rPr>
              <a:t>grup </a:t>
            </a:r>
            <a:r>
              <a:rPr sz="2400" spc="-65" dirty="0">
                <a:solidFill>
                  <a:srgbClr val="C00000"/>
                </a:solidFill>
                <a:latin typeface="Arial"/>
                <a:cs typeface="Arial"/>
              </a:rPr>
              <a:t>aktivite</a:t>
            </a:r>
            <a:r>
              <a:rPr sz="24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bütünüdür.</a:t>
            </a:r>
            <a:endParaRPr sz="2400" dirty="0">
              <a:latin typeface="Arial"/>
              <a:cs typeface="Arial"/>
            </a:endParaRPr>
          </a:p>
          <a:p>
            <a:pPr marL="285750" marR="8890" indent="-273685">
              <a:lnSpc>
                <a:spcPct val="100000"/>
              </a:lnSpc>
              <a:buFont typeface="Arial"/>
              <a:buChar char="•"/>
              <a:tabLst>
                <a:tab pos="365760" algn="l"/>
                <a:tab pos="366395" algn="l"/>
                <a:tab pos="1434465" algn="l"/>
                <a:tab pos="3408045" algn="l"/>
                <a:tab pos="5524500" algn="l"/>
                <a:tab pos="6166485" algn="l"/>
                <a:tab pos="6840220" algn="l"/>
                <a:tab pos="7911465" algn="l"/>
              </a:tabLst>
            </a:pPr>
            <a:r>
              <a:rPr sz="1600" dirty="0"/>
              <a:t>	</a:t>
            </a:r>
            <a:r>
              <a:rPr sz="2400" spc="-425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o</a:t>
            </a:r>
            <a:r>
              <a:rPr sz="2400" spc="30" dirty="0">
                <a:latin typeface="Arial"/>
                <a:cs typeface="Arial"/>
              </a:rPr>
              <a:t>j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85" dirty="0">
                <a:latin typeface="Arial"/>
                <a:cs typeface="Arial"/>
              </a:rPr>
              <a:t>h</a:t>
            </a:r>
            <a:r>
              <a:rPr sz="2400" spc="-130" dirty="0">
                <a:latin typeface="Arial"/>
                <a:cs typeface="Arial"/>
              </a:rPr>
              <a:t>ed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95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225" dirty="0">
                <a:latin typeface="Arial"/>
                <a:cs typeface="Arial"/>
              </a:rPr>
              <a:t>a</a:t>
            </a:r>
            <a:r>
              <a:rPr sz="2400" spc="-305" dirty="0">
                <a:latin typeface="Arial"/>
                <a:cs typeface="Arial"/>
              </a:rPr>
              <a:t>ş</a:t>
            </a:r>
            <a:r>
              <a:rPr sz="2400" spc="-140" dirty="0">
                <a:latin typeface="Arial"/>
                <a:cs typeface="Arial"/>
              </a:rPr>
              <a:t>ı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95" dirty="0">
                <a:latin typeface="Arial"/>
                <a:cs typeface="Arial"/>
              </a:rPr>
              <a:t>d</a:t>
            </a:r>
            <a:r>
              <a:rPr sz="2400" spc="-145" dirty="0">
                <a:latin typeface="Arial"/>
                <a:cs typeface="Arial"/>
              </a:rPr>
              <a:t>ı</a:t>
            </a:r>
            <a:r>
              <a:rPr sz="2400" spc="-245" dirty="0">
                <a:latin typeface="Arial"/>
                <a:cs typeface="Arial"/>
              </a:rPr>
              <a:t>ğ</a:t>
            </a:r>
            <a:r>
              <a:rPr sz="2400" spc="-140" dirty="0">
                <a:latin typeface="Arial"/>
                <a:cs typeface="Arial"/>
              </a:rPr>
              <a:t>ı</a:t>
            </a:r>
            <a:r>
              <a:rPr sz="2400" spc="-95" dirty="0">
                <a:latin typeface="Arial"/>
                <a:cs typeface="Arial"/>
              </a:rPr>
              <a:t>nd</a:t>
            </a:r>
            <a:r>
              <a:rPr sz="2400" spc="-22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10" dirty="0">
                <a:latin typeface="Arial"/>
                <a:cs typeface="Arial"/>
              </a:rPr>
              <a:t>y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95" dirty="0">
                <a:latin typeface="Arial"/>
                <a:cs typeface="Arial"/>
              </a:rPr>
              <a:t>d</a:t>
            </a:r>
            <a:r>
              <a:rPr sz="2400" spc="-22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95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r</a:t>
            </a:r>
            <a:r>
              <a:rPr sz="2400" spc="-9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j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40" dirty="0">
                <a:latin typeface="Arial"/>
                <a:cs typeface="Arial"/>
              </a:rPr>
              <a:t>t</a:t>
            </a:r>
            <a:r>
              <a:rPr sz="2400" spc="-22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 </a:t>
            </a:r>
            <a:r>
              <a:rPr sz="2400" spc="-80" dirty="0">
                <a:latin typeface="Arial"/>
                <a:cs typeface="Arial"/>
              </a:rPr>
              <a:t>edildiğinde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sonlanır</a:t>
            </a:r>
            <a:r>
              <a:rPr sz="2400" spc="-14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85750" marR="5080" indent="-273685">
              <a:lnSpc>
                <a:spcPct val="100000"/>
              </a:lnSpc>
              <a:buChar char="•"/>
              <a:tabLst>
                <a:tab pos="285115" algn="l"/>
                <a:tab pos="285750" algn="l"/>
                <a:tab pos="1562100" algn="l"/>
              </a:tabLst>
            </a:pPr>
            <a:r>
              <a:rPr sz="2400" spc="-110" dirty="0">
                <a:latin typeface="Arial"/>
                <a:cs typeface="Arial"/>
              </a:rPr>
              <a:t>Projeler	</a:t>
            </a:r>
            <a:r>
              <a:rPr sz="2400" spc="-105" dirty="0">
                <a:latin typeface="Arial"/>
                <a:cs typeface="Arial"/>
              </a:rPr>
              <a:t>büyük </a:t>
            </a:r>
            <a:r>
              <a:rPr sz="2400" spc="-180" dirty="0">
                <a:latin typeface="Arial"/>
                <a:cs typeface="Arial"/>
              </a:rPr>
              <a:t>yada </a:t>
            </a:r>
            <a:r>
              <a:rPr sz="2400" spc="-114" dirty="0">
                <a:latin typeface="Arial"/>
                <a:cs typeface="Arial"/>
              </a:rPr>
              <a:t>küçük; </a:t>
            </a:r>
            <a:r>
              <a:rPr sz="2400" spc="-145" dirty="0">
                <a:latin typeface="Arial"/>
                <a:cs typeface="Arial"/>
              </a:rPr>
              <a:t>uzun </a:t>
            </a:r>
            <a:r>
              <a:rPr sz="2400" spc="-190" dirty="0">
                <a:latin typeface="Arial"/>
                <a:cs typeface="Arial"/>
              </a:rPr>
              <a:t>veya </a:t>
            </a:r>
            <a:r>
              <a:rPr sz="2400" spc="-200" dirty="0">
                <a:latin typeface="Arial"/>
                <a:cs typeface="Arial"/>
              </a:rPr>
              <a:t>kısa </a:t>
            </a:r>
            <a:r>
              <a:rPr sz="2400" spc="-195" dirty="0">
                <a:solidFill>
                  <a:srgbClr val="C00000"/>
                </a:solidFill>
                <a:latin typeface="Arial"/>
                <a:cs typeface="Arial"/>
              </a:rPr>
              <a:t>zaman </a:t>
            </a:r>
            <a:r>
              <a:rPr sz="2400" spc="-130" dirty="0">
                <a:solidFill>
                  <a:srgbClr val="C00000"/>
                </a:solidFill>
                <a:latin typeface="Arial"/>
                <a:cs typeface="Arial"/>
              </a:rPr>
              <a:t>alan 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nitelikte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olabilir.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339" y="1224116"/>
            <a:ext cx="3929080" cy="250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38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8040" y="455500"/>
            <a:ext cx="1069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4" dirty="0"/>
              <a:t>P</a:t>
            </a:r>
            <a:r>
              <a:rPr spc="-605" dirty="0"/>
              <a:t>RO</a:t>
            </a:r>
            <a:r>
              <a:rPr spc="-430" dirty="0"/>
              <a:t>J</a:t>
            </a:r>
            <a:r>
              <a:rPr spc="-57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661" y="1089379"/>
            <a:ext cx="8618855" cy="1847942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147695">
              <a:lnSpc>
                <a:spcPct val="100000"/>
              </a:lnSpc>
              <a:spcBef>
                <a:spcPts val="570"/>
              </a:spcBef>
            </a:pPr>
            <a:r>
              <a:rPr sz="3200" b="1" spc="-215" dirty="0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sz="3200" b="1" spc="-165" dirty="0">
                <a:solidFill>
                  <a:srgbClr val="C00000"/>
                </a:solidFill>
                <a:latin typeface="Arial"/>
                <a:cs typeface="Arial"/>
              </a:rPr>
              <a:t>Nedir</a:t>
            </a:r>
            <a:r>
              <a:rPr sz="32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475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415"/>
              </a:spcBef>
              <a:buChar char="•"/>
              <a:tabLst>
                <a:tab pos="285115" algn="l"/>
                <a:tab pos="285750" algn="l"/>
              </a:tabLst>
            </a:pPr>
            <a:r>
              <a:rPr sz="2000" spc="-110" dirty="0">
                <a:latin typeface="Arial"/>
                <a:cs typeface="Arial"/>
              </a:rPr>
              <a:t>Projenin </a:t>
            </a:r>
            <a:r>
              <a:rPr sz="2000" spc="-30" dirty="0">
                <a:latin typeface="Arial"/>
                <a:cs typeface="Arial"/>
              </a:rPr>
              <a:t>bir </a:t>
            </a:r>
            <a:r>
              <a:rPr sz="2000" spc="-180" dirty="0">
                <a:solidFill>
                  <a:srgbClr val="C00000"/>
                </a:solidFill>
                <a:latin typeface="Arial"/>
                <a:cs typeface="Arial"/>
              </a:rPr>
              <a:t>kapsamı</a:t>
            </a:r>
            <a:r>
              <a:rPr sz="2000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vardır.</a:t>
            </a:r>
            <a:endParaRPr sz="20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sz="2000" spc="-110" dirty="0">
                <a:latin typeface="Arial"/>
                <a:cs typeface="Arial"/>
              </a:rPr>
              <a:t>Projenin </a:t>
            </a:r>
            <a:r>
              <a:rPr sz="2000" spc="-175" dirty="0">
                <a:solidFill>
                  <a:srgbClr val="C00000"/>
                </a:solidFill>
                <a:latin typeface="Arial"/>
                <a:cs typeface="Arial"/>
              </a:rPr>
              <a:t>zaman</a:t>
            </a:r>
            <a:r>
              <a:rPr sz="2000" spc="-175" dirty="0">
                <a:latin typeface="Arial"/>
                <a:cs typeface="Arial"/>
              </a:rPr>
              <a:t>, </a:t>
            </a:r>
            <a:r>
              <a:rPr sz="2000" spc="-70" dirty="0">
                <a:solidFill>
                  <a:srgbClr val="C00000"/>
                </a:solidFill>
                <a:latin typeface="Arial"/>
                <a:cs typeface="Arial"/>
              </a:rPr>
              <a:t>maliye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t,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C00000"/>
                </a:solidFill>
                <a:latin typeface="Arial"/>
                <a:cs typeface="Arial"/>
              </a:rPr>
              <a:t>kalite </a:t>
            </a:r>
            <a:r>
              <a:rPr sz="2000" spc="-170" dirty="0">
                <a:latin typeface="Arial"/>
                <a:cs typeface="Arial"/>
              </a:rPr>
              <a:t>ve </a:t>
            </a:r>
            <a:r>
              <a:rPr sz="2000" spc="-170" dirty="0">
                <a:solidFill>
                  <a:srgbClr val="C00000"/>
                </a:solidFill>
                <a:latin typeface="Arial"/>
                <a:cs typeface="Arial"/>
              </a:rPr>
              <a:t>kaynak </a:t>
            </a:r>
            <a:r>
              <a:rPr sz="2000" spc="-95" dirty="0">
                <a:solidFill>
                  <a:srgbClr val="C00000"/>
                </a:solidFill>
                <a:latin typeface="Arial"/>
                <a:cs typeface="Arial"/>
              </a:rPr>
              <a:t>kısıtları</a:t>
            </a:r>
            <a:r>
              <a:rPr sz="2000" spc="-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vardır.</a:t>
            </a:r>
            <a:endParaRPr sz="2000" dirty="0">
              <a:latin typeface="Arial"/>
              <a:cs typeface="Arial"/>
            </a:endParaRPr>
          </a:p>
          <a:p>
            <a:pPr marL="285750" marR="5080" indent="-273685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sz="2000" spc="-130" dirty="0">
                <a:latin typeface="Arial"/>
                <a:cs typeface="Arial"/>
              </a:rPr>
              <a:t>Proje </a:t>
            </a:r>
            <a:r>
              <a:rPr sz="2000" spc="-165" dirty="0">
                <a:latin typeface="Arial"/>
                <a:cs typeface="Arial"/>
              </a:rPr>
              <a:t>çalışmasının </a:t>
            </a:r>
            <a:r>
              <a:rPr sz="2000" spc="-80" dirty="0">
                <a:latin typeface="Arial"/>
                <a:cs typeface="Arial"/>
              </a:rPr>
              <a:t>içeriği </a:t>
            </a:r>
            <a:r>
              <a:rPr sz="2000" spc="-170" dirty="0">
                <a:latin typeface="Arial"/>
                <a:cs typeface="Arial"/>
              </a:rPr>
              <a:t>ve </a:t>
            </a:r>
            <a:r>
              <a:rPr sz="2000" spc="-175" dirty="0">
                <a:latin typeface="Arial"/>
                <a:cs typeface="Arial"/>
              </a:rPr>
              <a:t>doğası, </a:t>
            </a:r>
            <a:r>
              <a:rPr sz="2000" spc="-95" dirty="0">
                <a:latin typeface="Arial"/>
                <a:cs typeface="Arial"/>
              </a:rPr>
              <a:t>kuruluşun </a:t>
            </a:r>
            <a:r>
              <a:rPr sz="2000" spc="-70" dirty="0">
                <a:solidFill>
                  <a:srgbClr val="C00000"/>
                </a:solidFill>
                <a:latin typeface="Arial"/>
                <a:cs typeface="Arial"/>
              </a:rPr>
              <a:t>hedef</a:t>
            </a:r>
            <a:r>
              <a:rPr sz="2000" spc="-70" dirty="0">
                <a:latin typeface="Arial"/>
                <a:cs typeface="Arial"/>
              </a:rPr>
              <a:t>lerini  </a:t>
            </a:r>
            <a:r>
              <a:rPr sz="2000" spc="-114" dirty="0">
                <a:latin typeface="Arial"/>
                <a:cs typeface="Arial"/>
              </a:rPr>
              <a:t>destekler </a:t>
            </a:r>
            <a:r>
              <a:rPr sz="2000" spc="-50" dirty="0">
                <a:latin typeface="Arial"/>
                <a:cs typeface="Arial"/>
              </a:rPr>
              <a:t>nitelikte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olmalıdır.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970" y="2937321"/>
            <a:ext cx="8105481" cy="2928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74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12442</TotalTime>
  <Words>269</Words>
  <Application>Microsoft Office PowerPoint</Application>
  <PresentationFormat>Ekran Gösterisi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Courier New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TAKDİM PLANI</vt:lpstr>
      <vt:lpstr>TAKDİM PLANI</vt:lpstr>
      <vt:lpstr>TAKDİM PLANI</vt:lpstr>
      <vt:lpstr>PowerPoint Sunusu</vt:lpstr>
      <vt:lpstr>PROJE</vt:lpstr>
      <vt:lpstr>PROJE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810</cp:revision>
  <cp:lastPrinted>2016-10-24T07:53:35Z</cp:lastPrinted>
  <dcterms:created xsi:type="dcterms:W3CDTF">2016-09-18T09:35:24Z</dcterms:created>
  <dcterms:modified xsi:type="dcterms:W3CDTF">2020-02-26T12:12:14Z</dcterms:modified>
</cp:coreProperties>
</file>