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59" r:id="rId3"/>
    <p:sldId id="260" r:id="rId4"/>
    <p:sldId id="265" r:id="rId5"/>
    <p:sldId id="261" r:id="rId6"/>
    <p:sldId id="258" r:id="rId7"/>
    <p:sldId id="262" r:id="rId8"/>
    <p:sldId id="263" r:id="rId9"/>
    <p:sldId id="264" r:id="rId10"/>
    <p:sldId id="266" r:id="rId11"/>
    <p:sldId id="267" r:id="rId12"/>
    <p:sldId id="268"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753EC76-F1B9-497A-B3E9-1B817D326997}" type="datetimeFigureOut">
              <a:rPr lang="tr-TR" smtClean="0"/>
              <a:t>14.4.2020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290541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753EC76-F1B9-497A-B3E9-1B817D326997}" type="datetimeFigureOut">
              <a:rPr lang="tr-TR" smtClean="0"/>
              <a:t>14.4.2020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104461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753EC76-F1B9-497A-B3E9-1B817D326997}" type="datetimeFigureOut">
              <a:rPr lang="tr-TR" smtClean="0"/>
              <a:t>14.4.2020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642BE1-6AE3-4BC3-A18C-9C9CB997016B}"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8526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2753EC76-F1B9-497A-B3E9-1B817D326997}" type="datetimeFigureOut">
              <a:rPr lang="tr-TR" smtClean="0"/>
              <a:t>14.4.2020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1440087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2753EC76-F1B9-497A-B3E9-1B817D326997}" type="datetimeFigureOut">
              <a:rPr lang="tr-TR" smtClean="0"/>
              <a:t>14.4.2020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642BE1-6AE3-4BC3-A18C-9C9CB997016B}"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2781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2753EC76-F1B9-497A-B3E9-1B817D326997}" type="datetimeFigureOut">
              <a:rPr lang="tr-TR" smtClean="0"/>
              <a:t>14.4.2020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284846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753EC76-F1B9-497A-B3E9-1B817D326997}" type="datetimeFigureOut">
              <a:rPr lang="tr-TR" smtClean="0"/>
              <a:t>14.4.2020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1632013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753EC76-F1B9-497A-B3E9-1B817D326997}" type="datetimeFigureOut">
              <a:rPr lang="tr-TR" smtClean="0"/>
              <a:t>14.4.2020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18123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753EC76-F1B9-497A-B3E9-1B817D326997}" type="datetimeFigureOut">
              <a:rPr lang="tr-TR" smtClean="0"/>
              <a:t>14.4.2020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282748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753EC76-F1B9-497A-B3E9-1B817D326997}" type="datetimeFigureOut">
              <a:rPr lang="tr-TR" smtClean="0"/>
              <a:t>14.4.2020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292134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753EC76-F1B9-497A-B3E9-1B817D326997}" type="datetimeFigureOut">
              <a:rPr lang="tr-TR" smtClean="0"/>
              <a:t>14.4.2020</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200666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753EC76-F1B9-497A-B3E9-1B817D326997}" type="datetimeFigureOut">
              <a:rPr lang="tr-TR" smtClean="0"/>
              <a:t>14.4.2020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307621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753EC76-F1B9-497A-B3E9-1B817D326997}" type="datetimeFigureOut">
              <a:rPr lang="tr-TR" smtClean="0"/>
              <a:t>14.4.2020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405704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3EC76-F1B9-497A-B3E9-1B817D326997}" type="datetimeFigureOut">
              <a:rPr lang="tr-TR" smtClean="0"/>
              <a:t>14.4.2020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140344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753EC76-F1B9-497A-B3E9-1B817D326997}" type="datetimeFigureOut">
              <a:rPr lang="tr-TR" smtClean="0"/>
              <a:t>14.4.2020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196280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753EC76-F1B9-497A-B3E9-1B817D326997}" type="datetimeFigureOut">
              <a:rPr lang="tr-TR" smtClean="0"/>
              <a:t>14.4.2020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642BE1-6AE3-4BC3-A18C-9C9CB997016B}" type="slidenum">
              <a:rPr lang="tr-TR" smtClean="0"/>
              <a:t>‹#›</a:t>
            </a:fld>
            <a:endParaRPr lang="tr-TR"/>
          </a:p>
        </p:txBody>
      </p:sp>
    </p:spTree>
    <p:extLst>
      <p:ext uri="{BB962C8B-B14F-4D97-AF65-F5344CB8AC3E}">
        <p14:creationId xmlns:p14="http://schemas.microsoft.com/office/powerpoint/2010/main" val="254605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753EC76-F1B9-497A-B3E9-1B817D326997}" type="datetimeFigureOut">
              <a:rPr lang="tr-TR" smtClean="0"/>
              <a:t>14.4.2020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D642BE1-6AE3-4BC3-A18C-9C9CB997016B}" type="slidenum">
              <a:rPr lang="tr-TR" smtClean="0"/>
              <a:t>‹#›</a:t>
            </a:fld>
            <a:endParaRPr lang="tr-TR"/>
          </a:p>
        </p:txBody>
      </p:sp>
    </p:spTree>
    <p:extLst>
      <p:ext uri="{BB962C8B-B14F-4D97-AF65-F5344CB8AC3E}">
        <p14:creationId xmlns:p14="http://schemas.microsoft.com/office/powerpoint/2010/main" val="84466084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79485" y="164592"/>
            <a:ext cx="8915399" cy="2262781"/>
          </a:xfrm>
        </p:spPr>
        <p:txBody>
          <a:bodyPr/>
          <a:lstStyle/>
          <a:p>
            <a:r>
              <a:rPr lang="tr-TR" dirty="0" err="1" smtClean="0"/>
              <a:t>Cis</a:t>
            </a:r>
            <a:r>
              <a:rPr lang="tr-TR" dirty="0" smtClean="0"/>
              <a:t> platin (</a:t>
            </a:r>
            <a:r>
              <a:rPr lang="tr-TR" dirty="0" smtClean="0">
                <a:solidFill>
                  <a:schemeClr val="accent5">
                    <a:lumMod val="75000"/>
                  </a:schemeClr>
                </a:solidFill>
              </a:rPr>
              <a:t>CP</a:t>
            </a:r>
            <a:r>
              <a:rPr lang="tr-TR" dirty="0" smtClean="0"/>
              <a:t>)Bölüm 2</a:t>
            </a:r>
            <a:endParaRPr lang="tr-TR" dirty="0"/>
          </a:p>
        </p:txBody>
      </p:sp>
      <p:sp>
        <p:nvSpPr>
          <p:cNvPr id="3" name="Alt Başlık 2"/>
          <p:cNvSpPr>
            <a:spLocks noGrp="1"/>
          </p:cNvSpPr>
          <p:nvPr>
            <p:ph type="subTitle" idx="1"/>
          </p:nvPr>
        </p:nvSpPr>
        <p:spPr>
          <a:xfrm>
            <a:off x="1755648" y="3076595"/>
            <a:ext cx="10049256" cy="2528677"/>
          </a:xfrm>
        </p:spPr>
        <p:txBody>
          <a:bodyPr>
            <a:noAutofit/>
          </a:bodyPr>
          <a:lstStyle/>
          <a:p>
            <a:r>
              <a:rPr lang="tr-TR" sz="2400" dirty="0" err="1" smtClean="0"/>
              <a:t>Cis</a:t>
            </a:r>
            <a:r>
              <a:rPr lang="tr-TR" sz="2400" dirty="0" smtClean="0"/>
              <a:t> platinin </a:t>
            </a:r>
            <a:r>
              <a:rPr lang="tr-TR" sz="2400" dirty="0"/>
              <a:t>kanser hücreleri üzerindeki etkisi, DNA'daki pürin bazlarla çapraz bağlanma kabiliyeti ile bağlantılıdır</a:t>
            </a:r>
            <a:r>
              <a:rPr lang="tr-TR" sz="2400" dirty="0" smtClean="0"/>
              <a:t>;</a:t>
            </a:r>
          </a:p>
          <a:p>
            <a:r>
              <a:rPr lang="tr-TR" sz="2400" dirty="0" smtClean="0"/>
              <a:t> </a:t>
            </a:r>
            <a:r>
              <a:rPr lang="tr-TR" sz="2400" dirty="0"/>
              <a:t>DNA onarım mekanizmalarına müdahale ederek DNA hasarına neden olur ve daha sonra kanser hücrelerinde programlı hücre ölümü </a:t>
            </a:r>
            <a:r>
              <a:rPr lang="tr-TR" sz="2400" dirty="0" err="1"/>
              <a:t>apoptozu</a:t>
            </a:r>
            <a:r>
              <a:rPr lang="tr-TR" sz="2400" dirty="0"/>
              <a:t> (</a:t>
            </a:r>
            <a:r>
              <a:rPr lang="tr-TR" sz="2400" dirty="0">
                <a:solidFill>
                  <a:schemeClr val="accent6">
                    <a:lumMod val="60000"/>
                    <a:lumOff val="40000"/>
                  </a:schemeClr>
                </a:solidFill>
              </a:rPr>
              <a:t>bir çeşit kendini yok etme </a:t>
            </a:r>
            <a:r>
              <a:rPr lang="tr-TR" sz="2400" dirty="0" smtClean="0">
                <a:solidFill>
                  <a:schemeClr val="accent6">
                    <a:lumMod val="60000"/>
                    <a:lumOff val="40000"/>
                  </a:schemeClr>
                </a:solidFill>
              </a:rPr>
              <a:t>mekanizması</a:t>
            </a:r>
            <a:r>
              <a:rPr lang="tr-TR" sz="2400" dirty="0"/>
              <a:t>) tetikler.</a:t>
            </a:r>
          </a:p>
          <a:p>
            <a:endParaRPr lang="tr-TR" sz="2400" dirty="0"/>
          </a:p>
        </p:txBody>
      </p:sp>
    </p:spTree>
    <p:extLst>
      <p:ext uri="{BB962C8B-B14F-4D97-AF65-F5344CB8AC3E}">
        <p14:creationId xmlns:p14="http://schemas.microsoft.com/office/powerpoint/2010/main" val="1983482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505706" y="5485828"/>
            <a:ext cx="1790700" cy="1171575"/>
          </a:xfrm>
          <a:prstGeom prst="rect">
            <a:avLst/>
          </a:prstGeom>
        </p:spPr>
      </p:pic>
      <p:sp>
        <p:nvSpPr>
          <p:cNvPr id="4" name="Metin kutusu 3"/>
          <p:cNvSpPr txBox="1"/>
          <p:nvPr/>
        </p:nvSpPr>
        <p:spPr>
          <a:xfrm>
            <a:off x="1719072" y="1106424"/>
            <a:ext cx="10094976" cy="3139321"/>
          </a:xfrm>
          <a:prstGeom prst="rect">
            <a:avLst/>
          </a:prstGeom>
          <a:noFill/>
        </p:spPr>
        <p:txBody>
          <a:bodyPr wrap="square" rtlCol="0">
            <a:spAutoFit/>
          </a:bodyPr>
          <a:lstStyle/>
          <a:p>
            <a:pPr algn="ctr"/>
            <a:r>
              <a:rPr lang="tr-TR" b="1" dirty="0" err="1" smtClean="0">
                <a:solidFill>
                  <a:srgbClr val="FF0000"/>
                </a:solidFill>
              </a:rPr>
              <a:t>Lobaplatin</a:t>
            </a:r>
            <a:endParaRPr lang="tr-TR" b="1" dirty="0" smtClean="0">
              <a:solidFill>
                <a:srgbClr val="FF0000"/>
              </a:solidFill>
            </a:endParaRPr>
          </a:p>
          <a:p>
            <a:pPr algn="just"/>
            <a:endParaRPr lang="tr-TR" dirty="0" smtClean="0"/>
          </a:p>
          <a:p>
            <a:pPr algn="just"/>
            <a:r>
              <a:rPr lang="tr-TR" dirty="0" smtClean="0"/>
              <a:t>Sisplatinin yan etkilerinin azını gösteren </a:t>
            </a:r>
            <a:r>
              <a:rPr lang="tr-TR" dirty="0" err="1" smtClean="0"/>
              <a:t>lobaplatin</a:t>
            </a:r>
            <a:r>
              <a:rPr lang="tr-TR" dirty="0" smtClean="0"/>
              <a:t> (R, R / S, S) - (1,2-siklobutandimetanamin) [(2S) -2-hidroksipropanoato, O, O0] platin (II) kullanım için onaylanmıştır </a:t>
            </a:r>
            <a:r>
              <a:rPr lang="tr-TR" dirty="0" err="1" smtClean="0"/>
              <a:t>Şekil'den</a:t>
            </a:r>
            <a:r>
              <a:rPr lang="tr-TR" dirty="0" smtClean="0"/>
              <a:t> de anlaşılacağı gibi, </a:t>
            </a:r>
            <a:r>
              <a:rPr lang="tr-TR" dirty="0" err="1" smtClean="0"/>
              <a:t>lobaplatin</a:t>
            </a:r>
            <a:r>
              <a:rPr lang="tr-TR" dirty="0" smtClean="0"/>
              <a:t> birbirine </a:t>
            </a:r>
            <a:r>
              <a:rPr lang="tr-TR" dirty="0" err="1" smtClean="0"/>
              <a:t>diastereomerik</a:t>
            </a:r>
            <a:r>
              <a:rPr lang="tr-TR" dirty="0" smtClean="0"/>
              <a:t> olan iki bileşiğin bir karışımıdır; yani </a:t>
            </a:r>
            <a:r>
              <a:rPr lang="tr-TR" dirty="0" err="1" smtClean="0"/>
              <a:t>stereoizomerler</a:t>
            </a:r>
            <a:r>
              <a:rPr lang="tr-TR" dirty="0" smtClean="0"/>
              <a:t>, fakat aynen ayna görüntüleri değil </a:t>
            </a:r>
            <a:r>
              <a:rPr lang="tr-TR" dirty="0" smtClean="0"/>
              <a:t>Daha </a:t>
            </a:r>
            <a:r>
              <a:rPr lang="tr-TR" dirty="0" smtClean="0"/>
              <a:t>sonra </a:t>
            </a:r>
            <a:r>
              <a:rPr lang="tr-TR" dirty="0" err="1" smtClean="0"/>
              <a:t>lobaplatin</a:t>
            </a:r>
            <a:r>
              <a:rPr lang="tr-TR" dirty="0" smtClean="0"/>
              <a:t> </a:t>
            </a:r>
            <a:r>
              <a:rPr lang="tr-TR" dirty="0" err="1" smtClean="0"/>
              <a:t>ligandından</a:t>
            </a:r>
            <a:r>
              <a:rPr lang="tr-TR" dirty="0" smtClean="0"/>
              <a:t> ayrıldığında, </a:t>
            </a:r>
            <a:r>
              <a:rPr lang="tr-TR" dirty="0" smtClean="0"/>
              <a:t>yine platin </a:t>
            </a:r>
            <a:r>
              <a:rPr lang="tr-TR" dirty="0" smtClean="0"/>
              <a:t>iyonu ile yedi üyeli bir </a:t>
            </a:r>
            <a:r>
              <a:rPr lang="tr-TR" dirty="0" err="1" smtClean="0"/>
              <a:t>şelat</a:t>
            </a:r>
            <a:r>
              <a:rPr lang="tr-TR" dirty="0" smtClean="0"/>
              <a:t> halkası oluşturan bir </a:t>
            </a:r>
            <a:r>
              <a:rPr lang="tr-TR" dirty="0" err="1" smtClean="0"/>
              <a:t>kiral</a:t>
            </a:r>
            <a:r>
              <a:rPr lang="tr-TR" dirty="0" smtClean="0"/>
              <a:t> </a:t>
            </a:r>
            <a:r>
              <a:rPr lang="tr-TR" dirty="0" err="1" smtClean="0"/>
              <a:t>siklobutan</a:t>
            </a:r>
            <a:r>
              <a:rPr lang="tr-TR" dirty="0" smtClean="0"/>
              <a:t> </a:t>
            </a:r>
            <a:r>
              <a:rPr lang="tr-TR" dirty="0" err="1" smtClean="0"/>
              <a:t>diamin</a:t>
            </a:r>
            <a:r>
              <a:rPr lang="tr-TR" dirty="0" smtClean="0"/>
              <a:t> (</a:t>
            </a:r>
            <a:r>
              <a:rPr lang="tr-TR" dirty="0" err="1" smtClean="0"/>
              <a:t>rasemik</a:t>
            </a:r>
            <a:r>
              <a:rPr lang="tr-TR" dirty="0" smtClean="0"/>
              <a:t>) bulunur. Yedi üyeli bir halkanın beş veya altı üyeli bir </a:t>
            </a:r>
            <a:r>
              <a:rPr lang="tr-TR" dirty="0" err="1" smtClean="0"/>
              <a:t>şelatlamadan</a:t>
            </a:r>
            <a:r>
              <a:rPr lang="tr-TR" dirty="0" smtClean="0"/>
              <a:t> daha az termodinamik olarak kararlı olması beklenirken, metal azot bağının gücü, bileşik biyolojik ortamda olduğunda </a:t>
            </a:r>
            <a:r>
              <a:rPr lang="tr-TR" dirty="0" err="1" smtClean="0"/>
              <a:t>diaminin</a:t>
            </a:r>
            <a:r>
              <a:rPr lang="tr-TR" dirty="0" smtClean="0"/>
              <a:t> metal iyonuna bağlı kaldığını gösterir. </a:t>
            </a:r>
            <a:r>
              <a:rPr lang="tr-TR" dirty="0" smtClean="0"/>
              <a:t>.</a:t>
            </a:r>
            <a:endParaRPr lang="tr-TR" dirty="0"/>
          </a:p>
        </p:txBody>
      </p:sp>
    </p:spTree>
    <p:extLst>
      <p:ext uri="{BB962C8B-B14F-4D97-AF65-F5344CB8AC3E}">
        <p14:creationId xmlns:p14="http://schemas.microsoft.com/office/powerpoint/2010/main" val="220765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947672" y="667512"/>
            <a:ext cx="9948672" cy="3139321"/>
          </a:xfrm>
          <a:prstGeom prst="rect">
            <a:avLst/>
          </a:prstGeom>
          <a:noFill/>
        </p:spPr>
        <p:txBody>
          <a:bodyPr wrap="square" rtlCol="0">
            <a:spAutoFit/>
          </a:bodyPr>
          <a:lstStyle/>
          <a:p>
            <a:pPr algn="ctr"/>
            <a:r>
              <a:rPr lang="tr-TR" b="1" dirty="0" err="1" smtClean="0">
                <a:solidFill>
                  <a:srgbClr val="FF0000"/>
                </a:solidFill>
              </a:rPr>
              <a:t>Heptaplatin</a:t>
            </a:r>
            <a:r>
              <a:rPr lang="tr-TR" dirty="0" smtClean="0"/>
              <a:t>:</a:t>
            </a:r>
          </a:p>
          <a:p>
            <a:pPr algn="just"/>
            <a:r>
              <a:rPr lang="tr-TR" dirty="0" smtClean="0"/>
              <a:t> (</a:t>
            </a:r>
            <a:r>
              <a:rPr lang="tr-TR" dirty="0" err="1" smtClean="0"/>
              <a:t>eptaplatin</a:t>
            </a:r>
            <a:r>
              <a:rPr lang="tr-TR" dirty="0" smtClean="0"/>
              <a:t>), </a:t>
            </a:r>
            <a:r>
              <a:rPr lang="tr-TR" dirty="0" err="1" smtClean="0"/>
              <a:t>cis-malonato</a:t>
            </a:r>
            <a:r>
              <a:rPr lang="tr-TR" dirty="0" smtClean="0"/>
              <a:t> [(4R, 5R) -4,5-bis (</a:t>
            </a:r>
            <a:r>
              <a:rPr lang="tr-TR" dirty="0" err="1" smtClean="0"/>
              <a:t>aminometil</a:t>
            </a:r>
            <a:r>
              <a:rPr lang="tr-TR" dirty="0" smtClean="0"/>
              <a:t>) -2-izopropil-1,3-dioksolan] platin (II) (</a:t>
            </a:r>
            <a:r>
              <a:rPr lang="tr-TR" dirty="0" smtClean="0"/>
              <a:t>Şekil) </a:t>
            </a:r>
            <a:r>
              <a:rPr lang="tr-TR" dirty="0" err="1" smtClean="0"/>
              <a:t>onaylanmıştır</a:t>
            </a:r>
            <a:r>
              <a:rPr lang="tr-TR" dirty="0" err="1" smtClean="0"/>
              <a:t>..</a:t>
            </a:r>
            <a:r>
              <a:rPr lang="tr-TR" dirty="0" err="1" smtClean="0"/>
              <a:t>ayrılan</a:t>
            </a:r>
            <a:r>
              <a:rPr lang="tr-TR" dirty="0" smtClean="0"/>
              <a:t> </a:t>
            </a:r>
            <a:r>
              <a:rPr lang="tr-TR" dirty="0" err="1" smtClean="0"/>
              <a:t>ligand</a:t>
            </a:r>
            <a:r>
              <a:rPr lang="tr-TR" dirty="0" smtClean="0"/>
              <a:t> olarak</a:t>
            </a:r>
            <a:r>
              <a:rPr lang="tr-TR" dirty="0" smtClean="0"/>
              <a:t> </a:t>
            </a:r>
            <a:r>
              <a:rPr lang="tr-TR" dirty="0" err="1" smtClean="0"/>
              <a:t>diamine</a:t>
            </a:r>
            <a:r>
              <a:rPr lang="tr-TR" dirty="0" smtClean="0"/>
              <a:t> bağlı ve 5-üyeli </a:t>
            </a:r>
            <a:r>
              <a:rPr lang="tr-TR" dirty="0" err="1" smtClean="0"/>
              <a:t>dieter</a:t>
            </a:r>
            <a:r>
              <a:rPr lang="tr-TR" dirty="0" smtClean="0"/>
              <a:t>, merkezde </a:t>
            </a:r>
            <a:r>
              <a:rPr lang="tr-TR" dirty="0" err="1" smtClean="0"/>
              <a:t>Pt</a:t>
            </a:r>
            <a:r>
              <a:rPr lang="tr-TR" dirty="0" smtClean="0"/>
              <a:t> ve </a:t>
            </a:r>
            <a:r>
              <a:rPr lang="tr-TR" dirty="0" err="1" smtClean="0"/>
              <a:t>dianyon</a:t>
            </a:r>
            <a:r>
              <a:rPr lang="tr-TR" dirty="0" smtClean="0"/>
              <a:t> </a:t>
            </a:r>
            <a:r>
              <a:rPr lang="tr-TR" dirty="0" err="1" smtClean="0"/>
              <a:t>malonik</a:t>
            </a:r>
            <a:r>
              <a:rPr lang="tr-TR" dirty="0" smtClean="0"/>
              <a:t> asit bulunur . </a:t>
            </a:r>
            <a:r>
              <a:rPr lang="tr-TR" dirty="0" smtClean="0"/>
              <a:t>Bununla birlikte, x-ışını yapısal </a:t>
            </a:r>
            <a:r>
              <a:rPr lang="tr-TR" dirty="0" smtClean="0"/>
              <a:t>analizleri , Pt</a:t>
            </a:r>
            <a:r>
              <a:rPr lang="tr-TR" baseline="30000" dirty="0" smtClean="0"/>
              <a:t>2+</a:t>
            </a:r>
            <a:r>
              <a:rPr lang="tr-TR" dirty="0" smtClean="0"/>
              <a:t>'ye </a:t>
            </a:r>
            <a:r>
              <a:rPr lang="tr-TR" dirty="0" smtClean="0"/>
              <a:t>bağlı </a:t>
            </a:r>
            <a:r>
              <a:rPr lang="tr-TR" dirty="0" err="1" smtClean="0"/>
              <a:t>malonato</a:t>
            </a:r>
            <a:r>
              <a:rPr lang="tr-TR" dirty="0" smtClean="0"/>
              <a:t> </a:t>
            </a:r>
            <a:r>
              <a:rPr lang="tr-TR" dirty="0" err="1" smtClean="0"/>
              <a:t>ligandının</a:t>
            </a:r>
            <a:r>
              <a:rPr lang="tr-TR" dirty="0" smtClean="0"/>
              <a:t>, ikame reaksiyonlarını etkileyebilecek ve bileşiğin kimyasal </a:t>
            </a:r>
            <a:r>
              <a:rPr lang="tr-TR" dirty="0" err="1" smtClean="0"/>
              <a:t>reaktivitesinde</a:t>
            </a:r>
            <a:r>
              <a:rPr lang="tr-TR" dirty="0" smtClean="0"/>
              <a:t> "</a:t>
            </a:r>
            <a:r>
              <a:rPr lang="tr-TR" dirty="0" err="1" smtClean="0"/>
              <a:t>karboplatin</a:t>
            </a:r>
            <a:r>
              <a:rPr lang="tr-TR" dirty="0" smtClean="0"/>
              <a:t> benzeri" olmasını sağlayabilen metal verici </a:t>
            </a:r>
            <a:r>
              <a:rPr lang="tr-TR" dirty="0" smtClean="0"/>
              <a:t>kısmının önemli </a:t>
            </a:r>
            <a:r>
              <a:rPr lang="tr-TR" dirty="0" smtClean="0"/>
              <a:t>ölçüde yer değiştirdiğini göstermektedir. </a:t>
            </a:r>
            <a:r>
              <a:rPr lang="tr-TR" dirty="0" err="1" smtClean="0"/>
              <a:t>Heptaplatin</a:t>
            </a:r>
            <a:r>
              <a:rPr lang="tr-TR" dirty="0" smtClean="0"/>
              <a:t>, hücredeki </a:t>
            </a:r>
            <a:r>
              <a:rPr lang="tr-TR" dirty="0" err="1" smtClean="0"/>
              <a:t>metallotiyonin</a:t>
            </a:r>
            <a:r>
              <a:rPr lang="tr-TR" dirty="0" smtClean="0"/>
              <a:t> seviyeleri ile ilişkili olabilecek </a:t>
            </a:r>
            <a:r>
              <a:rPr lang="tr-TR" dirty="0" err="1" smtClean="0"/>
              <a:t>sisplatine</a:t>
            </a:r>
            <a:r>
              <a:rPr lang="tr-TR" dirty="0" smtClean="0"/>
              <a:t> dirençli </a:t>
            </a:r>
            <a:r>
              <a:rPr lang="tr-TR" dirty="0" smtClean="0"/>
              <a:t>kanserli bölgelere </a:t>
            </a:r>
            <a:r>
              <a:rPr lang="tr-TR" dirty="0" smtClean="0"/>
              <a:t>karşı etkili gibi görünmektedir. </a:t>
            </a:r>
            <a:r>
              <a:rPr lang="tr-TR" dirty="0" err="1" smtClean="0"/>
              <a:t>Heptaplatin</a:t>
            </a:r>
            <a:r>
              <a:rPr lang="tr-TR" dirty="0" smtClean="0"/>
              <a:t>, </a:t>
            </a:r>
            <a:r>
              <a:rPr lang="tr-TR" dirty="0" smtClean="0"/>
              <a:t>ve </a:t>
            </a:r>
            <a:r>
              <a:rPr lang="tr-TR" dirty="0" err="1" smtClean="0">
                <a:solidFill>
                  <a:schemeClr val="accent5">
                    <a:lumMod val="60000"/>
                    <a:lumOff val="40000"/>
                  </a:schemeClr>
                </a:solidFill>
              </a:rPr>
              <a:t>paklitaksel</a:t>
            </a:r>
            <a:r>
              <a:rPr lang="tr-TR" dirty="0" smtClean="0">
                <a:solidFill>
                  <a:schemeClr val="accent5">
                    <a:lumMod val="60000"/>
                    <a:lumOff val="40000"/>
                  </a:schemeClr>
                </a:solidFill>
              </a:rPr>
              <a:t>; </a:t>
            </a:r>
            <a:r>
              <a:rPr lang="tr-TR" dirty="0" smtClean="0"/>
              <a:t>mide kanserinde, </a:t>
            </a:r>
            <a:r>
              <a:rPr lang="tr-TR" dirty="0" smtClean="0"/>
              <a:t>baş ve boyun yassı </a:t>
            </a:r>
            <a:r>
              <a:rPr lang="tr-TR" dirty="0" smtClean="0"/>
              <a:t>kanserlerinde </a:t>
            </a:r>
            <a:r>
              <a:rPr lang="tr-TR" dirty="0" smtClean="0"/>
              <a:t>kombinasyon halinde kullanılır. İlaç hafif </a:t>
            </a:r>
            <a:r>
              <a:rPr lang="tr-TR" dirty="0" err="1" smtClean="0"/>
              <a:t>hepatotoksisite</a:t>
            </a:r>
            <a:r>
              <a:rPr lang="tr-TR" dirty="0" smtClean="0"/>
              <a:t> ve </a:t>
            </a:r>
            <a:r>
              <a:rPr lang="tr-TR" dirty="0" err="1" smtClean="0"/>
              <a:t>miyelosupresyona</a:t>
            </a:r>
            <a:r>
              <a:rPr lang="tr-TR" dirty="0" smtClean="0"/>
              <a:t> sahiptir ve ajanın neden olduğu </a:t>
            </a:r>
            <a:r>
              <a:rPr lang="tr-TR" dirty="0" err="1" smtClean="0"/>
              <a:t>nefrotoksisite</a:t>
            </a:r>
            <a:r>
              <a:rPr lang="tr-TR" dirty="0" smtClean="0"/>
              <a:t> doz sınırlayıcıdır.</a:t>
            </a:r>
            <a:endParaRPr lang="tr-TR" dirty="0"/>
          </a:p>
        </p:txBody>
      </p:sp>
      <p:pic>
        <p:nvPicPr>
          <p:cNvPr id="4" name="Resim 3"/>
          <p:cNvPicPr>
            <a:picLocks noChangeAspect="1"/>
          </p:cNvPicPr>
          <p:nvPr/>
        </p:nvPicPr>
        <p:blipFill>
          <a:blip r:embed="rId2"/>
          <a:stretch>
            <a:fillRect/>
          </a:stretch>
        </p:blipFill>
        <p:spPr>
          <a:xfrm>
            <a:off x="4911498" y="5036456"/>
            <a:ext cx="3462020" cy="1364343"/>
          </a:xfrm>
          <a:prstGeom prst="rect">
            <a:avLst/>
          </a:prstGeom>
        </p:spPr>
      </p:pic>
    </p:spTree>
    <p:extLst>
      <p:ext uri="{BB962C8B-B14F-4D97-AF65-F5344CB8AC3E}">
        <p14:creationId xmlns:p14="http://schemas.microsoft.com/office/powerpoint/2010/main" val="131427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970335" y="4086225"/>
            <a:ext cx="1647825" cy="2771775"/>
          </a:xfrm>
          <a:prstGeom prst="rect">
            <a:avLst/>
          </a:prstGeom>
        </p:spPr>
      </p:pic>
      <p:sp>
        <p:nvSpPr>
          <p:cNvPr id="4" name="Metin kutusu 3"/>
          <p:cNvSpPr txBox="1"/>
          <p:nvPr/>
        </p:nvSpPr>
        <p:spPr>
          <a:xfrm>
            <a:off x="1828800" y="960120"/>
            <a:ext cx="9784080" cy="2831544"/>
          </a:xfrm>
          <a:prstGeom prst="rect">
            <a:avLst/>
          </a:prstGeom>
          <a:noFill/>
        </p:spPr>
        <p:txBody>
          <a:bodyPr wrap="square" rtlCol="0">
            <a:spAutoFit/>
          </a:bodyPr>
          <a:lstStyle/>
          <a:p>
            <a:pPr algn="ctr"/>
            <a:r>
              <a:rPr lang="tr-TR" b="1" dirty="0" err="1" smtClean="0">
                <a:solidFill>
                  <a:srgbClr val="FF0000"/>
                </a:solidFill>
              </a:rPr>
              <a:t>Satraplatin</a:t>
            </a:r>
            <a:r>
              <a:rPr lang="tr-TR" b="1" dirty="0" smtClean="0">
                <a:solidFill>
                  <a:srgbClr val="FF0000"/>
                </a:solidFill>
              </a:rPr>
              <a:t> (JM216) </a:t>
            </a:r>
          </a:p>
          <a:p>
            <a:r>
              <a:rPr lang="tr-TR" sz="2000" dirty="0" err="1" smtClean="0"/>
              <a:t>Satraplatin</a:t>
            </a:r>
            <a:r>
              <a:rPr lang="tr-TR" sz="2000" dirty="0" smtClean="0"/>
              <a:t>, </a:t>
            </a:r>
            <a:r>
              <a:rPr lang="tr-TR" sz="2000" dirty="0" err="1" smtClean="0"/>
              <a:t>bis</a:t>
            </a:r>
            <a:r>
              <a:rPr lang="tr-TR" sz="2000" dirty="0" smtClean="0"/>
              <a:t> (</a:t>
            </a:r>
            <a:r>
              <a:rPr lang="tr-TR" sz="2000" dirty="0" err="1" smtClean="0"/>
              <a:t>asetato</a:t>
            </a:r>
            <a:r>
              <a:rPr lang="tr-TR" sz="2000" dirty="0" smtClean="0"/>
              <a:t>) </a:t>
            </a:r>
            <a:r>
              <a:rPr lang="tr-TR" sz="2000" dirty="0" err="1" smtClean="0"/>
              <a:t>amminedikloro</a:t>
            </a:r>
            <a:r>
              <a:rPr lang="tr-TR" sz="2000" dirty="0" smtClean="0"/>
              <a:t> (</a:t>
            </a:r>
            <a:r>
              <a:rPr lang="tr-TR" sz="2000" dirty="0" err="1" smtClean="0"/>
              <a:t>sikloheksilamin</a:t>
            </a:r>
            <a:r>
              <a:rPr lang="tr-TR" sz="2000" dirty="0" smtClean="0"/>
              <a:t>) platin (IV), şu anda Amerika Birleşik Devletleri'nde klinik yollarda, kendi başına ve diğer ajanlarla kombinasyon halinde </a:t>
            </a:r>
            <a:r>
              <a:rPr lang="tr-TR" sz="2000" dirty="0" smtClean="0"/>
              <a:t>kullanılan  </a:t>
            </a:r>
            <a:r>
              <a:rPr lang="tr-TR" sz="2000" dirty="0" smtClean="0"/>
              <a:t>bir </a:t>
            </a:r>
            <a:r>
              <a:rPr lang="tr-TR" sz="2000" dirty="0" smtClean="0"/>
              <a:t>Pt</a:t>
            </a:r>
            <a:r>
              <a:rPr lang="tr-TR" sz="2000" baseline="30000" dirty="0" smtClean="0"/>
              <a:t>4+</a:t>
            </a:r>
            <a:r>
              <a:rPr lang="tr-TR" sz="2000" dirty="0" smtClean="0"/>
              <a:t> </a:t>
            </a:r>
            <a:r>
              <a:rPr lang="tr-TR" sz="2000" dirty="0" smtClean="0"/>
              <a:t>kompleksidir (</a:t>
            </a:r>
            <a:r>
              <a:rPr lang="tr-TR" sz="2000" dirty="0" smtClean="0"/>
              <a:t>Şekil). </a:t>
            </a:r>
            <a:r>
              <a:rPr lang="tr-TR" sz="2000" dirty="0" smtClean="0"/>
              <a:t>küçük hücreli dışı akciğer kanseri, çeşitli katı </a:t>
            </a:r>
            <a:r>
              <a:rPr lang="tr-TR" sz="2000" dirty="0" err="1" smtClean="0"/>
              <a:t>maligniteler</a:t>
            </a:r>
            <a:r>
              <a:rPr lang="tr-TR" sz="2000" dirty="0" smtClean="0"/>
              <a:t> ve </a:t>
            </a:r>
            <a:r>
              <a:rPr lang="tr-TR" sz="2000" dirty="0" err="1" smtClean="0"/>
              <a:t>refrakter</a:t>
            </a:r>
            <a:r>
              <a:rPr lang="tr-TR" sz="2000" dirty="0" smtClean="0"/>
              <a:t> prostat kanseri tedavisi </a:t>
            </a:r>
            <a:r>
              <a:rPr lang="tr-TR" sz="2000" dirty="0" smtClean="0"/>
              <a:t>için kullanılır. </a:t>
            </a:r>
            <a:r>
              <a:rPr lang="tr-TR" sz="2000" dirty="0" err="1" smtClean="0"/>
              <a:t>Satraplatinin</a:t>
            </a:r>
            <a:r>
              <a:rPr lang="tr-TR" sz="2000" dirty="0" smtClean="0"/>
              <a:t> </a:t>
            </a:r>
            <a:r>
              <a:rPr lang="tr-TR" sz="2000" dirty="0" smtClean="0"/>
              <a:t>çekici bir özelliği, ajanın oral olarak hap şeklinde alınabilmesidir. Sağlık personelini </a:t>
            </a:r>
            <a:r>
              <a:rPr lang="tr-TR" sz="2000" dirty="0" smtClean="0"/>
              <a:t>gereksinim olmadan kullanılabilmesine olanak </a:t>
            </a:r>
            <a:r>
              <a:rPr lang="tr-TR" sz="2000" smtClean="0"/>
              <a:t>sağlayanen</a:t>
            </a:r>
            <a:r>
              <a:rPr lang="tr-TR" sz="2000" dirty="0" smtClean="0"/>
              <a:t>  </a:t>
            </a:r>
            <a:r>
              <a:rPr lang="tr-TR" sz="2000" dirty="0" smtClean="0"/>
              <a:t>bu özellik, platin kemoterapisinde bir avantaj olarak görülmektedir</a:t>
            </a:r>
            <a:r>
              <a:rPr lang="tr-TR" dirty="0" smtClean="0"/>
              <a:t>.</a:t>
            </a:r>
            <a:endParaRPr lang="tr-TR" dirty="0"/>
          </a:p>
        </p:txBody>
      </p:sp>
    </p:spTree>
    <p:extLst>
      <p:ext uri="{BB962C8B-B14F-4D97-AF65-F5344CB8AC3E}">
        <p14:creationId xmlns:p14="http://schemas.microsoft.com/office/powerpoint/2010/main" val="101036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79576" y="196203"/>
            <a:ext cx="10826496" cy="5632311"/>
          </a:xfrm>
          <a:prstGeom prst="rect">
            <a:avLst/>
          </a:prstGeom>
        </p:spPr>
        <p:txBody>
          <a:bodyPr wrap="square">
            <a:spAutoFit/>
          </a:bodyPr>
          <a:lstStyle/>
          <a:p>
            <a:pPr algn="ctr"/>
            <a:r>
              <a:rPr lang="tr-TR" dirty="0" err="1" smtClean="0">
                <a:solidFill>
                  <a:srgbClr val="FF0000"/>
                </a:solidFill>
              </a:rPr>
              <a:t>Cis</a:t>
            </a:r>
            <a:r>
              <a:rPr lang="tr-TR" dirty="0" smtClean="0">
                <a:solidFill>
                  <a:srgbClr val="FF0000"/>
                </a:solidFill>
              </a:rPr>
              <a:t> platinin Etki Mekanizması</a:t>
            </a:r>
          </a:p>
          <a:p>
            <a:pPr algn="just"/>
            <a:r>
              <a:rPr lang="tr-TR" dirty="0" err="1" smtClean="0"/>
              <a:t>CP‟in</a:t>
            </a:r>
            <a:r>
              <a:rPr lang="tr-TR" dirty="0" smtClean="0"/>
              <a:t> </a:t>
            </a:r>
            <a:r>
              <a:rPr lang="tr-TR" dirty="0" err="1" smtClean="0"/>
              <a:t>antikanser</a:t>
            </a:r>
            <a:r>
              <a:rPr lang="tr-TR" dirty="0" smtClean="0"/>
              <a:t> aktivitesi, DNA çifte sarmalında sarmal içi çapraz bağlar oluşturarak DNA sentezini engelleyen bir komplekse dönüşmesinden, yani DNA çift-zincirinde çapraz bağlanma yapmasından ileri gelir. Böylece CP, tümör hücresinde DNA </a:t>
            </a:r>
            <a:r>
              <a:rPr lang="tr-TR" dirty="0" err="1" smtClean="0"/>
              <a:t>biyosentezini</a:t>
            </a:r>
            <a:r>
              <a:rPr lang="tr-TR" dirty="0" smtClean="0"/>
              <a:t> </a:t>
            </a:r>
            <a:r>
              <a:rPr lang="tr-TR" dirty="0" err="1" smtClean="0"/>
              <a:t>inhibe</a:t>
            </a:r>
            <a:r>
              <a:rPr lang="tr-TR" dirty="0" smtClean="0"/>
              <a:t> eder </a:t>
            </a:r>
            <a:r>
              <a:rPr lang="tr-TR" dirty="0" err="1" smtClean="0"/>
              <a:t>CP‟nin</a:t>
            </a:r>
            <a:r>
              <a:rPr lang="tr-TR" dirty="0" smtClean="0"/>
              <a:t> </a:t>
            </a:r>
            <a:r>
              <a:rPr lang="tr-TR" dirty="0" err="1" smtClean="0"/>
              <a:t>sitotoksik</a:t>
            </a:r>
            <a:r>
              <a:rPr lang="tr-TR" dirty="0" smtClean="0"/>
              <a:t> etki mekanizması, nükleer </a:t>
            </a:r>
            <a:r>
              <a:rPr lang="tr-TR" dirty="0" err="1" smtClean="0"/>
              <a:t>DNA‟ya</a:t>
            </a:r>
            <a:r>
              <a:rPr lang="tr-TR" dirty="0" smtClean="0"/>
              <a:t> bağlanması ve transkripsiyonu (</a:t>
            </a:r>
            <a:r>
              <a:rPr lang="tr-TR" dirty="0" smtClean="0">
                <a:solidFill>
                  <a:schemeClr val="accent6">
                    <a:lumMod val="60000"/>
                    <a:lumOff val="40000"/>
                  </a:schemeClr>
                </a:solidFill>
              </a:rPr>
              <a:t>Transkripsiyon, yazılma veya yazılım, DNA'yı oluşturan </a:t>
            </a:r>
            <a:r>
              <a:rPr lang="tr-TR" dirty="0" err="1" smtClean="0">
                <a:solidFill>
                  <a:schemeClr val="accent6">
                    <a:lumMod val="60000"/>
                    <a:lumOff val="40000"/>
                  </a:schemeClr>
                </a:solidFill>
              </a:rPr>
              <a:t>nükleotit</a:t>
            </a:r>
            <a:r>
              <a:rPr lang="tr-TR" dirty="0" smtClean="0">
                <a:solidFill>
                  <a:schemeClr val="accent6">
                    <a:lumMod val="60000"/>
                    <a:lumOff val="40000"/>
                  </a:schemeClr>
                </a:solidFill>
              </a:rPr>
              <a:t> dizisinin RNA </a:t>
            </a:r>
            <a:r>
              <a:rPr lang="tr-TR" dirty="0" err="1" smtClean="0">
                <a:solidFill>
                  <a:schemeClr val="accent6">
                    <a:lumMod val="60000"/>
                    <a:lumOff val="40000"/>
                  </a:schemeClr>
                </a:solidFill>
              </a:rPr>
              <a:t>polimeraz</a:t>
            </a:r>
            <a:r>
              <a:rPr lang="tr-TR" dirty="0" smtClean="0">
                <a:solidFill>
                  <a:schemeClr val="accent6">
                    <a:lumMod val="60000"/>
                    <a:lumOff val="40000"/>
                  </a:schemeClr>
                </a:solidFill>
              </a:rPr>
              <a:t> enzimi tarafından bir RNA dizisi olarak kopyalanması sürecidir. Başka bir deyişle, DNA'dan RNA'ya genetik bilginin aktarımıdır</a:t>
            </a:r>
            <a:r>
              <a:rPr lang="tr-TR" dirty="0" smtClean="0"/>
              <a:t>)      ve/veya DNA </a:t>
            </a:r>
            <a:r>
              <a:rPr lang="tr-TR" dirty="0" err="1" smtClean="0"/>
              <a:t>replikasyon</a:t>
            </a:r>
            <a:r>
              <a:rPr lang="tr-TR" dirty="0" smtClean="0"/>
              <a:t> mekanizmasını </a:t>
            </a:r>
            <a:r>
              <a:rPr lang="tr-TR" dirty="0" err="1" smtClean="0"/>
              <a:t>interfere</a:t>
            </a:r>
            <a:r>
              <a:rPr lang="tr-TR" dirty="0" smtClean="0"/>
              <a:t> etmesi ile açıklanmaktadır. CP, çeşitli mekanizmalar ile </a:t>
            </a:r>
            <a:r>
              <a:rPr lang="tr-TR" dirty="0" err="1" smtClean="0"/>
              <a:t>mitokondriyal</a:t>
            </a:r>
            <a:r>
              <a:rPr lang="tr-TR" dirty="0" smtClean="0"/>
              <a:t> </a:t>
            </a:r>
            <a:r>
              <a:rPr lang="tr-TR" dirty="0" err="1" smtClean="0"/>
              <a:t>permeabiliteyi</a:t>
            </a:r>
            <a:r>
              <a:rPr lang="tr-TR" dirty="0" smtClean="0"/>
              <a:t> artırarak hücre ölümünü indüklemektedir. Ancak aynı yıkım etkisi CP </a:t>
            </a:r>
            <a:r>
              <a:rPr lang="tr-TR" dirty="0" err="1" smtClean="0"/>
              <a:t>toksisitesinde</a:t>
            </a:r>
            <a:r>
              <a:rPr lang="tr-TR" dirty="0" smtClean="0"/>
              <a:t> de </a:t>
            </a:r>
            <a:r>
              <a:rPr lang="tr-TR" dirty="0" smtClean="0"/>
              <a:t>(hücrelere zehir etkisi) rol </a:t>
            </a:r>
            <a:r>
              <a:rPr lang="tr-TR" dirty="0" smtClean="0"/>
              <a:t>oynamaktadır</a:t>
            </a:r>
          </a:p>
          <a:p>
            <a:pPr algn="just"/>
            <a:r>
              <a:rPr lang="tr-TR" dirty="0" smtClean="0"/>
              <a:t> </a:t>
            </a:r>
            <a:r>
              <a:rPr lang="tr-TR" dirty="0" err="1" smtClean="0"/>
              <a:t>CP‟nin</a:t>
            </a:r>
            <a:r>
              <a:rPr lang="tr-TR" dirty="0" smtClean="0"/>
              <a:t> etki mekanizması </a:t>
            </a:r>
            <a:r>
              <a:rPr lang="tr-TR" dirty="0" err="1" smtClean="0"/>
              <a:t>bifonksiyonel</a:t>
            </a:r>
            <a:r>
              <a:rPr lang="tr-TR" dirty="0" smtClean="0"/>
              <a:t> </a:t>
            </a:r>
            <a:r>
              <a:rPr lang="tr-TR" dirty="0" err="1" smtClean="0"/>
              <a:t>alkilleyici</a:t>
            </a:r>
            <a:r>
              <a:rPr lang="tr-TR" dirty="0" smtClean="0"/>
              <a:t> ilaçlarınkine benzer. Sadece sis izomeri </a:t>
            </a:r>
            <a:r>
              <a:rPr lang="tr-TR" dirty="0" err="1" smtClean="0"/>
              <a:t>sitotoksiktir</a:t>
            </a:r>
            <a:r>
              <a:rPr lang="tr-TR" dirty="0" smtClean="0"/>
              <a:t> (</a:t>
            </a:r>
            <a:r>
              <a:rPr lang="tr-TR" dirty="0" smtClean="0">
                <a:solidFill>
                  <a:schemeClr val="accent6">
                    <a:lumMod val="60000"/>
                    <a:lumOff val="40000"/>
                  </a:schemeClr>
                </a:solidFill>
              </a:rPr>
              <a:t>alerjik veya zehir etkisi</a:t>
            </a:r>
            <a:r>
              <a:rPr lang="tr-TR" dirty="0" smtClean="0"/>
              <a:t>). Döneme özgü olmayan bir ilaçtır, hücreleri her dönemde etkileyebilir.</a:t>
            </a:r>
          </a:p>
          <a:p>
            <a:pPr algn="just"/>
            <a:r>
              <a:rPr lang="tr-TR" dirty="0" err="1" smtClean="0"/>
              <a:t>Alkilleyici</a:t>
            </a:r>
            <a:r>
              <a:rPr lang="tr-TR" dirty="0" smtClean="0"/>
              <a:t> ilaçlar, </a:t>
            </a:r>
            <a:r>
              <a:rPr lang="tr-TR" dirty="0" err="1" smtClean="0"/>
              <a:t>antimetabolitler</a:t>
            </a:r>
            <a:r>
              <a:rPr lang="tr-TR" dirty="0" smtClean="0"/>
              <a:t> ve bazı bitkisel kaynaklı </a:t>
            </a:r>
            <a:r>
              <a:rPr lang="tr-TR" dirty="0" err="1" smtClean="0"/>
              <a:t>antineoplastik</a:t>
            </a:r>
            <a:r>
              <a:rPr lang="tr-TR" dirty="0" smtClean="0"/>
              <a:t> ilaçlarla </a:t>
            </a:r>
            <a:r>
              <a:rPr lang="tr-TR" dirty="0" err="1" smtClean="0"/>
              <a:t>sinerjistik</a:t>
            </a:r>
            <a:r>
              <a:rPr lang="tr-TR" dirty="0" smtClean="0"/>
              <a:t> etkileşme gösterir Yani, Kimyasal maddelerin ve süreçlerin öngörülemeyen kombinasyonlar </a:t>
            </a:r>
            <a:r>
              <a:rPr lang="tr-TR" dirty="0" err="1" smtClean="0"/>
              <a:t>olusturarak</a:t>
            </a:r>
            <a:r>
              <a:rPr lang="tr-TR" dirty="0" smtClean="0"/>
              <a:t> beraber tepkimeye girme ve bunun sonucunda da tek </a:t>
            </a:r>
            <a:r>
              <a:rPr lang="tr-TR" dirty="0" err="1" smtClean="0"/>
              <a:t>baslarina</a:t>
            </a:r>
            <a:r>
              <a:rPr lang="tr-TR" dirty="0" smtClean="0"/>
              <a:t> sahip </a:t>
            </a:r>
            <a:r>
              <a:rPr lang="tr-TR" dirty="0" err="1" smtClean="0"/>
              <a:t>olduklarindan</a:t>
            </a:r>
            <a:r>
              <a:rPr lang="tr-TR" dirty="0" smtClean="0"/>
              <a:t> belirgin bir biçimde daha güçlü ya da bütünüyle </a:t>
            </a:r>
            <a:r>
              <a:rPr lang="tr-TR" dirty="0" err="1" smtClean="0"/>
              <a:t>farkli</a:t>
            </a:r>
            <a:r>
              <a:rPr lang="tr-TR" dirty="0" smtClean="0"/>
              <a:t> bir etki gösterme eğilimleri vardır.</a:t>
            </a:r>
          </a:p>
          <a:p>
            <a:pPr algn="just"/>
            <a:r>
              <a:rPr lang="tr-TR" dirty="0" smtClean="0"/>
              <a:t> Böbrek hasarı,, karaciğer hasarı ve iç kulak hasarı gibi önemli ve tehlikeli yan etkileri belirlenmiştir. Bu etkiler kullanımını kısıtlamaktadır. </a:t>
            </a:r>
          </a:p>
          <a:p>
            <a:pPr algn="just"/>
            <a:r>
              <a:rPr lang="tr-TR" dirty="0" smtClean="0"/>
              <a:t>Daha az yan  etkiye sahip bileşikleri </a:t>
            </a:r>
            <a:r>
              <a:rPr lang="tr-TR" dirty="0" smtClean="0"/>
              <a:t>günümüzde </a:t>
            </a:r>
            <a:r>
              <a:rPr lang="tr-TR" dirty="0" err="1" smtClean="0"/>
              <a:t>araştırlımaktadır</a:t>
            </a:r>
            <a:endParaRPr lang="tr-TR" dirty="0"/>
          </a:p>
        </p:txBody>
      </p:sp>
    </p:spTree>
    <p:extLst>
      <p:ext uri="{BB962C8B-B14F-4D97-AF65-F5344CB8AC3E}">
        <p14:creationId xmlns:p14="http://schemas.microsoft.com/office/powerpoint/2010/main" val="351819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883664" y="320040"/>
            <a:ext cx="9747504" cy="5632311"/>
          </a:xfrm>
          <a:prstGeom prst="rect">
            <a:avLst/>
          </a:prstGeom>
          <a:noFill/>
        </p:spPr>
        <p:txBody>
          <a:bodyPr wrap="square" rtlCol="0">
            <a:spAutoFit/>
          </a:bodyPr>
          <a:lstStyle/>
          <a:p>
            <a:r>
              <a:rPr lang="tr-TR" dirty="0" smtClean="0"/>
              <a:t>Sisplatinin hücresel hedeflerle etkileşimi</a:t>
            </a:r>
          </a:p>
          <a:p>
            <a:r>
              <a:rPr lang="tr-TR" dirty="0" smtClean="0"/>
              <a:t>Hedef olarak DNA</a:t>
            </a:r>
          </a:p>
          <a:p>
            <a:r>
              <a:rPr lang="tr-TR" dirty="0" err="1" smtClean="0"/>
              <a:t>Sisplatin</a:t>
            </a:r>
            <a:r>
              <a:rPr lang="tr-TR" dirty="0" smtClean="0"/>
              <a:t> </a:t>
            </a:r>
            <a:r>
              <a:rPr lang="tr-TR" dirty="0" err="1" smtClean="0"/>
              <a:t>antikanser</a:t>
            </a:r>
            <a:r>
              <a:rPr lang="tr-TR" dirty="0" smtClean="0"/>
              <a:t> özelliklerinin keşfinden kısa bir süre sonra yapılan araştırma raporlarında, </a:t>
            </a:r>
            <a:r>
              <a:rPr lang="tr-TR" dirty="0" err="1" smtClean="0"/>
              <a:t>Rosenberg</a:t>
            </a:r>
            <a:r>
              <a:rPr lang="tr-TR" dirty="0" smtClean="0"/>
              <a:t> ve arkadaşları </a:t>
            </a:r>
            <a:r>
              <a:rPr lang="tr-TR" dirty="0" smtClean="0"/>
              <a:t>ayrıca  </a:t>
            </a:r>
            <a:r>
              <a:rPr lang="tr-TR" dirty="0" err="1" smtClean="0"/>
              <a:t>Howle</a:t>
            </a:r>
            <a:r>
              <a:rPr lang="tr-TR" dirty="0" smtClean="0"/>
              <a:t> ve </a:t>
            </a:r>
            <a:r>
              <a:rPr lang="tr-TR" dirty="0" smtClean="0"/>
              <a:t>Gale, </a:t>
            </a:r>
            <a:r>
              <a:rPr lang="tr-TR" dirty="0" err="1" smtClean="0"/>
              <a:t>cisplatin</a:t>
            </a:r>
            <a:r>
              <a:rPr lang="tr-TR" dirty="0" smtClean="0"/>
              <a:t> için hücresel hedefin DNA olduğunu ileri sürdü. İlacın DNA ile nasıl etkileşime girebileceğini belirlemek için, </a:t>
            </a:r>
            <a:r>
              <a:rPr lang="tr-TR" dirty="0" err="1" smtClean="0"/>
              <a:t>Rosenberg</a:t>
            </a:r>
            <a:r>
              <a:rPr lang="tr-TR" dirty="0" smtClean="0"/>
              <a:t> ve ortak çalışanlar ilk önce </a:t>
            </a:r>
            <a:r>
              <a:rPr lang="tr-TR" dirty="0" err="1" smtClean="0"/>
              <a:t>cisplatinin</a:t>
            </a:r>
            <a:r>
              <a:rPr lang="tr-TR" dirty="0" smtClean="0"/>
              <a:t> bazı organik iki işlevli </a:t>
            </a:r>
            <a:r>
              <a:rPr lang="tr-TR" dirty="0" err="1" smtClean="0"/>
              <a:t>alkilleyici</a:t>
            </a:r>
            <a:r>
              <a:rPr lang="tr-TR" dirty="0" smtClean="0"/>
              <a:t> ajanlar gibi iki DNA dizisini köprü </a:t>
            </a:r>
            <a:r>
              <a:rPr lang="tr-TR" dirty="0" smtClean="0"/>
              <a:t>iç </a:t>
            </a:r>
            <a:r>
              <a:rPr lang="tr-TR" dirty="0" smtClean="0"/>
              <a:t>bir çapraz bağ oluşturmak üzere </a:t>
            </a:r>
            <a:r>
              <a:rPr lang="tr-TR" dirty="0" err="1" smtClean="0"/>
              <a:t>köprüleyebileceğini</a:t>
            </a:r>
            <a:r>
              <a:rPr lang="tr-TR" dirty="0" smtClean="0"/>
              <a:t> düşünmüşlerdi, ancak mesafe yayılabileceğinden daha büyük olduğu için araştırmacılar, tek bir Pt</a:t>
            </a:r>
            <a:r>
              <a:rPr lang="tr-TR" baseline="30000" dirty="0" smtClean="0"/>
              <a:t>z2</a:t>
            </a:r>
            <a:r>
              <a:rPr lang="tr-TR" dirty="0" smtClean="0"/>
              <a:t> iyonu ile </a:t>
            </a:r>
            <a:r>
              <a:rPr lang="tr-TR" dirty="0" err="1" smtClean="0"/>
              <a:t>cisplatinin</a:t>
            </a:r>
            <a:r>
              <a:rPr lang="tr-TR" dirty="0" smtClean="0"/>
              <a:t>, bir DNA içi pürin </a:t>
            </a:r>
            <a:r>
              <a:rPr lang="tr-TR" dirty="0" err="1" smtClean="0"/>
              <a:t>dimeri</a:t>
            </a:r>
            <a:r>
              <a:rPr lang="tr-TR" dirty="0" smtClean="0"/>
              <a:t> oluşturmak için aynı DNA şeridine </a:t>
            </a:r>
            <a:r>
              <a:rPr lang="tr-TR" dirty="0" err="1" smtClean="0"/>
              <a:t>biti+şik</a:t>
            </a:r>
            <a:r>
              <a:rPr lang="tr-TR" dirty="0" smtClean="0"/>
              <a:t> iki pürin bazını bağladığını öne sürdü. Birçok araştırmacının daha sonraki çalışmaları bu ilk fikri destekledi ve </a:t>
            </a:r>
            <a:r>
              <a:rPr lang="tr-TR" dirty="0" err="1" smtClean="0"/>
              <a:t>Fichtinger-Schepman</a:t>
            </a:r>
            <a:r>
              <a:rPr lang="tr-TR" dirty="0" smtClean="0"/>
              <a:t>, </a:t>
            </a:r>
            <a:r>
              <a:rPr lang="tr-TR" dirty="0" err="1" smtClean="0"/>
              <a:t>Reedijk</a:t>
            </a:r>
            <a:r>
              <a:rPr lang="tr-TR" dirty="0" smtClean="0"/>
              <a:t> ve arkadaşları tarafından yapılan ayrıntılı çalışmalar, ana eklentinin, </a:t>
            </a:r>
            <a:r>
              <a:rPr lang="tr-TR" dirty="0" err="1" smtClean="0"/>
              <a:t>dinükleotid</a:t>
            </a:r>
            <a:r>
              <a:rPr lang="tr-TR" dirty="0" smtClean="0"/>
              <a:t> dizisi </a:t>
            </a:r>
            <a:r>
              <a:rPr lang="tr-TR" dirty="0" err="1" smtClean="0"/>
              <a:t>GG'ye</a:t>
            </a:r>
            <a:r>
              <a:rPr lang="tr-TR" dirty="0" smtClean="0"/>
              <a:t> bağlı </a:t>
            </a:r>
            <a:r>
              <a:rPr lang="tr-TR" dirty="0" err="1" smtClean="0"/>
              <a:t>cis</a:t>
            </a:r>
            <a:r>
              <a:rPr lang="tr-TR" dirty="0" smtClean="0"/>
              <a:t>- [</a:t>
            </a:r>
            <a:r>
              <a:rPr lang="tr-TR" dirty="0" err="1" smtClean="0"/>
              <a:t>Pt</a:t>
            </a:r>
            <a:r>
              <a:rPr lang="tr-TR" dirty="0" smtClean="0"/>
              <a:t> (NH</a:t>
            </a:r>
            <a:r>
              <a:rPr lang="tr-TR" baseline="-25000" dirty="0" smtClean="0"/>
              <a:t>3</a:t>
            </a:r>
            <a:r>
              <a:rPr lang="tr-TR" dirty="0" smtClean="0"/>
              <a:t>) </a:t>
            </a:r>
            <a:r>
              <a:rPr lang="tr-TR" baseline="-25000" dirty="0" smtClean="0"/>
              <a:t>2</a:t>
            </a:r>
            <a:r>
              <a:rPr lang="tr-TR" dirty="0" smtClean="0"/>
              <a:t>] </a:t>
            </a:r>
            <a:r>
              <a:rPr lang="tr-TR" baseline="30000" dirty="0" smtClean="0"/>
              <a:t>2+</a:t>
            </a:r>
            <a:r>
              <a:rPr lang="tr-TR" dirty="0" smtClean="0"/>
              <a:t> birimi ile bir olduğunu gösterdi. her ikisi de 1,2 </a:t>
            </a:r>
            <a:r>
              <a:rPr lang="tr-TR" dirty="0" err="1" smtClean="0"/>
              <a:t>intrastrand</a:t>
            </a:r>
            <a:r>
              <a:rPr lang="tr-TR" dirty="0" smtClean="0"/>
              <a:t> çapraz bağ olan daha az miktarlarda </a:t>
            </a:r>
            <a:r>
              <a:rPr lang="tr-TR" dirty="0" err="1" smtClean="0"/>
              <a:t>Pt</a:t>
            </a:r>
            <a:r>
              <a:rPr lang="tr-TR" dirty="0" smtClean="0"/>
              <a:t>-AG eklentisi olan </a:t>
            </a:r>
            <a:r>
              <a:rPr lang="tr-TR" dirty="0" err="1" smtClean="0"/>
              <a:t>Pt</a:t>
            </a:r>
            <a:r>
              <a:rPr lang="tr-TR" dirty="0" smtClean="0"/>
              <a:t>-GG eklentisidir </a:t>
            </a:r>
            <a:r>
              <a:rPr lang="tr-TR" dirty="0" smtClean="0"/>
              <a:t>. </a:t>
            </a:r>
            <a:r>
              <a:rPr lang="tr-TR" dirty="0" smtClean="0"/>
              <a:t>Bu araştırmacılar ayrıca ilacın 1,3 </a:t>
            </a:r>
            <a:r>
              <a:rPr lang="tr-TR" dirty="0" err="1" smtClean="0"/>
              <a:t>intrastrand</a:t>
            </a:r>
            <a:r>
              <a:rPr lang="tr-TR" dirty="0" smtClean="0"/>
              <a:t> çapraz bağ oluşturmak için GXG tipindeki </a:t>
            </a:r>
            <a:r>
              <a:rPr lang="tr-TR" dirty="0" err="1" smtClean="0"/>
              <a:t>trinükleotit</a:t>
            </a:r>
            <a:r>
              <a:rPr lang="tr-TR" dirty="0" smtClean="0"/>
              <a:t> sekanslarındaki </a:t>
            </a:r>
            <a:r>
              <a:rPr lang="tr-TR" dirty="0" err="1" smtClean="0"/>
              <a:t>guanin</a:t>
            </a:r>
            <a:r>
              <a:rPr lang="tr-TR" dirty="0" smtClean="0"/>
              <a:t> bazları ile reaksiyona girdiğini ve platin iyonunun ayrıca her iki DNA ipini de </a:t>
            </a:r>
            <a:r>
              <a:rPr lang="tr-TR" dirty="0" err="1" smtClean="0"/>
              <a:t>guaninlere</a:t>
            </a:r>
            <a:r>
              <a:rPr lang="tr-TR" dirty="0" smtClean="0"/>
              <a:t> bağlayabildiğini gösterdi.</a:t>
            </a:r>
          </a:p>
          <a:p>
            <a:r>
              <a:rPr lang="tr-TR" dirty="0" smtClean="0"/>
              <a:t> katmanlar arası bir çapraz bağ oluşturur. Her durumda, Pt</a:t>
            </a:r>
            <a:r>
              <a:rPr lang="tr-TR" baseline="30000" dirty="0" smtClean="0"/>
              <a:t>2+</a:t>
            </a:r>
            <a:r>
              <a:rPr lang="tr-TR" dirty="0" smtClean="0"/>
              <a:t>ye bağlanmak için kullanılan </a:t>
            </a:r>
            <a:r>
              <a:rPr lang="tr-TR" dirty="0" err="1" smtClean="0"/>
              <a:t>heterosiklik</a:t>
            </a:r>
            <a:r>
              <a:rPr lang="tr-TR" dirty="0" smtClean="0"/>
              <a:t> DNA bazının verici atomu, </a:t>
            </a:r>
            <a:r>
              <a:rPr lang="tr-TR" dirty="0" err="1" smtClean="0"/>
              <a:t>guanin</a:t>
            </a:r>
            <a:r>
              <a:rPr lang="tr-TR" dirty="0" smtClean="0"/>
              <a:t> veya </a:t>
            </a:r>
            <a:r>
              <a:rPr lang="tr-TR" dirty="0" err="1" smtClean="0"/>
              <a:t>adenin</a:t>
            </a:r>
            <a:r>
              <a:rPr lang="tr-TR" dirty="0" smtClean="0"/>
              <a:t> N-7'sidir</a:t>
            </a:r>
            <a:r>
              <a:rPr lang="tr-TR" dirty="0" smtClean="0"/>
              <a:t>.</a:t>
            </a:r>
            <a:endParaRPr lang="tr-TR" dirty="0" smtClean="0"/>
          </a:p>
          <a:p>
            <a:endParaRPr lang="tr-TR" dirty="0"/>
          </a:p>
        </p:txBody>
      </p:sp>
    </p:spTree>
    <p:extLst>
      <p:ext uri="{BB962C8B-B14F-4D97-AF65-F5344CB8AC3E}">
        <p14:creationId xmlns:p14="http://schemas.microsoft.com/office/powerpoint/2010/main" val="106425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45920" y="804672"/>
            <a:ext cx="10451592" cy="4093428"/>
          </a:xfrm>
          <a:prstGeom prst="rect">
            <a:avLst/>
          </a:prstGeom>
          <a:noFill/>
        </p:spPr>
        <p:txBody>
          <a:bodyPr wrap="square" rtlCol="0">
            <a:spAutoFit/>
          </a:bodyPr>
          <a:lstStyle/>
          <a:p>
            <a:pPr algn="just"/>
            <a:r>
              <a:rPr lang="tr-TR" sz="2000" dirty="0" smtClean="0"/>
              <a:t>Literatürde DNA'ya </a:t>
            </a:r>
            <a:r>
              <a:rPr lang="tr-TR" sz="2000" dirty="0" err="1" smtClean="0"/>
              <a:t>cisplatin</a:t>
            </a:r>
            <a:r>
              <a:rPr lang="tr-TR" sz="2000" dirty="0" smtClean="0"/>
              <a:t> bağlanma kinetiği ve mekanizmasını ele alan birçok çalışma olsa da, </a:t>
            </a:r>
            <a:r>
              <a:rPr lang="tr-TR" sz="2000" dirty="0" err="1" smtClean="0"/>
              <a:t>Davies</a:t>
            </a:r>
            <a:r>
              <a:rPr lang="tr-TR" sz="2000" dirty="0" smtClean="0"/>
              <a:t> </a:t>
            </a:r>
            <a:r>
              <a:rPr lang="tr-TR" sz="2000" dirty="0" smtClean="0"/>
              <a:t>ve arkadaşları </a:t>
            </a:r>
            <a:r>
              <a:rPr lang="tr-TR" sz="2000" dirty="0" smtClean="0"/>
              <a:t>tarafından yapılan bir NMR araştırması. </a:t>
            </a:r>
            <a:r>
              <a:rPr lang="tr-TR" sz="2000" dirty="0" smtClean="0"/>
              <a:t>ilacın </a:t>
            </a:r>
            <a:r>
              <a:rPr lang="tr-TR" sz="2000" dirty="0" smtClean="0"/>
              <a:t>DNA ile reaksiyonunu, bu durumda </a:t>
            </a:r>
            <a:r>
              <a:rPr lang="tr-TR" sz="2000" dirty="0" err="1" smtClean="0"/>
              <a:t>oligonükleotidin</a:t>
            </a:r>
            <a:r>
              <a:rPr lang="tr-TR" sz="2000" dirty="0" smtClean="0"/>
              <a:t> 50-AATTGGTACCAATT-30'un </a:t>
            </a:r>
            <a:r>
              <a:rPr lang="tr-TR" sz="2000" dirty="0" err="1" smtClean="0"/>
              <a:t>guanin</a:t>
            </a:r>
            <a:r>
              <a:rPr lang="tr-TR" sz="2000" dirty="0" smtClean="0"/>
              <a:t> bölgelerini </a:t>
            </a:r>
            <a:r>
              <a:rPr lang="tr-TR" sz="2000" dirty="0" smtClean="0"/>
              <a:t>tarif eder. </a:t>
            </a:r>
            <a:r>
              <a:rPr lang="tr-TR" sz="2000" dirty="0" smtClean="0"/>
              <a:t>Çift sarmallı bu kısa </a:t>
            </a:r>
            <a:r>
              <a:rPr lang="tr-TR" sz="2000" dirty="0" err="1" smtClean="0"/>
              <a:t>segment</a:t>
            </a:r>
            <a:r>
              <a:rPr lang="tr-TR" sz="2000" dirty="0" smtClean="0"/>
              <a:t> 91 </a:t>
            </a:r>
            <a:r>
              <a:rPr lang="tr-TR" sz="2000" dirty="0" err="1" smtClean="0"/>
              <a:t>Cisplatin</a:t>
            </a:r>
            <a:r>
              <a:rPr lang="tr-TR" sz="2000" dirty="0" smtClean="0"/>
              <a:t> DNA </a:t>
            </a:r>
            <a:r>
              <a:rPr lang="tr-TR" sz="2000" dirty="0" err="1" smtClean="0"/>
              <a:t>palindromiktir</a:t>
            </a:r>
            <a:r>
              <a:rPr lang="tr-TR" sz="2000" dirty="0" smtClean="0"/>
              <a:t>, yani her iki </a:t>
            </a:r>
            <a:r>
              <a:rPr lang="tr-TR" sz="2000" dirty="0" err="1" smtClean="0"/>
              <a:t>iplikçikteki</a:t>
            </a:r>
            <a:r>
              <a:rPr lang="tr-TR" sz="2000" dirty="0" smtClean="0"/>
              <a:t> sekansa karşılık gelen, 50'den 30 yönüne okuma, aynıdır ve her bir ipin, bir ipliğin bir Watson </a:t>
            </a:r>
            <a:r>
              <a:rPr lang="tr-TR" sz="2000" dirty="0" smtClean="0"/>
              <a:t>bağlantısı oluşturmak </a:t>
            </a:r>
            <a:r>
              <a:rPr lang="tr-TR" sz="2000" dirty="0" smtClean="0"/>
              <a:t>için kendisi gibi başka bir ip ile </a:t>
            </a:r>
            <a:r>
              <a:rPr lang="tr-TR" sz="2000" dirty="0" smtClean="0"/>
              <a:t>melezleşebileceği </a:t>
            </a:r>
            <a:r>
              <a:rPr lang="tr-TR" sz="2000" dirty="0" smtClean="0"/>
              <a:t>için kendi kendine tamamlayıcı olduğu söylenir. Araştırmacılar, </a:t>
            </a:r>
            <a:r>
              <a:rPr lang="tr-TR" sz="2000" dirty="0" err="1" smtClean="0"/>
              <a:t>cis</a:t>
            </a:r>
            <a:r>
              <a:rPr lang="tr-TR" sz="2000" dirty="0" smtClean="0"/>
              <a:t>- </a:t>
            </a:r>
            <a:r>
              <a:rPr lang="tr-TR" sz="2000" dirty="0" smtClean="0">
                <a:solidFill>
                  <a:schemeClr val="accent6">
                    <a:lumMod val="75000"/>
                  </a:schemeClr>
                </a:solidFill>
              </a:rPr>
              <a:t>[PtCl</a:t>
            </a:r>
            <a:r>
              <a:rPr lang="tr-TR" sz="2000" baseline="-25000" dirty="0" smtClean="0">
                <a:solidFill>
                  <a:schemeClr val="accent6">
                    <a:lumMod val="75000"/>
                  </a:schemeClr>
                </a:solidFill>
              </a:rPr>
              <a:t>2 </a:t>
            </a:r>
            <a:r>
              <a:rPr lang="tr-TR" sz="2000" dirty="0" smtClean="0">
                <a:solidFill>
                  <a:schemeClr val="accent6">
                    <a:lumMod val="75000"/>
                  </a:schemeClr>
                </a:solidFill>
              </a:rPr>
              <a:t>(</a:t>
            </a:r>
            <a:r>
              <a:rPr lang="tr-TR" sz="2000" baseline="30000" dirty="0" smtClean="0">
                <a:solidFill>
                  <a:schemeClr val="accent6">
                    <a:lumMod val="75000"/>
                  </a:schemeClr>
                </a:solidFill>
              </a:rPr>
              <a:t>15</a:t>
            </a:r>
            <a:r>
              <a:rPr lang="tr-TR" sz="2000" dirty="0" smtClean="0">
                <a:solidFill>
                  <a:schemeClr val="accent6">
                    <a:lumMod val="75000"/>
                  </a:schemeClr>
                </a:solidFill>
              </a:rPr>
              <a:t>NH</a:t>
            </a:r>
            <a:r>
              <a:rPr lang="tr-TR" sz="2000" baseline="-25000" dirty="0" smtClean="0">
                <a:solidFill>
                  <a:schemeClr val="accent6">
                    <a:lumMod val="75000"/>
                  </a:schemeClr>
                </a:solidFill>
              </a:rPr>
              <a:t>3</a:t>
            </a:r>
            <a:r>
              <a:rPr lang="tr-TR" sz="2000" dirty="0" smtClean="0">
                <a:solidFill>
                  <a:schemeClr val="accent6">
                    <a:lumMod val="75000"/>
                  </a:schemeClr>
                </a:solidFill>
              </a:rPr>
              <a:t>) </a:t>
            </a:r>
            <a:r>
              <a:rPr lang="tr-TR" sz="2000" baseline="-25000" dirty="0" smtClean="0">
                <a:solidFill>
                  <a:schemeClr val="accent6">
                    <a:lumMod val="75000"/>
                  </a:schemeClr>
                </a:solidFill>
              </a:rPr>
              <a:t>2</a:t>
            </a:r>
            <a:r>
              <a:rPr lang="tr-TR" sz="2000" dirty="0" smtClean="0">
                <a:solidFill>
                  <a:schemeClr val="accent6">
                    <a:lumMod val="75000"/>
                  </a:schemeClr>
                </a:solidFill>
              </a:rPr>
              <a:t>] </a:t>
            </a:r>
            <a:r>
              <a:rPr lang="tr-TR" sz="2000" dirty="0" smtClean="0"/>
              <a:t>'</a:t>
            </a:r>
            <a:r>
              <a:rPr lang="tr-TR" sz="2000" dirty="0" err="1" smtClean="0"/>
              <a:t>nin</a:t>
            </a:r>
            <a:r>
              <a:rPr lang="tr-TR" sz="2000" dirty="0" smtClean="0"/>
              <a:t>, </a:t>
            </a:r>
            <a:r>
              <a:rPr lang="tr-TR" sz="2000" baseline="30000" dirty="0" smtClean="0"/>
              <a:t>1</a:t>
            </a:r>
            <a:r>
              <a:rPr lang="tr-TR" sz="2000" dirty="0" smtClean="0"/>
              <a:t>H-</a:t>
            </a:r>
            <a:r>
              <a:rPr lang="tr-TR" sz="2000" baseline="30000" dirty="0" smtClean="0"/>
              <a:t>15</a:t>
            </a:r>
            <a:r>
              <a:rPr lang="tr-TR" sz="2000" dirty="0" smtClean="0"/>
              <a:t>N HSQC NMR kullanarak ve platin kompleksinin NMR pik yoğunluklarının değiştiği hızları ölçerek dubleks DNA ile reaksiyonunu incelediler. dubleks. </a:t>
            </a:r>
            <a:r>
              <a:rPr lang="tr-TR" sz="2000" baseline="30000" dirty="0" smtClean="0"/>
              <a:t>15</a:t>
            </a:r>
            <a:r>
              <a:rPr lang="tr-TR" sz="2000" dirty="0" smtClean="0"/>
              <a:t>N-etiketli </a:t>
            </a:r>
            <a:r>
              <a:rPr lang="tr-TR" sz="2000" dirty="0" err="1" smtClean="0"/>
              <a:t>cisplatinin</a:t>
            </a:r>
            <a:r>
              <a:rPr lang="tr-TR" sz="2000" dirty="0" smtClean="0"/>
              <a:t> diğer </a:t>
            </a:r>
            <a:r>
              <a:rPr lang="tr-TR" sz="2000" dirty="0" err="1" smtClean="0"/>
              <a:t>oligonükleotid</a:t>
            </a:r>
            <a:r>
              <a:rPr lang="tr-TR" sz="2000" dirty="0" smtClean="0"/>
              <a:t> </a:t>
            </a:r>
            <a:r>
              <a:rPr lang="tr-TR" sz="2000" dirty="0" err="1" smtClean="0"/>
              <a:t>dupleksleri</a:t>
            </a:r>
            <a:r>
              <a:rPr lang="tr-TR" sz="2000" dirty="0" smtClean="0"/>
              <a:t> ile reaksiyonundan elde edilen HSQC NMR spektrumları ile karşılaştırıldığında ve NMR kinetik verilerinin çeşitli bağlanma modellerine </a:t>
            </a:r>
            <a:r>
              <a:rPr lang="tr-TR" sz="2000" dirty="0" smtClean="0"/>
              <a:t>uyarlanması ile </a:t>
            </a:r>
            <a:r>
              <a:rPr lang="tr-TR" sz="2000" dirty="0" smtClean="0"/>
              <a:t>reaksiyon için Şekil de gösterilen şemayı önerdiler</a:t>
            </a:r>
            <a:r>
              <a:rPr lang="tr-TR" dirty="0" smtClean="0"/>
              <a:t>.</a:t>
            </a:r>
            <a:endParaRPr lang="tr-TR" dirty="0"/>
          </a:p>
        </p:txBody>
      </p:sp>
    </p:spTree>
    <p:extLst>
      <p:ext uri="{BB962C8B-B14F-4D97-AF65-F5344CB8AC3E}">
        <p14:creationId xmlns:p14="http://schemas.microsoft.com/office/powerpoint/2010/main" val="408528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3041" y="324311"/>
            <a:ext cx="9528048" cy="6533689"/>
          </a:xfrm>
          <a:prstGeom prst="rect">
            <a:avLst/>
          </a:prstGeom>
        </p:spPr>
      </p:pic>
      <p:sp>
        <p:nvSpPr>
          <p:cNvPr id="3" name="Metin kutusu 2"/>
          <p:cNvSpPr txBox="1"/>
          <p:nvPr/>
        </p:nvSpPr>
        <p:spPr>
          <a:xfrm>
            <a:off x="1691641" y="54864"/>
            <a:ext cx="9628632" cy="369332"/>
          </a:xfrm>
          <a:prstGeom prst="rect">
            <a:avLst/>
          </a:prstGeom>
          <a:noFill/>
        </p:spPr>
        <p:txBody>
          <a:bodyPr wrap="square" rtlCol="0">
            <a:spAutoFit/>
          </a:bodyPr>
          <a:lstStyle/>
          <a:p>
            <a:r>
              <a:rPr lang="tr-TR" dirty="0" err="1" smtClean="0"/>
              <a:t>Cis</a:t>
            </a:r>
            <a:r>
              <a:rPr lang="tr-TR" dirty="0" smtClean="0"/>
              <a:t> platinin DNA ile çapraz bağ oluşturma mekanizması</a:t>
            </a:r>
            <a:endParaRPr lang="tr-TR" dirty="0"/>
          </a:p>
        </p:txBody>
      </p:sp>
      <p:sp>
        <p:nvSpPr>
          <p:cNvPr id="4" name="Metin kutusu 3"/>
          <p:cNvSpPr txBox="1"/>
          <p:nvPr/>
        </p:nvSpPr>
        <p:spPr>
          <a:xfrm>
            <a:off x="1819656" y="6338093"/>
            <a:ext cx="6516528" cy="369332"/>
          </a:xfrm>
          <a:prstGeom prst="rect">
            <a:avLst/>
          </a:prstGeom>
          <a:noFill/>
        </p:spPr>
        <p:txBody>
          <a:bodyPr wrap="none" rtlCol="0">
            <a:spAutoFit/>
          </a:bodyPr>
          <a:lstStyle/>
          <a:p>
            <a:r>
              <a:rPr lang="tr-TR" dirty="0" smtClean="0"/>
              <a:t>1,2 dahili çapraz bağlanma                                        </a:t>
            </a:r>
            <a:r>
              <a:rPr lang="tr-TR" dirty="0" err="1" smtClean="0"/>
              <a:t>Pt</a:t>
            </a:r>
            <a:r>
              <a:rPr lang="tr-TR" dirty="0" smtClean="0"/>
              <a:t> GG</a:t>
            </a:r>
            <a:endParaRPr lang="tr-TR" dirty="0"/>
          </a:p>
        </p:txBody>
      </p:sp>
    </p:spTree>
    <p:extLst>
      <p:ext uri="{BB962C8B-B14F-4D97-AF65-F5344CB8AC3E}">
        <p14:creationId xmlns:p14="http://schemas.microsoft.com/office/powerpoint/2010/main" val="170098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53028" y="532087"/>
            <a:ext cx="10474815" cy="5216813"/>
          </a:xfrm>
          <a:prstGeom prst="rect">
            <a:avLst/>
          </a:prstGeom>
        </p:spPr>
        <p:txBody>
          <a:bodyPr wrap="square">
            <a:spAutoFit/>
          </a:bodyPr>
          <a:lstStyle/>
          <a:p>
            <a:pPr algn="ctr"/>
            <a:r>
              <a:rPr lang="tr-TR" dirty="0" err="1" smtClean="0">
                <a:solidFill>
                  <a:srgbClr val="FF0000"/>
                </a:solidFill>
              </a:rPr>
              <a:t>CPin</a:t>
            </a:r>
            <a:r>
              <a:rPr lang="tr-TR" dirty="0" smtClean="0">
                <a:solidFill>
                  <a:srgbClr val="FF0000"/>
                </a:solidFill>
              </a:rPr>
              <a:t> </a:t>
            </a:r>
            <a:r>
              <a:rPr lang="tr-TR" dirty="0" err="1" smtClean="0">
                <a:solidFill>
                  <a:srgbClr val="FF0000"/>
                </a:solidFill>
              </a:rPr>
              <a:t>Toksik</a:t>
            </a:r>
            <a:r>
              <a:rPr lang="tr-TR" dirty="0" smtClean="0">
                <a:solidFill>
                  <a:srgbClr val="FF0000"/>
                </a:solidFill>
              </a:rPr>
              <a:t> Etkilerini Önlemede Antioksidanların Önemi</a:t>
            </a:r>
          </a:p>
          <a:p>
            <a:pPr algn="just"/>
            <a:endParaRPr lang="tr-TR" dirty="0" smtClean="0">
              <a:solidFill>
                <a:srgbClr val="FF0000"/>
              </a:solidFill>
            </a:endParaRPr>
          </a:p>
          <a:p>
            <a:pPr algn="just">
              <a:lnSpc>
                <a:spcPct val="150000"/>
              </a:lnSpc>
            </a:pPr>
            <a:r>
              <a:rPr lang="el-GR" dirty="0" smtClean="0"/>
              <a:t>α-</a:t>
            </a:r>
            <a:r>
              <a:rPr lang="tr-TR" dirty="0" err="1" smtClean="0"/>
              <a:t>tokoferol</a:t>
            </a:r>
            <a:r>
              <a:rPr lang="tr-TR" dirty="0" smtClean="0"/>
              <a:t> (</a:t>
            </a:r>
            <a:r>
              <a:rPr lang="tr-TR" dirty="0" smtClean="0">
                <a:solidFill>
                  <a:schemeClr val="accent6">
                    <a:lumMod val="60000"/>
                    <a:lumOff val="40000"/>
                  </a:schemeClr>
                </a:solidFill>
              </a:rPr>
              <a:t>E vitamini</a:t>
            </a:r>
            <a:r>
              <a:rPr lang="tr-TR" dirty="0" smtClean="0"/>
              <a:t>), C vitamini ve </a:t>
            </a:r>
            <a:r>
              <a:rPr lang="tr-TR" dirty="0" smtClean="0"/>
              <a:t>Selenyum:</a:t>
            </a:r>
          </a:p>
          <a:p>
            <a:pPr algn="just">
              <a:lnSpc>
                <a:spcPct val="150000"/>
              </a:lnSpc>
            </a:pPr>
            <a:r>
              <a:rPr lang="tr-TR" dirty="0" smtClean="0"/>
              <a:t>Selenyum </a:t>
            </a:r>
            <a:r>
              <a:rPr lang="tr-TR" dirty="0" smtClean="0"/>
              <a:t>(Se) pek çok biyolojik olayda önemli rol oynayan </a:t>
            </a:r>
            <a:r>
              <a:rPr lang="tr-TR" dirty="0" err="1" smtClean="0"/>
              <a:t>esansiyel</a:t>
            </a:r>
            <a:r>
              <a:rPr lang="tr-TR" dirty="0" smtClean="0"/>
              <a:t> elementlerden biridir. E vitamini ise, </a:t>
            </a:r>
            <a:r>
              <a:rPr lang="tr-TR" dirty="0" smtClean="0"/>
              <a:t>hücre </a:t>
            </a:r>
            <a:r>
              <a:rPr lang="tr-TR" dirty="0" err="1" smtClean="0"/>
              <a:t>membranında</a:t>
            </a:r>
            <a:r>
              <a:rPr lang="tr-TR" dirty="0" smtClean="0"/>
              <a:t> </a:t>
            </a:r>
            <a:r>
              <a:rPr lang="tr-TR" dirty="0" smtClean="0"/>
              <a:t>bulunan </a:t>
            </a:r>
            <a:r>
              <a:rPr lang="tr-TR" dirty="0" err="1" smtClean="0"/>
              <a:t>lipofilik</a:t>
            </a:r>
            <a:r>
              <a:rPr lang="tr-TR" dirty="0" smtClean="0"/>
              <a:t>, zincir kırıcı antioksidan bir </a:t>
            </a:r>
            <a:r>
              <a:rPr lang="tr-TR" dirty="0" smtClean="0"/>
              <a:t>vitamindir. </a:t>
            </a:r>
            <a:r>
              <a:rPr lang="tr-TR" dirty="0" smtClean="0"/>
              <a:t>C vitamini de yine güçlü zincir kırıcı </a:t>
            </a:r>
            <a:r>
              <a:rPr lang="tr-TR" dirty="0" smtClean="0"/>
              <a:t>antioksidandır. </a:t>
            </a:r>
            <a:r>
              <a:rPr lang="tr-TR" dirty="0" smtClean="0"/>
              <a:t>Yapılan çalışmalarda, E ve C vitamininin birlikte kullanılması halinde, genellikle daha güçlü bir antioksidan etki gözlendiği bildirilmiştir </a:t>
            </a:r>
            <a:r>
              <a:rPr lang="tr-TR" dirty="0" smtClean="0"/>
              <a:t>.</a:t>
            </a:r>
          </a:p>
          <a:p>
            <a:pPr algn="just">
              <a:lnSpc>
                <a:spcPct val="150000"/>
              </a:lnSpc>
            </a:pPr>
            <a:r>
              <a:rPr lang="tr-TR" dirty="0">
                <a:solidFill>
                  <a:schemeClr val="accent6">
                    <a:lumMod val="75000"/>
                  </a:schemeClr>
                </a:solidFill>
              </a:rPr>
              <a:t> </a:t>
            </a:r>
            <a:r>
              <a:rPr lang="tr-TR" dirty="0" err="1">
                <a:solidFill>
                  <a:schemeClr val="accent6">
                    <a:lumMod val="75000"/>
                  </a:schemeClr>
                </a:solidFill>
              </a:rPr>
              <a:t>Miyelosupresyon</a:t>
            </a:r>
            <a:r>
              <a:rPr lang="tr-TR" dirty="0">
                <a:solidFill>
                  <a:schemeClr val="accent6">
                    <a:lumMod val="75000"/>
                  </a:schemeClr>
                </a:solidFill>
              </a:rPr>
              <a:t>, kemik </a:t>
            </a:r>
            <a:r>
              <a:rPr lang="tr-TR" dirty="0" smtClean="0">
                <a:solidFill>
                  <a:schemeClr val="accent6">
                    <a:lumMod val="75000"/>
                  </a:schemeClr>
                </a:solidFill>
              </a:rPr>
              <a:t>iliğindeki </a:t>
            </a:r>
            <a:r>
              <a:rPr lang="tr-TR" dirty="0" err="1" smtClean="0">
                <a:solidFill>
                  <a:schemeClr val="accent6">
                    <a:lumMod val="75000"/>
                  </a:schemeClr>
                </a:solidFill>
              </a:rPr>
              <a:t>eritroid</a:t>
            </a:r>
            <a:r>
              <a:rPr lang="tr-TR" dirty="0">
                <a:solidFill>
                  <a:schemeClr val="accent6">
                    <a:lumMod val="75000"/>
                  </a:schemeClr>
                </a:solidFill>
              </a:rPr>
              <a:t>, </a:t>
            </a:r>
            <a:r>
              <a:rPr lang="tr-TR" dirty="0" err="1">
                <a:solidFill>
                  <a:schemeClr val="accent6">
                    <a:lumMod val="75000"/>
                  </a:schemeClr>
                </a:solidFill>
              </a:rPr>
              <a:t>granülositer</a:t>
            </a:r>
            <a:r>
              <a:rPr lang="tr-TR" dirty="0">
                <a:solidFill>
                  <a:schemeClr val="accent6">
                    <a:lumMod val="75000"/>
                  </a:schemeClr>
                </a:solidFill>
              </a:rPr>
              <a:t> ve </a:t>
            </a:r>
            <a:r>
              <a:rPr lang="tr-TR" dirty="0" err="1">
                <a:solidFill>
                  <a:schemeClr val="accent6">
                    <a:lumMod val="75000"/>
                  </a:schemeClr>
                </a:solidFill>
              </a:rPr>
              <a:t>megakaryositer</a:t>
            </a:r>
            <a:r>
              <a:rPr lang="tr-TR" dirty="0">
                <a:solidFill>
                  <a:schemeClr val="accent6">
                    <a:lumMod val="75000"/>
                  </a:schemeClr>
                </a:solidFill>
              </a:rPr>
              <a:t> seri hücrelerindeki baskılanma </a:t>
            </a:r>
            <a:r>
              <a:rPr lang="tr-TR" dirty="0" smtClean="0">
                <a:solidFill>
                  <a:schemeClr val="accent6">
                    <a:lumMod val="75000"/>
                  </a:schemeClr>
                </a:solidFill>
              </a:rPr>
              <a:t>sonrasında </a:t>
            </a:r>
            <a:r>
              <a:rPr lang="tr-TR" dirty="0" err="1" smtClean="0">
                <a:solidFill>
                  <a:schemeClr val="accent6">
                    <a:lumMod val="75000"/>
                  </a:schemeClr>
                </a:solidFill>
              </a:rPr>
              <a:t>periferik</a:t>
            </a:r>
            <a:r>
              <a:rPr lang="tr-TR" dirty="0" smtClean="0">
                <a:solidFill>
                  <a:schemeClr val="accent6">
                    <a:lumMod val="75000"/>
                  </a:schemeClr>
                </a:solidFill>
              </a:rPr>
              <a:t> </a:t>
            </a:r>
            <a:r>
              <a:rPr lang="tr-TR" dirty="0">
                <a:solidFill>
                  <a:schemeClr val="accent6">
                    <a:lumMod val="75000"/>
                  </a:schemeClr>
                </a:solidFill>
              </a:rPr>
              <a:t>kanda gelişen anemi, </a:t>
            </a:r>
            <a:r>
              <a:rPr lang="tr-TR" dirty="0" err="1">
                <a:solidFill>
                  <a:schemeClr val="accent6">
                    <a:lumMod val="75000"/>
                  </a:schemeClr>
                </a:solidFill>
              </a:rPr>
              <a:t>trombositopeni</a:t>
            </a:r>
            <a:r>
              <a:rPr lang="tr-TR" dirty="0">
                <a:solidFill>
                  <a:schemeClr val="accent6">
                    <a:lumMod val="75000"/>
                  </a:schemeClr>
                </a:solidFill>
              </a:rPr>
              <a:t> ve </a:t>
            </a:r>
            <a:r>
              <a:rPr lang="tr-TR" dirty="0" err="1">
                <a:solidFill>
                  <a:schemeClr val="accent6">
                    <a:lumMod val="75000"/>
                  </a:schemeClr>
                </a:solidFill>
              </a:rPr>
              <a:t>nötropeni</a:t>
            </a:r>
            <a:r>
              <a:rPr lang="tr-TR" dirty="0">
                <a:solidFill>
                  <a:schemeClr val="accent6">
                    <a:lumMod val="75000"/>
                  </a:schemeClr>
                </a:solidFill>
              </a:rPr>
              <a:t> demektir. Ciddi hematolojik </a:t>
            </a:r>
            <a:r>
              <a:rPr lang="tr-TR" dirty="0" err="1">
                <a:solidFill>
                  <a:schemeClr val="accent6">
                    <a:lumMod val="75000"/>
                  </a:schemeClr>
                </a:solidFill>
              </a:rPr>
              <a:t>toksisite</a:t>
            </a:r>
            <a:r>
              <a:rPr lang="tr-TR" dirty="0">
                <a:solidFill>
                  <a:schemeClr val="accent6">
                    <a:lumMod val="75000"/>
                  </a:schemeClr>
                </a:solidFill>
              </a:rPr>
              <a:t> gelişimi, kemoterapi protokolüne göre doz </a:t>
            </a:r>
            <a:r>
              <a:rPr lang="tr-TR" dirty="0" err="1">
                <a:solidFill>
                  <a:schemeClr val="accent6">
                    <a:lumMod val="75000"/>
                  </a:schemeClr>
                </a:solidFill>
              </a:rPr>
              <a:t>azaltımına</a:t>
            </a:r>
            <a:r>
              <a:rPr lang="tr-TR" dirty="0">
                <a:solidFill>
                  <a:schemeClr val="accent6">
                    <a:lumMod val="75000"/>
                  </a:schemeClr>
                </a:solidFill>
              </a:rPr>
              <a:t> gidilmesine,</a:t>
            </a:r>
          </a:p>
          <a:p>
            <a:pPr algn="just">
              <a:lnSpc>
                <a:spcPct val="150000"/>
              </a:lnSpc>
            </a:pPr>
            <a:r>
              <a:rPr lang="tr-TR" dirty="0">
                <a:solidFill>
                  <a:schemeClr val="accent6">
                    <a:lumMod val="75000"/>
                  </a:schemeClr>
                </a:solidFill>
              </a:rPr>
              <a:t>kemoterapi </a:t>
            </a:r>
            <a:r>
              <a:rPr lang="tr-TR" dirty="0" err="1">
                <a:solidFill>
                  <a:schemeClr val="accent6">
                    <a:lumMod val="75000"/>
                  </a:schemeClr>
                </a:solidFill>
              </a:rPr>
              <a:t>siklusunun</a:t>
            </a:r>
            <a:r>
              <a:rPr lang="tr-TR" dirty="0">
                <a:solidFill>
                  <a:schemeClr val="accent6">
                    <a:lumMod val="75000"/>
                  </a:schemeClr>
                </a:solidFill>
              </a:rPr>
              <a:t> ertelenmesine ya da kesilmesine yol açabilmektedir. Bu durum özelikle, kür ya da yaşam süresini uzatma amacıyla kemoterapi verilen hastalarda tedavi sürecini olumsuz etkileyebilmektedir. </a:t>
            </a:r>
            <a:endParaRPr lang="tr-TR" dirty="0">
              <a:solidFill>
                <a:schemeClr val="accent6">
                  <a:lumMod val="75000"/>
                </a:schemeClr>
              </a:solidFill>
            </a:endParaRPr>
          </a:p>
        </p:txBody>
      </p:sp>
    </p:spTree>
    <p:extLst>
      <p:ext uri="{BB962C8B-B14F-4D97-AF65-F5344CB8AC3E}">
        <p14:creationId xmlns:p14="http://schemas.microsoft.com/office/powerpoint/2010/main" val="425973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874133" y="5479923"/>
            <a:ext cx="1657350" cy="1238250"/>
          </a:xfrm>
          <a:prstGeom prst="rect">
            <a:avLst/>
          </a:prstGeom>
        </p:spPr>
      </p:pic>
      <p:sp>
        <p:nvSpPr>
          <p:cNvPr id="3" name="Metin kutusu 2"/>
          <p:cNvSpPr txBox="1"/>
          <p:nvPr/>
        </p:nvSpPr>
        <p:spPr>
          <a:xfrm>
            <a:off x="1764792" y="73152"/>
            <a:ext cx="8915400" cy="4801314"/>
          </a:xfrm>
          <a:prstGeom prst="rect">
            <a:avLst/>
          </a:prstGeom>
          <a:noFill/>
        </p:spPr>
        <p:txBody>
          <a:bodyPr wrap="square" rtlCol="0">
            <a:spAutoFit/>
          </a:bodyPr>
          <a:lstStyle/>
          <a:p>
            <a:pPr algn="ctr"/>
            <a:r>
              <a:rPr lang="tr-TR" b="1" dirty="0" smtClean="0">
                <a:solidFill>
                  <a:srgbClr val="FF0000"/>
                </a:solidFill>
              </a:rPr>
              <a:t>Platin kanser </a:t>
            </a:r>
            <a:r>
              <a:rPr lang="tr-TR" b="1" dirty="0" smtClean="0">
                <a:solidFill>
                  <a:srgbClr val="FF0000"/>
                </a:solidFill>
              </a:rPr>
              <a:t>ilaçları</a:t>
            </a:r>
          </a:p>
          <a:p>
            <a:pPr algn="ctr"/>
            <a:endParaRPr lang="tr-TR" b="1" dirty="0" smtClean="0">
              <a:solidFill>
                <a:srgbClr val="FF0000"/>
              </a:solidFill>
            </a:endParaRPr>
          </a:p>
          <a:p>
            <a:pPr algn="ctr"/>
            <a:r>
              <a:rPr lang="tr-TR" b="1" dirty="0" err="1" smtClean="0">
                <a:solidFill>
                  <a:srgbClr val="FF0000"/>
                </a:solidFill>
              </a:rPr>
              <a:t>Karboplatin</a:t>
            </a:r>
            <a:r>
              <a:rPr lang="tr-TR" b="1" dirty="0" smtClean="0">
                <a:solidFill>
                  <a:srgbClr val="FF0000"/>
                </a:solidFill>
              </a:rPr>
              <a:t>:</a:t>
            </a:r>
            <a:r>
              <a:rPr lang="tr-TR" dirty="0" smtClean="0"/>
              <a:t> </a:t>
            </a:r>
            <a:endParaRPr lang="tr-TR" dirty="0" smtClean="0"/>
          </a:p>
          <a:p>
            <a:r>
              <a:rPr lang="tr-TR" dirty="0" err="1" smtClean="0"/>
              <a:t>Karboplatin</a:t>
            </a:r>
            <a:r>
              <a:rPr lang="tr-TR" dirty="0" smtClean="0"/>
              <a:t>, [</a:t>
            </a:r>
            <a:r>
              <a:rPr lang="tr-TR" dirty="0" err="1" smtClean="0"/>
              <a:t>Pt</a:t>
            </a:r>
            <a:r>
              <a:rPr lang="tr-TR" dirty="0" smtClean="0"/>
              <a:t> (</a:t>
            </a:r>
            <a:r>
              <a:rPr lang="tr-TR" dirty="0" err="1" smtClean="0"/>
              <a:t>cbdca</a:t>
            </a:r>
            <a:r>
              <a:rPr lang="tr-TR" dirty="0" smtClean="0"/>
              <a:t>-O, O0) (NH</a:t>
            </a:r>
            <a:r>
              <a:rPr lang="tr-TR" baseline="-25000" dirty="0" smtClean="0"/>
              <a:t>3</a:t>
            </a:r>
            <a:r>
              <a:rPr lang="tr-TR" dirty="0" smtClean="0"/>
              <a:t>) </a:t>
            </a:r>
            <a:r>
              <a:rPr lang="tr-TR" baseline="-25000" dirty="0" smtClean="0"/>
              <a:t>2</a:t>
            </a:r>
            <a:r>
              <a:rPr lang="tr-TR" dirty="0" smtClean="0"/>
              <a:t>], </a:t>
            </a:r>
            <a:r>
              <a:rPr lang="tr-TR" dirty="0" smtClean="0"/>
              <a:t>burada </a:t>
            </a:r>
            <a:r>
              <a:rPr lang="tr-TR" dirty="0" err="1" smtClean="0"/>
              <a:t>cbdca</a:t>
            </a:r>
            <a:r>
              <a:rPr lang="tr-TR" dirty="0" smtClean="0"/>
              <a:t> siklobutan-1,1-dikarboksilat ve O ve O0 </a:t>
            </a:r>
            <a:r>
              <a:rPr lang="tr-TR" dirty="0" err="1" smtClean="0"/>
              <a:t>ligand</a:t>
            </a:r>
            <a:r>
              <a:rPr lang="tr-TR" dirty="0" smtClean="0"/>
              <a:t> </a:t>
            </a:r>
            <a:r>
              <a:rPr lang="tr-TR" dirty="0" err="1" smtClean="0"/>
              <a:t>donör</a:t>
            </a:r>
            <a:r>
              <a:rPr lang="tr-TR" dirty="0" smtClean="0"/>
              <a:t> atomlarıdır, ikinci nesil platin olarak adlandırılır. </a:t>
            </a:r>
            <a:r>
              <a:rPr lang="tr-TR" dirty="0" err="1" smtClean="0"/>
              <a:t>sisplatinden</a:t>
            </a:r>
            <a:r>
              <a:rPr lang="tr-TR" dirty="0" smtClean="0"/>
              <a:t> çok daha az oto ve </a:t>
            </a:r>
            <a:r>
              <a:rPr lang="tr-TR" dirty="0" err="1" smtClean="0"/>
              <a:t>nefrotoksik</a:t>
            </a:r>
            <a:r>
              <a:rPr lang="tr-TR" dirty="0" smtClean="0"/>
              <a:t> olan anti kanser </a:t>
            </a:r>
            <a:r>
              <a:rPr lang="tr-TR" dirty="0" smtClean="0"/>
              <a:t>ilacı. </a:t>
            </a:r>
            <a:r>
              <a:rPr lang="tr-TR" dirty="0" err="1" smtClean="0"/>
              <a:t>Cleare</a:t>
            </a:r>
            <a:r>
              <a:rPr lang="tr-TR" dirty="0" smtClean="0"/>
              <a:t> ve </a:t>
            </a:r>
            <a:r>
              <a:rPr lang="tr-TR" dirty="0" err="1" smtClean="0"/>
              <a:t>Hoeschele</a:t>
            </a:r>
            <a:r>
              <a:rPr lang="tr-TR" dirty="0" smtClean="0"/>
              <a:t> tarafından </a:t>
            </a:r>
            <a:r>
              <a:rPr lang="tr-TR" dirty="0" smtClean="0"/>
              <a:t>1973'te] </a:t>
            </a:r>
            <a:r>
              <a:rPr lang="tr-TR" dirty="0" smtClean="0"/>
              <a:t>ve daha sonra patentli </a:t>
            </a:r>
            <a:r>
              <a:rPr lang="tr-TR" dirty="0" smtClean="0"/>
              <a:t>[bildirilen </a:t>
            </a:r>
            <a:r>
              <a:rPr lang="tr-TR" dirty="0" smtClean="0"/>
              <a:t>ilaç, 1989'da </a:t>
            </a:r>
            <a:r>
              <a:rPr lang="tr-TR" dirty="0" err="1" smtClean="0"/>
              <a:t>Paraplatin</a:t>
            </a:r>
            <a:r>
              <a:rPr lang="tr-TR" dirty="0" smtClean="0"/>
              <a:t> markası altında ABD Gıda ve İlaç İdaresi (FDA) tarafından onaylandı. Yapılar arasındaki temel fark </a:t>
            </a:r>
            <a:r>
              <a:rPr lang="tr-TR" dirty="0" err="1" smtClean="0"/>
              <a:t>karboplatin</a:t>
            </a:r>
            <a:r>
              <a:rPr lang="tr-TR" dirty="0" smtClean="0"/>
              <a:t> ve </a:t>
            </a:r>
            <a:r>
              <a:rPr lang="tr-TR" dirty="0" err="1" smtClean="0"/>
              <a:t>cisplatinin</a:t>
            </a:r>
            <a:r>
              <a:rPr lang="tr-TR" dirty="0" smtClean="0"/>
              <a:t> birincisi, </a:t>
            </a:r>
            <a:r>
              <a:rPr lang="tr-TR" dirty="0" err="1" smtClean="0"/>
              <a:t>şelat</a:t>
            </a:r>
            <a:r>
              <a:rPr lang="tr-TR" dirty="0" smtClean="0"/>
              <a:t> etkisi nedeniyle </a:t>
            </a:r>
            <a:r>
              <a:rPr lang="tr-TR" dirty="0" err="1" smtClean="0"/>
              <a:t>cisplatinden</a:t>
            </a:r>
            <a:r>
              <a:rPr lang="tr-TR" dirty="0" smtClean="0"/>
              <a:t> daha az kimyasal olarak reaktif hale getiren altı üyeli bir </a:t>
            </a:r>
            <a:r>
              <a:rPr lang="tr-TR" dirty="0" err="1" smtClean="0"/>
              <a:t>dikarboksilat</a:t>
            </a:r>
            <a:r>
              <a:rPr lang="tr-TR" dirty="0" smtClean="0"/>
              <a:t> halkasına sahip olmasıdır. </a:t>
            </a:r>
            <a:r>
              <a:rPr lang="tr-TR" dirty="0" err="1" smtClean="0"/>
              <a:t>Karboplatin</a:t>
            </a:r>
            <a:r>
              <a:rPr lang="tr-TR" dirty="0" smtClean="0"/>
              <a:t> tek başına veya diğer ilaçlarla kombinasyon halinde, baş ve boyun kanseri ve yumurtalık, meme, küçük akciğer hücresi, testis, mesane ve beyin tümörleri dahil olmak üzere çeşitli farklı kanserlerin tedavisi için dünya çapında klinik kullanımdadır </a:t>
            </a:r>
            <a:r>
              <a:rPr lang="tr-TR" dirty="0" smtClean="0"/>
              <a:t>. </a:t>
            </a:r>
            <a:r>
              <a:rPr lang="tr-TR" dirty="0" err="1" smtClean="0"/>
              <a:t>Karboplatin</a:t>
            </a:r>
            <a:r>
              <a:rPr lang="tr-TR" dirty="0" smtClean="0"/>
              <a:t>, </a:t>
            </a:r>
            <a:r>
              <a:rPr lang="tr-TR" dirty="0" err="1" smtClean="0"/>
              <a:t>cisplatinden</a:t>
            </a:r>
            <a:r>
              <a:rPr lang="tr-TR" dirty="0" smtClean="0"/>
              <a:t> çok daha az oto- ve </a:t>
            </a:r>
            <a:r>
              <a:rPr lang="tr-TR" dirty="0" err="1" smtClean="0"/>
              <a:t>nefrotoksik</a:t>
            </a:r>
            <a:r>
              <a:rPr lang="tr-TR" dirty="0" smtClean="0"/>
              <a:t> olmasına rağmen, </a:t>
            </a:r>
            <a:r>
              <a:rPr lang="tr-TR" dirty="0" err="1" smtClean="0">
                <a:solidFill>
                  <a:schemeClr val="accent6">
                    <a:lumMod val="75000"/>
                  </a:schemeClr>
                </a:solidFill>
              </a:rPr>
              <a:t>miyelosüpresiftir</a:t>
            </a:r>
            <a:r>
              <a:rPr lang="tr-TR" dirty="0" smtClean="0"/>
              <a:t>, bu da kandaki beyaz hücre sayısında bir azalmaya yol açar, böylece hastayı çeşitli organizmalar tarafından enfeksiyona maruz bırakır.</a:t>
            </a:r>
            <a:endParaRPr lang="tr-TR" dirty="0"/>
          </a:p>
        </p:txBody>
      </p:sp>
    </p:spTree>
    <p:extLst>
      <p:ext uri="{BB962C8B-B14F-4D97-AF65-F5344CB8AC3E}">
        <p14:creationId xmlns:p14="http://schemas.microsoft.com/office/powerpoint/2010/main" val="182378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376356" y="5145024"/>
            <a:ext cx="3000375" cy="1524000"/>
          </a:xfrm>
          <a:prstGeom prst="rect">
            <a:avLst/>
          </a:prstGeom>
        </p:spPr>
      </p:pic>
      <p:sp>
        <p:nvSpPr>
          <p:cNvPr id="3" name="Metin kutusu 2"/>
          <p:cNvSpPr txBox="1"/>
          <p:nvPr/>
        </p:nvSpPr>
        <p:spPr>
          <a:xfrm>
            <a:off x="1636776" y="0"/>
            <a:ext cx="10341864" cy="4247317"/>
          </a:xfrm>
          <a:prstGeom prst="rect">
            <a:avLst/>
          </a:prstGeom>
          <a:noFill/>
        </p:spPr>
        <p:txBody>
          <a:bodyPr wrap="square" rtlCol="0">
            <a:spAutoFit/>
          </a:bodyPr>
          <a:lstStyle/>
          <a:p>
            <a:pPr algn="ctr"/>
            <a:r>
              <a:rPr lang="tr-TR" b="1" dirty="0" err="1" smtClean="0">
                <a:solidFill>
                  <a:srgbClr val="FF0000"/>
                </a:solidFill>
              </a:rPr>
              <a:t>Oksaliplatin</a:t>
            </a:r>
            <a:r>
              <a:rPr lang="tr-TR" b="1" dirty="0" smtClean="0">
                <a:solidFill>
                  <a:srgbClr val="FF0000"/>
                </a:solidFill>
              </a:rPr>
              <a:t>  </a:t>
            </a:r>
            <a:r>
              <a:rPr lang="tr-TR" dirty="0" smtClean="0"/>
              <a:t> </a:t>
            </a:r>
          </a:p>
          <a:p>
            <a:r>
              <a:rPr lang="tr-TR" dirty="0" err="1" smtClean="0"/>
              <a:t>Oksaliplatin</a:t>
            </a:r>
            <a:r>
              <a:rPr lang="tr-TR" dirty="0" smtClean="0"/>
              <a:t> (</a:t>
            </a:r>
            <a:r>
              <a:rPr lang="tr-TR" dirty="0" err="1" smtClean="0"/>
              <a:t>Eloksatin</a:t>
            </a:r>
            <a:r>
              <a:rPr lang="tr-TR" dirty="0" smtClean="0"/>
              <a:t>), [</a:t>
            </a:r>
            <a:r>
              <a:rPr lang="tr-TR" dirty="0" err="1" smtClean="0"/>
              <a:t>Pt</a:t>
            </a:r>
            <a:r>
              <a:rPr lang="tr-TR" dirty="0" smtClean="0"/>
              <a:t> (</a:t>
            </a:r>
            <a:r>
              <a:rPr lang="tr-TR" dirty="0" err="1" smtClean="0"/>
              <a:t>oks</a:t>
            </a:r>
            <a:r>
              <a:rPr lang="tr-TR" dirty="0" smtClean="0"/>
              <a:t>-O, O0) ((1R, 2R) -</a:t>
            </a:r>
            <a:r>
              <a:rPr lang="tr-TR" dirty="0" err="1" smtClean="0"/>
              <a:t>dach</a:t>
            </a:r>
            <a:r>
              <a:rPr lang="tr-TR" dirty="0" smtClean="0"/>
              <a:t>-N, N0)], burada oksa oksalat ve </a:t>
            </a:r>
            <a:r>
              <a:rPr lang="tr-TR" dirty="0" err="1" smtClean="0"/>
              <a:t>dach</a:t>
            </a:r>
            <a:r>
              <a:rPr lang="tr-TR" dirty="0" smtClean="0"/>
              <a:t> </a:t>
            </a:r>
            <a:r>
              <a:rPr lang="tr-TR" dirty="0" smtClean="0"/>
              <a:t>1,2-diaminosiklohekzandır </a:t>
            </a:r>
            <a:r>
              <a:rPr lang="tr-TR" dirty="0" smtClean="0"/>
              <a:t>(Şekil </a:t>
            </a:r>
            <a:r>
              <a:rPr lang="tr-TR" dirty="0" smtClean="0"/>
              <a:t>de), </a:t>
            </a:r>
            <a:r>
              <a:rPr lang="tr-TR" dirty="0" smtClean="0"/>
              <a:t>bir platin </a:t>
            </a:r>
            <a:r>
              <a:rPr lang="tr-TR" dirty="0" err="1" smtClean="0"/>
              <a:t>antikanserdir</a:t>
            </a:r>
            <a:r>
              <a:rPr lang="tr-TR" dirty="0" smtClean="0"/>
              <a:t> 1999'da Avrupa Birliği'nde ve 2002'de Amerika Birleşik Devletleri'nde klinik kullanım için onay alan ilaç </a:t>
            </a:r>
            <a:r>
              <a:rPr lang="tr-TR" dirty="0" smtClean="0"/>
              <a:t>. </a:t>
            </a:r>
            <a:r>
              <a:rPr lang="tr-TR" dirty="0" err="1" smtClean="0"/>
              <a:t>Oksaliplatin</a:t>
            </a:r>
            <a:r>
              <a:rPr lang="tr-TR" dirty="0" smtClean="0"/>
              <a:t> özellikle </a:t>
            </a:r>
            <a:r>
              <a:rPr lang="tr-TR" dirty="0" err="1" smtClean="0"/>
              <a:t>metastatik</a:t>
            </a:r>
            <a:r>
              <a:rPr lang="tr-TR" dirty="0" smtClean="0"/>
              <a:t> </a:t>
            </a:r>
            <a:r>
              <a:rPr lang="tr-TR" dirty="0" err="1" smtClean="0"/>
              <a:t>kolorektal</a:t>
            </a:r>
            <a:r>
              <a:rPr lang="tr-TR" dirty="0" smtClean="0"/>
              <a:t> kansere karşı 5-florourasil (5-FU) ile kombinasyon halinde etkilidir ve </a:t>
            </a:r>
            <a:r>
              <a:rPr lang="tr-TR" dirty="0" err="1" smtClean="0"/>
              <a:t>sisplatinden</a:t>
            </a:r>
            <a:r>
              <a:rPr lang="tr-TR" dirty="0" smtClean="0"/>
              <a:t> çok daha az </a:t>
            </a:r>
            <a:r>
              <a:rPr lang="tr-TR" dirty="0" err="1" smtClean="0"/>
              <a:t>nefro</a:t>
            </a:r>
            <a:r>
              <a:rPr lang="tr-TR" dirty="0" smtClean="0"/>
              <a:t> ve </a:t>
            </a:r>
            <a:r>
              <a:rPr lang="tr-TR" dirty="0" err="1" smtClean="0"/>
              <a:t>ototoksiktir</a:t>
            </a:r>
            <a:r>
              <a:rPr lang="tr-TR" dirty="0" smtClean="0"/>
              <a:t>. Ek olarak, </a:t>
            </a:r>
            <a:r>
              <a:rPr lang="tr-TR" dirty="0" err="1" smtClean="0"/>
              <a:t>oksaliplatin</a:t>
            </a:r>
            <a:r>
              <a:rPr lang="tr-TR" dirty="0" smtClean="0"/>
              <a:t>, </a:t>
            </a:r>
            <a:r>
              <a:rPr lang="tr-TR" dirty="0" err="1" smtClean="0"/>
              <a:t>cisplatine</a:t>
            </a:r>
            <a:r>
              <a:rPr lang="tr-TR" dirty="0" smtClean="0"/>
              <a:t> dirençli tümörleri tedavi etmek için kullanılabilir ve </a:t>
            </a:r>
            <a:r>
              <a:rPr lang="tr-TR" dirty="0" err="1" smtClean="0"/>
              <a:t>karboplatinden</a:t>
            </a:r>
            <a:r>
              <a:rPr lang="tr-TR" dirty="0" smtClean="0"/>
              <a:t> daha az </a:t>
            </a:r>
            <a:r>
              <a:rPr lang="tr-TR" dirty="0" err="1" smtClean="0">
                <a:solidFill>
                  <a:schemeClr val="accent6">
                    <a:lumMod val="75000"/>
                  </a:schemeClr>
                </a:solidFill>
              </a:rPr>
              <a:t>miyelo</a:t>
            </a:r>
            <a:r>
              <a:rPr lang="tr-TR" dirty="0" smtClean="0">
                <a:solidFill>
                  <a:schemeClr val="accent6">
                    <a:lumMod val="75000"/>
                  </a:schemeClr>
                </a:solidFill>
              </a:rPr>
              <a:t> </a:t>
            </a:r>
            <a:r>
              <a:rPr lang="tr-TR" dirty="0" err="1" smtClean="0">
                <a:solidFill>
                  <a:schemeClr val="accent6">
                    <a:lumMod val="75000"/>
                  </a:schemeClr>
                </a:solidFill>
              </a:rPr>
              <a:t>supresiftir</a:t>
            </a:r>
            <a:r>
              <a:rPr lang="tr-TR" dirty="0" smtClean="0"/>
              <a:t>. </a:t>
            </a:r>
            <a:r>
              <a:rPr lang="tr-TR" dirty="0" err="1" smtClean="0"/>
              <a:t>Oksaliplatinin</a:t>
            </a:r>
            <a:r>
              <a:rPr lang="tr-TR" dirty="0" smtClean="0"/>
              <a:t> bir sınırlaması, ilacın, akut (kısa) </a:t>
            </a:r>
            <a:r>
              <a:rPr lang="tr-TR" dirty="0" err="1" smtClean="0"/>
              <a:t>maruziyet</a:t>
            </a:r>
            <a:r>
              <a:rPr lang="tr-TR" dirty="0" smtClean="0"/>
              <a:t> için, uygulamadan hemen sonra meydana gelen ve geri dönüşümlü olabilen, dokunma ve soğuma hissini etkileyen </a:t>
            </a:r>
            <a:r>
              <a:rPr lang="tr-TR" dirty="0" err="1" smtClean="0"/>
              <a:t>periferik</a:t>
            </a:r>
            <a:r>
              <a:rPr lang="tr-TR" dirty="0" smtClean="0"/>
              <a:t> </a:t>
            </a:r>
            <a:r>
              <a:rPr lang="tr-TR" dirty="0" err="1" smtClean="0"/>
              <a:t>nöropatiyi</a:t>
            </a:r>
            <a:r>
              <a:rPr lang="tr-TR" dirty="0" smtClean="0"/>
              <a:t> (</a:t>
            </a:r>
            <a:r>
              <a:rPr lang="tr-TR" dirty="0" smtClean="0">
                <a:solidFill>
                  <a:schemeClr val="accent6">
                    <a:lumMod val="75000"/>
                  </a:schemeClr>
                </a:solidFill>
              </a:rPr>
              <a:t>sinir hasarı</a:t>
            </a:r>
            <a:r>
              <a:rPr lang="tr-TR" dirty="0" smtClean="0"/>
              <a:t>) </a:t>
            </a:r>
            <a:r>
              <a:rPr lang="tr-TR" dirty="0" smtClean="0"/>
              <a:t>indüklemesidir]. Ca</a:t>
            </a:r>
            <a:r>
              <a:rPr lang="tr-TR" baseline="30000" dirty="0" smtClean="0"/>
              <a:t>2+</a:t>
            </a:r>
            <a:r>
              <a:rPr lang="tr-TR" dirty="0" smtClean="0"/>
              <a:t> </a:t>
            </a:r>
            <a:r>
              <a:rPr lang="tr-TR" dirty="0" smtClean="0"/>
              <a:t>iyonları </a:t>
            </a:r>
            <a:r>
              <a:rPr lang="tr-TR" dirty="0" err="1" smtClean="0"/>
              <a:t>nöronal</a:t>
            </a:r>
            <a:r>
              <a:rPr lang="tr-TR" dirty="0" smtClean="0"/>
              <a:t> sinyalizasyon sisteminde önemli olduğundan, bu </a:t>
            </a:r>
            <a:r>
              <a:rPr lang="tr-TR" dirty="0" err="1" smtClean="0"/>
              <a:t>nöropati</a:t>
            </a:r>
            <a:r>
              <a:rPr lang="tr-TR" dirty="0" smtClean="0"/>
              <a:t> formu, sert bir baz olan ilaçtan salınan oksalat </a:t>
            </a:r>
            <a:r>
              <a:rPr lang="tr-TR" dirty="0" err="1" smtClean="0"/>
              <a:t>ligandının</a:t>
            </a:r>
            <a:r>
              <a:rPr lang="tr-TR" dirty="0" smtClean="0"/>
              <a:t>, sert bir asit olan </a:t>
            </a:r>
            <a:r>
              <a:rPr lang="tr-TR" dirty="0" smtClean="0"/>
              <a:t>Ca</a:t>
            </a:r>
            <a:r>
              <a:rPr lang="tr-TR" baseline="30000" dirty="0" smtClean="0"/>
              <a:t>2+</a:t>
            </a:r>
            <a:r>
              <a:rPr lang="tr-TR" dirty="0" smtClean="0"/>
              <a:t> </a:t>
            </a:r>
            <a:r>
              <a:rPr lang="tr-TR" dirty="0" smtClean="0"/>
              <a:t>ile kompleksleşmesinden </a:t>
            </a:r>
            <a:r>
              <a:rPr lang="tr-TR" dirty="0" smtClean="0"/>
              <a:t>kaynaklanabilir. </a:t>
            </a:r>
            <a:r>
              <a:rPr lang="tr-TR" dirty="0" err="1" smtClean="0"/>
              <a:t>Oksaliplatine</a:t>
            </a:r>
            <a:r>
              <a:rPr lang="tr-TR" dirty="0" smtClean="0"/>
              <a:t> kronik (</a:t>
            </a:r>
            <a:r>
              <a:rPr lang="tr-TR" dirty="0" smtClean="0">
                <a:solidFill>
                  <a:schemeClr val="accent6">
                    <a:lumMod val="75000"/>
                  </a:schemeClr>
                </a:solidFill>
              </a:rPr>
              <a:t>sürekli</a:t>
            </a:r>
            <a:r>
              <a:rPr lang="tr-TR" dirty="0" smtClean="0"/>
              <a:t>) maruz kalma durumunda, ilaca bağlı </a:t>
            </a:r>
            <a:r>
              <a:rPr lang="tr-TR" dirty="0" err="1" smtClean="0"/>
              <a:t>nöropati</a:t>
            </a:r>
            <a:r>
              <a:rPr lang="tr-TR" dirty="0" smtClean="0"/>
              <a:t> tamamen geri dönüşümlü değildir. Sinir hasarının bu formunun, omurganın </a:t>
            </a:r>
            <a:r>
              <a:rPr lang="tr-TR" dirty="0" err="1" smtClean="0"/>
              <a:t>dorsal</a:t>
            </a:r>
            <a:r>
              <a:rPr lang="tr-TR" dirty="0" smtClean="0"/>
              <a:t> kök gangliyonunda bulunan hücrelerde ilacın birikmesi ve ardından hücresel metabolizmada azalma ile ilişkili olduğu düşünülmektedir.</a:t>
            </a:r>
            <a:endParaRPr lang="tr-TR" dirty="0"/>
          </a:p>
        </p:txBody>
      </p:sp>
    </p:spTree>
    <p:extLst>
      <p:ext uri="{BB962C8B-B14F-4D97-AF65-F5344CB8AC3E}">
        <p14:creationId xmlns:p14="http://schemas.microsoft.com/office/powerpoint/2010/main" val="2035697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535424" y="4776666"/>
            <a:ext cx="3118104" cy="2081334"/>
          </a:xfrm>
          <a:prstGeom prst="rect">
            <a:avLst/>
          </a:prstGeom>
        </p:spPr>
      </p:pic>
      <p:sp>
        <p:nvSpPr>
          <p:cNvPr id="4" name="Metin kutusu 3"/>
          <p:cNvSpPr txBox="1"/>
          <p:nvPr/>
        </p:nvSpPr>
        <p:spPr>
          <a:xfrm>
            <a:off x="2103120" y="1014984"/>
            <a:ext cx="9372600" cy="3416320"/>
          </a:xfrm>
          <a:prstGeom prst="rect">
            <a:avLst/>
          </a:prstGeom>
          <a:noFill/>
        </p:spPr>
        <p:txBody>
          <a:bodyPr wrap="square" rtlCol="0">
            <a:spAutoFit/>
          </a:bodyPr>
          <a:lstStyle/>
          <a:p>
            <a:pPr algn="ctr"/>
            <a:r>
              <a:rPr lang="tr-TR" b="1" dirty="0" err="1" smtClean="0">
                <a:solidFill>
                  <a:srgbClr val="FF0000"/>
                </a:solidFill>
              </a:rPr>
              <a:t>Nedaplatin</a:t>
            </a:r>
            <a:r>
              <a:rPr lang="tr-TR" dirty="0" smtClean="0">
                <a:solidFill>
                  <a:srgbClr val="FF0000"/>
                </a:solidFill>
              </a:rPr>
              <a:t> </a:t>
            </a:r>
          </a:p>
          <a:p>
            <a:r>
              <a:rPr lang="tr-TR" dirty="0" smtClean="0"/>
              <a:t>  Platin içeren </a:t>
            </a:r>
            <a:r>
              <a:rPr lang="tr-TR" dirty="0" err="1" smtClean="0"/>
              <a:t>antikanser</a:t>
            </a:r>
            <a:r>
              <a:rPr lang="tr-TR" dirty="0" smtClean="0"/>
              <a:t> ilacı </a:t>
            </a:r>
            <a:r>
              <a:rPr lang="tr-TR" dirty="0" err="1" smtClean="0"/>
              <a:t>nedaplatin</a:t>
            </a:r>
            <a:r>
              <a:rPr lang="tr-TR" dirty="0" smtClean="0"/>
              <a:t>, </a:t>
            </a:r>
            <a:r>
              <a:rPr lang="tr-TR" dirty="0" err="1" smtClean="0"/>
              <a:t>cis-diamminglikolatoplatinum</a:t>
            </a:r>
            <a:r>
              <a:rPr lang="tr-TR" dirty="0" smtClean="0"/>
              <a:t> (II) (Şekil </a:t>
            </a:r>
            <a:r>
              <a:rPr lang="tr-TR" dirty="0" smtClean="0"/>
              <a:t>), </a:t>
            </a:r>
            <a:r>
              <a:rPr lang="tr-TR" dirty="0" smtClean="0"/>
              <a:t>yumurtalık ve </a:t>
            </a:r>
            <a:r>
              <a:rPr lang="tr-TR" dirty="0" err="1" smtClean="0"/>
              <a:t>serviks</a:t>
            </a:r>
            <a:r>
              <a:rPr lang="tr-TR" dirty="0" smtClean="0"/>
              <a:t> </a:t>
            </a:r>
            <a:r>
              <a:rPr lang="tr-TR" dirty="0" err="1" smtClean="0"/>
              <a:t>karsinomlarının</a:t>
            </a:r>
            <a:r>
              <a:rPr lang="tr-TR" dirty="0" smtClean="0"/>
              <a:t>, baş ve boyun tümörlerinin ve </a:t>
            </a:r>
            <a:r>
              <a:rPr lang="tr-TR" dirty="0" err="1" smtClean="0"/>
              <a:t>özofagus</a:t>
            </a:r>
            <a:r>
              <a:rPr lang="tr-TR" dirty="0" smtClean="0"/>
              <a:t> ve mesane kanserinin tedavisi için Japonya'da klinik kullanımdadır </a:t>
            </a:r>
            <a:r>
              <a:rPr lang="tr-TR" dirty="0" smtClean="0"/>
              <a:t>. </a:t>
            </a:r>
            <a:r>
              <a:rPr lang="tr-TR" dirty="0" err="1" smtClean="0"/>
              <a:t>Nedaplatin</a:t>
            </a:r>
            <a:r>
              <a:rPr lang="tr-TR" dirty="0" smtClean="0"/>
              <a:t>, bazı yönlerden, hücreye girmek için organik katyon taşıyıcıları kullanmadığı için </a:t>
            </a:r>
            <a:r>
              <a:rPr lang="tr-TR" dirty="0" err="1" smtClean="0"/>
              <a:t>karboplatine</a:t>
            </a:r>
            <a:r>
              <a:rPr lang="tr-TR" dirty="0" smtClean="0"/>
              <a:t> benzerdir </a:t>
            </a:r>
            <a:r>
              <a:rPr lang="tr-TR" dirty="0" smtClean="0"/>
              <a:t>ve </a:t>
            </a:r>
            <a:r>
              <a:rPr lang="tr-TR" dirty="0" smtClean="0"/>
              <a:t>hastaya uygulanabilecek dozu sınırlayan </a:t>
            </a:r>
            <a:r>
              <a:rPr lang="tr-TR" dirty="0" err="1" smtClean="0"/>
              <a:t>miyelo</a:t>
            </a:r>
            <a:r>
              <a:rPr lang="tr-TR" dirty="0" smtClean="0"/>
              <a:t> </a:t>
            </a:r>
            <a:r>
              <a:rPr lang="tr-TR" dirty="0" err="1" smtClean="0"/>
              <a:t>supresifdir</a:t>
            </a:r>
            <a:r>
              <a:rPr lang="tr-TR" dirty="0" smtClean="0"/>
              <a:t>.</a:t>
            </a:r>
            <a:endParaRPr lang="tr-TR" dirty="0" smtClean="0"/>
          </a:p>
          <a:p>
            <a:r>
              <a:rPr lang="tr-TR" dirty="0" smtClean="0"/>
              <a:t>Yapısal olarak, </a:t>
            </a:r>
            <a:r>
              <a:rPr lang="tr-TR" dirty="0" err="1" smtClean="0"/>
              <a:t>nedaplatinin</a:t>
            </a:r>
            <a:r>
              <a:rPr lang="tr-TR" dirty="0" smtClean="0"/>
              <a:t> ayrılmayan </a:t>
            </a:r>
            <a:r>
              <a:rPr lang="tr-TR" dirty="0" err="1" smtClean="0"/>
              <a:t>ligandları</a:t>
            </a:r>
            <a:r>
              <a:rPr lang="tr-TR" dirty="0" smtClean="0"/>
              <a:t>, ilacın yarısını </a:t>
            </a:r>
            <a:r>
              <a:rPr lang="tr-TR" dirty="0" err="1" smtClean="0"/>
              <a:t>cisplatin</a:t>
            </a:r>
            <a:r>
              <a:rPr lang="tr-TR" dirty="0" smtClean="0"/>
              <a:t> ve </a:t>
            </a:r>
            <a:r>
              <a:rPr lang="tr-TR" dirty="0" err="1" smtClean="0"/>
              <a:t>karboplatin</a:t>
            </a:r>
            <a:r>
              <a:rPr lang="tr-TR" dirty="0" smtClean="0"/>
              <a:t> ile aynı yapan iki </a:t>
            </a:r>
            <a:r>
              <a:rPr lang="tr-TR" dirty="0" err="1" smtClean="0"/>
              <a:t>cis</a:t>
            </a:r>
            <a:r>
              <a:rPr lang="tr-TR" dirty="0" smtClean="0"/>
              <a:t>-amonyak molekülüdür. </a:t>
            </a:r>
            <a:r>
              <a:rPr lang="tr-TR" dirty="0" err="1" smtClean="0"/>
              <a:t>Nedaplatin</a:t>
            </a:r>
            <a:r>
              <a:rPr lang="tr-TR" dirty="0" smtClean="0"/>
              <a:t> ile ayrılan </a:t>
            </a:r>
            <a:r>
              <a:rPr lang="tr-TR" dirty="0" err="1" smtClean="0"/>
              <a:t>ligand</a:t>
            </a:r>
            <a:r>
              <a:rPr lang="tr-TR" dirty="0" smtClean="0"/>
              <a:t>, </a:t>
            </a:r>
            <a:r>
              <a:rPr lang="tr-TR" dirty="0" smtClean="0"/>
              <a:t>Pt</a:t>
            </a:r>
            <a:r>
              <a:rPr lang="tr-TR" baseline="30000" dirty="0" smtClean="0"/>
              <a:t>2+</a:t>
            </a:r>
            <a:r>
              <a:rPr lang="tr-TR" dirty="0" smtClean="0"/>
              <a:t> </a:t>
            </a:r>
            <a:r>
              <a:rPr lang="tr-TR" dirty="0" smtClean="0"/>
              <a:t>iyonu ile beş üyeli bir </a:t>
            </a:r>
            <a:r>
              <a:rPr lang="tr-TR" dirty="0" err="1" smtClean="0"/>
              <a:t>şelat</a:t>
            </a:r>
            <a:r>
              <a:rPr lang="tr-TR" dirty="0" smtClean="0"/>
              <a:t> halkası oluşturan </a:t>
            </a:r>
            <a:r>
              <a:rPr lang="tr-TR" dirty="0" err="1" smtClean="0"/>
              <a:t>dianiyonik</a:t>
            </a:r>
            <a:r>
              <a:rPr lang="tr-TR" dirty="0" smtClean="0"/>
              <a:t> </a:t>
            </a:r>
            <a:r>
              <a:rPr lang="tr-TR" dirty="0" err="1" smtClean="0"/>
              <a:t>glikolik</a:t>
            </a:r>
            <a:r>
              <a:rPr lang="tr-TR" dirty="0" smtClean="0"/>
              <a:t> formdur. </a:t>
            </a:r>
            <a:r>
              <a:rPr lang="tr-TR" dirty="0" err="1" smtClean="0"/>
              <a:t>Glikolik</a:t>
            </a:r>
            <a:r>
              <a:rPr lang="tr-TR" dirty="0" smtClean="0"/>
              <a:t> asit üzerindeki iki negatif yük, </a:t>
            </a:r>
            <a:r>
              <a:rPr lang="tr-TR" dirty="0" err="1" smtClean="0"/>
              <a:t>deprotonlanmış</a:t>
            </a:r>
            <a:r>
              <a:rPr lang="tr-TR" dirty="0" smtClean="0"/>
              <a:t> </a:t>
            </a:r>
            <a:r>
              <a:rPr lang="tr-TR" dirty="0" smtClean="0"/>
              <a:t>karboksilik asit grubuna ve </a:t>
            </a:r>
            <a:r>
              <a:rPr lang="tr-TR" dirty="0" err="1" smtClean="0"/>
              <a:t>deprotonlanmış</a:t>
            </a:r>
            <a:r>
              <a:rPr lang="tr-TR" dirty="0" smtClean="0"/>
              <a:t> </a:t>
            </a:r>
            <a:r>
              <a:rPr lang="tr-TR" dirty="0" smtClean="0"/>
              <a:t>alkol fonksiyonel grubuna bağlıdır; yani bir </a:t>
            </a:r>
            <a:r>
              <a:rPr lang="tr-TR" dirty="0" err="1" smtClean="0"/>
              <a:t>alkoksittir</a:t>
            </a:r>
            <a:r>
              <a:rPr lang="tr-TR" dirty="0" smtClean="0"/>
              <a:t>.</a:t>
            </a:r>
            <a:endParaRPr lang="tr-TR" dirty="0"/>
          </a:p>
        </p:txBody>
      </p:sp>
    </p:spTree>
    <p:extLst>
      <p:ext uri="{BB962C8B-B14F-4D97-AF65-F5344CB8AC3E}">
        <p14:creationId xmlns:p14="http://schemas.microsoft.com/office/powerpoint/2010/main" val="2160992457"/>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Duman</Template>
  <TotalTime>339</TotalTime>
  <Words>1640</Words>
  <Application>Microsoft Office PowerPoint</Application>
  <PresentationFormat>Geniş ekran</PresentationFormat>
  <Paragraphs>38</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Arial</vt:lpstr>
      <vt:lpstr>Century Gothic</vt:lpstr>
      <vt:lpstr>Wingdings 3</vt:lpstr>
      <vt:lpstr>Duman</vt:lpstr>
      <vt:lpstr>Cis platin (CP)Bölüm 2</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 platin devamı</dc:title>
  <dc:creator>nuracar54@outlook.com</dc:creator>
  <cp:lastModifiedBy>nuracar54@outlook.com</cp:lastModifiedBy>
  <cp:revision>31</cp:revision>
  <dcterms:created xsi:type="dcterms:W3CDTF">2020-04-13T20:24:55Z</dcterms:created>
  <dcterms:modified xsi:type="dcterms:W3CDTF">2020-04-14T06:21:46Z</dcterms:modified>
</cp:coreProperties>
</file>