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370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60" r:id="rId32"/>
    <p:sldId id="371" r:id="rId33"/>
    <p:sldId id="36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8CB"/>
    <a:srgbClr val="18AFE6"/>
    <a:srgbClr val="2FC4E6"/>
    <a:srgbClr val="000000"/>
    <a:srgbClr val="FFFF00"/>
    <a:srgbClr val="0066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7" autoAdjust="0"/>
  </p:normalViewPr>
  <p:slideViewPr>
    <p:cSldViewPr>
      <p:cViewPr varScale="1">
        <p:scale>
          <a:sx n="116" d="100"/>
          <a:sy n="116" d="100"/>
        </p:scale>
        <p:origin x="-13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98A4B881-B986-AE45-8800-92CA197B5B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63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D34F16C-40A0-624C-83F1-485D8547630A}" type="slidenum">
              <a:rPr lang="tr-TR" sz="1200">
                <a:latin typeface="Times New Roman" charset="0"/>
              </a:rPr>
              <a:pPr eaLnBrk="1" hangingPunct="1"/>
              <a:t>19</a:t>
            </a:fld>
            <a:endParaRPr lang="tr-TR" sz="1200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tr-T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C57E8D2-ECCB-9048-AC65-EC8E2D92A8EB}" type="slidenum">
              <a:rPr lang="tr-TR" sz="1200">
                <a:latin typeface="Times New Roman" charset="0"/>
              </a:rPr>
              <a:pPr eaLnBrk="1" hangingPunct="1"/>
              <a:t>30</a:t>
            </a:fld>
            <a:endParaRPr lang="tr-TR" sz="1200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206" tIns="45295" rIns="92206" bIns="45295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DEC1779-8B83-7442-A334-2C3BB637124C}" type="slidenum">
              <a:rPr lang="tr-TR" sz="1200">
                <a:latin typeface="Times New Roman" charset="0"/>
              </a:rPr>
              <a:pPr eaLnBrk="1" hangingPunct="1"/>
              <a:t>20</a:t>
            </a:fld>
            <a:endParaRPr lang="tr-TR" sz="1200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tr-T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4DA13EBE-6C62-8A4B-92C3-DAA4395AB864}" type="slidenum">
              <a:rPr lang="tr-TR" sz="1200">
                <a:latin typeface="Times New Roman" charset="0"/>
              </a:rPr>
              <a:pPr eaLnBrk="1" hangingPunct="1"/>
              <a:t>21</a:t>
            </a:fld>
            <a:endParaRPr lang="tr-TR" sz="120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tr-T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98801EB-6E3A-AC49-A4F6-221039BEE5F3}" type="slidenum">
              <a:rPr lang="tr-TR" sz="1200">
                <a:latin typeface="Times New Roman" charset="0"/>
              </a:rPr>
              <a:pPr eaLnBrk="1" hangingPunct="1"/>
              <a:t>22</a:t>
            </a:fld>
            <a:endParaRPr lang="tr-TR" sz="1200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tr-T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2A88145-ADC7-1F48-A4F1-D47C91065F99}" type="slidenum">
              <a:rPr lang="tr-TR" sz="1200">
                <a:latin typeface="Times New Roman" charset="0"/>
              </a:rPr>
              <a:pPr eaLnBrk="1" hangingPunct="1"/>
              <a:t>23</a:t>
            </a:fld>
            <a:endParaRPr lang="tr-TR" sz="1200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tr-T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826F511-E24C-3E40-97C8-BB657B4E8067}" type="slidenum">
              <a:rPr lang="tr-TR" sz="1200">
                <a:latin typeface="Times New Roman" charset="0"/>
              </a:rPr>
              <a:pPr eaLnBrk="1" hangingPunct="1"/>
              <a:t>26</a:t>
            </a:fld>
            <a:endParaRPr lang="tr-TR" sz="120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206" tIns="45295" rIns="92206" bIns="45295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497E4E6-F701-EE4D-B80A-0AA27C3AEEC0}" type="slidenum">
              <a:rPr lang="tr-TR" sz="1200">
                <a:latin typeface="Times New Roman" charset="0"/>
              </a:rPr>
              <a:pPr eaLnBrk="1" hangingPunct="1"/>
              <a:t>27</a:t>
            </a:fld>
            <a:endParaRPr lang="tr-TR" sz="120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206" tIns="45295" rIns="92206" bIns="45295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A098FF2-6557-AF44-AED5-20E79E693428}" type="slidenum">
              <a:rPr lang="tr-TR" sz="1200">
                <a:latin typeface="Times New Roman" charset="0"/>
              </a:rPr>
              <a:pPr eaLnBrk="1" hangingPunct="1"/>
              <a:t>28</a:t>
            </a:fld>
            <a:endParaRPr lang="tr-TR" sz="1200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206" tIns="45295" rIns="92206" bIns="45295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5155E24-4BEE-FF4A-997B-0A53B9694088}" type="slidenum">
              <a:rPr lang="tr-TR" sz="1200">
                <a:latin typeface="Times New Roman" charset="0"/>
              </a:rPr>
              <a:pPr eaLnBrk="1" hangingPunct="1"/>
              <a:t>29</a:t>
            </a:fld>
            <a:endParaRPr lang="tr-TR" sz="1200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206" tIns="45295" rIns="92206" bIns="45295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1/24/05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Matson, Biol 50H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540AF-5EC6-1045-829E-96EE411BF9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8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1/24/05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Matson, Biol 50H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03C74-CC00-9446-BA7C-CC19280722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0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002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8483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1/24/05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Matson, Biol 50H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D6723-D094-1143-B6B2-D8F758F194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2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1/24/05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Matson, Biol 50H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D13C8-5DC6-4D41-ABEE-F6C03C1DDD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9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1/24/05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Matson, Biol 50H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9E1D0-F68B-5246-911E-A30778EF6E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5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1/24/05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Matson, Biol 50H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B5569-C15F-8044-81A8-D7E664E6A3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1/24/05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Matson, Biol 50H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25C4E-C559-9A42-BA57-31C63F3B47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2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1/24/05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Matson, Biol 50H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463FF-E265-5C45-9CC9-CA82ADB554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1/24/05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Matson, Biol 50H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C7811-44E7-3F4A-9C7B-CAE271A96F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0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1/24/05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Matson, Biol 50H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30031-E7A6-5949-B9F1-53EDD14E61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7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1/24/05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Matson, Biol 50H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0DBFD-D1E8-944B-8F92-C91325B072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9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B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7724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92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1/24/05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Matson, Biol 50H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43F3502D-77D3-EF43-A2FA-C6F57043B7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tr-TR" dirty="0">
                <a:latin typeface="Comic Sans MS" charset="0"/>
              </a:rPr>
              <a:t>Hafta </a:t>
            </a:r>
            <a:r>
              <a:rPr lang="tr-TR" dirty="0" smtClean="0">
                <a:latin typeface="Comic Sans MS" charset="0"/>
              </a:rPr>
              <a:t>7</a:t>
            </a:r>
            <a:br>
              <a:rPr lang="tr-TR" dirty="0" smtClean="0">
                <a:latin typeface="Comic Sans MS" charset="0"/>
              </a:rPr>
            </a:br>
            <a:r>
              <a:rPr lang="tr-TR" dirty="0">
                <a:latin typeface="Comic Sans MS" charset="0"/>
              </a:rPr>
              <a:t/>
            </a:r>
            <a:br>
              <a:rPr lang="tr-TR" dirty="0">
                <a:latin typeface="Comic Sans MS" charset="0"/>
              </a:rPr>
            </a:br>
            <a:r>
              <a:rPr lang="tr-TR" dirty="0" smtClean="0">
                <a:latin typeface="Comic Sans MS" charset="0"/>
              </a:rPr>
              <a:t>Mutasyon ve DNA Tamir Mekanizmaları</a:t>
            </a:r>
            <a:endParaRPr lang="tr-TR" dirty="0">
              <a:latin typeface="Comic Sans MS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pPr eaLnBrk="1" hangingPunct="1"/>
            <a:r>
              <a:rPr lang="tr-TR" dirty="0" smtClean="0">
                <a:latin typeface="Comic Sans MS" charset="0"/>
              </a:rPr>
              <a:t>Prof. Dr</a:t>
            </a:r>
            <a:r>
              <a:rPr lang="tr-TR" dirty="0">
                <a:latin typeface="Comic Sans MS" charset="0"/>
              </a:rPr>
              <a:t>. Hilâl Özdağ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r-TR" sz="3200" dirty="0" err="1" smtClean="0">
                <a:solidFill>
                  <a:srgbClr val="FFFF00"/>
                </a:solidFill>
                <a:latin typeface="Comic Sans MS" charset="0"/>
              </a:rPr>
              <a:t>Biyoteknoloji</a:t>
            </a:r>
            <a:r>
              <a:rPr lang="tr-TR" sz="3200" dirty="0" smtClean="0">
                <a:solidFill>
                  <a:srgbClr val="FFFF00"/>
                </a:solidFill>
                <a:latin typeface="Comic Sans MS" charset="0"/>
              </a:rPr>
              <a:t> ve Genetik I</a:t>
            </a:r>
            <a:endParaRPr lang="tr-TR" sz="3200" dirty="0">
              <a:solidFill>
                <a:srgbClr val="FFFF00"/>
              </a:solidFill>
              <a:latin typeface="Comic Sans MS" charset="0"/>
            </a:endParaRPr>
          </a:p>
        </p:txBody>
      </p:sp>
      <p:pic>
        <p:nvPicPr>
          <p:cNvPr id="3077" name="Picture 2" descr="C:\Documents and Settings\HPBIOTEK\Belgelerim\Alınan Dosyalarım\biyoteknoloji_logo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71438"/>
            <a:ext cx="17081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50825" y="1484313"/>
            <a:ext cx="8534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028700" lvl="1" indent="-457200" eaLnBrk="0" hangingPunct="0">
              <a:buFont typeface="Times" charset="0"/>
              <a:buNone/>
            </a:pPr>
            <a:endParaRPr lang="en-US" sz="1600" b="1"/>
          </a:p>
          <a:p>
            <a:pPr marL="1028700" lvl="1" indent="-457200" eaLnBrk="0" hangingPunct="0">
              <a:buFont typeface="Times" charset="0"/>
              <a:buNone/>
            </a:pPr>
            <a:r>
              <a:rPr lang="tr-TR" sz="1600" b="1"/>
              <a:t>2. Değişim (</a:t>
            </a:r>
            <a:r>
              <a:rPr lang="en-US" sz="1600" b="1"/>
              <a:t>Transversion</a:t>
            </a:r>
            <a:r>
              <a:rPr lang="tr-TR" sz="1600" b="1"/>
              <a:t>)</a:t>
            </a:r>
            <a:r>
              <a:rPr lang="en-US" sz="1600" b="1"/>
              <a:t> </a:t>
            </a:r>
          </a:p>
          <a:p>
            <a:pPr marL="1028700" lvl="1" indent="-457200" eaLnBrk="0" hangingPunct="0">
              <a:buFont typeface="Times" charset="0"/>
              <a:buAutoNum type="arabicPeriod"/>
            </a:pPr>
            <a:endParaRPr lang="en-US" sz="1600" b="1"/>
          </a:p>
          <a:p>
            <a:pPr marL="1371600" lvl="2" indent="-457200" eaLnBrk="0" hangingPunct="0">
              <a:buFont typeface="Times" charset="0"/>
              <a:buChar char="•"/>
            </a:pPr>
            <a:r>
              <a:rPr lang="tr-TR" sz="1600" b="1"/>
              <a:t>Bir</a:t>
            </a:r>
            <a:r>
              <a:rPr lang="en-US" sz="1600" b="1"/>
              <a:t> p</a:t>
            </a:r>
            <a:r>
              <a:rPr lang="tr-TR" sz="1600" b="1"/>
              <a:t>ü</a:t>
            </a:r>
            <a:r>
              <a:rPr lang="en-US" sz="1600" b="1"/>
              <a:t>rin</a:t>
            </a:r>
            <a:r>
              <a:rPr lang="tr-TR" sz="1600" b="1"/>
              <a:t>i bir </a:t>
            </a:r>
            <a:r>
              <a:rPr lang="en-US" sz="1600" b="1"/>
              <a:t>p</a:t>
            </a:r>
            <a:r>
              <a:rPr lang="tr-TR" sz="1600" b="1"/>
              <a:t>i</a:t>
            </a:r>
            <a:r>
              <a:rPr lang="en-US" sz="1600" b="1"/>
              <a:t>rimidine </a:t>
            </a:r>
            <a:r>
              <a:rPr lang="tr-TR" sz="1600" b="1"/>
              <a:t>veya bir</a:t>
            </a:r>
            <a:r>
              <a:rPr lang="en-US" sz="1600" b="1"/>
              <a:t> p</a:t>
            </a:r>
            <a:r>
              <a:rPr lang="tr-TR" sz="1600" b="1"/>
              <a:t>i</a:t>
            </a:r>
            <a:r>
              <a:rPr lang="en-US" sz="1600" b="1"/>
              <a:t>rimidin</a:t>
            </a:r>
            <a:r>
              <a:rPr lang="tr-TR" sz="1600" b="1"/>
              <a:t>i bir </a:t>
            </a:r>
            <a:r>
              <a:rPr lang="en-US" sz="1600" b="1"/>
              <a:t>p</a:t>
            </a:r>
            <a:r>
              <a:rPr lang="tr-TR" sz="1600" b="1"/>
              <a:t>ü</a:t>
            </a:r>
            <a:r>
              <a:rPr lang="en-US" sz="1600" b="1"/>
              <a:t>rine</a:t>
            </a:r>
            <a:r>
              <a:rPr lang="tr-TR" sz="1600" b="1"/>
              <a:t> değiştirir</a:t>
            </a:r>
            <a:endParaRPr lang="en-US" sz="1600" b="1"/>
          </a:p>
          <a:p>
            <a:pPr marL="1371600" lvl="2" indent="-457200" eaLnBrk="0" hangingPunct="0">
              <a:buFont typeface="Times" charset="0"/>
              <a:buChar char="•"/>
            </a:pPr>
            <a:endParaRPr lang="en-US" sz="1600" b="1"/>
          </a:p>
          <a:p>
            <a:pPr marL="1371600" lvl="2" indent="-457200" eaLnBrk="0" hangingPunct="0">
              <a:buFont typeface="Times" charset="0"/>
              <a:buChar char="•"/>
            </a:pPr>
            <a:r>
              <a:rPr lang="tr-TR" sz="1600" b="1"/>
              <a:t>Toplam 8 çeşit</a:t>
            </a:r>
            <a:r>
              <a:rPr lang="en-US" sz="1600" b="1"/>
              <a:t>; A </a:t>
            </a:r>
            <a:r>
              <a:rPr lang="en-US" sz="1600" b="1">
                <a:sym typeface="Symbol" charset="0"/>
              </a:rPr>
              <a:t> T, G  C, A  C, G  T</a:t>
            </a:r>
            <a:endParaRPr lang="en-US" sz="1600" b="1"/>
          </a:p>
          <a:p>
            <a:pPr marL="457200" indent="-457200" eaLnBrk="0" hangingPunct="0">
              <a:buFont typeface="Times" charset="0"/>
              <a:buNone/>
            </a:pPr>
            <a:endParaRPr lang="en-US" sz="1600" b="1"/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8" b="56380"/>
          <a:stretch>
            <a:fillRect/>
          </a:stretch>
        </p:blipFill>
        <p:spPr bwMode="auto">
          <a:xfrm>
            <a:off x="323850" y="4076700"/>
            <a:ext cx="86169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79388" y="1341438"/>
            <a:ext cx="85344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/>
            <a:endParaRPr lang="tr-TR" sz="1600" b="1" u="sng"/>
          </a:p>
          <a:p>
            <a:pPr marL="457200" indent="-457200" eaLnBrk="0" hangingPunct="0"/>
            <a:endParaRPr lang="tr-TR" sz="1600" b="1" u="sng"/>
          </a:p>
          <a:p>
            <a:pPr marL="457200" indent="-457200" eaLnBrk="0" hangingPunct="0"/>
            <a:r>
              <a:rPr lang="tr-TR" sz="1600" b="1" u="sng"/>
              <a:t>Yanlış anlam mutasyonu (</a:t>
            </a:r>
            <a:r>
              <a:rPr lang="en-US" sz="1600" b="1" u="sng"/>
              <a:t>Missense mutation</a:t>
            </a:r>
            <a:r>
              <a:rPr lang="tr-TR" sz="1600" b="1" u="sng"/>
              <a:t>)</a:t>
            </a:r>
            <a:r>
              <a:rPr lang="en-US" sz="1600" b="1"/>
              <a:t> 	</a:t>
            </a:r>
          </a:p>
          <a:p>
            <a:pPr marL="457200" indent="-457200" eaLnBrk="0" hangingPunct="0"/>
            <a:endParaRPr lang="en-US" sz="1600" b="1"/>
          </a:p>
          <a:p>
            <a:pPr marL="457200" indent="-457200" eaLnBrk="0" hangingPunct="0"/>
            <a:r>
              <a:rPr lang="tr-TR" sz="1600" b="1"/>
              <a:t>Baz değişikliği aminoasidin değişimine neden olur.</a:t>
            </a:r>
            <a:endParaRPr lang="en-US" sz="1600" b="1"/>
          </a:p>
          <a:p>
            <a:pPr marL="457200" indent="-457200" eaLnBrk="0" hangingPunct="0"/>
            <a:endParaRPr lang="en-US" sz="1600" b="1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600200" y="596900"/>
            <a:ext cx="6122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tr-TR" b="1">
                <a:effectLst>
                  <a:outerShdw blurRad="38100" dist="38100" dir="2700000" algn="tl">
                    <a:srgbClr val="000000"/>
                  </a:outerShdw>
                </a:effectLst>
              </a:rPr>
              <a:t>Okuma çerçevesindeki mutasyonlar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t="42418" b="32137"/>
          <a:stretch>
            <a:fillRect/>
          </a:stretch>
        </p:blipFill>
        <p:spPr bwMode="auto">
          <a:xfrm>
            <a:off x="323850" y="3429000"/>
            <a:ext cx="82692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79388" y="1341438"/>
            <a:ext cx="8534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/>
            <a:endParaRPr lang="en-US" sz="1600" b="1"/>
          </a:p>
          <a:p>
            <a:pPr marL="457200" indent="-457200" eaLnBrk="0" hangingPunct="0"/>
            <a:r>
              <a:rPr lang="tr-TR" sz="1600" b="1" u="sng"/>
              <a:t>Anlamsız mutasyon (</a:t>
            </a:r>
            <a:r>
              <a:rPr lang="en-US" sz="1600" b="1" u="sng"/>
              <a:t>Nonsense mutation</a:t>
            </a:r>
            <a:r>
              <a:rPr lang="tr-TR" sz="1600" b="1" u="sng"/>
              <a:t>)</a:t>
            </a:r>
            <a:endParaRPr lang="en-US" sz="1600" b="1"/>
          </a:p>
          <a:p>
            <a:pPr marL="457200" indent="-457200" eaLnBrk="0" hangingPunct="0"/>
            <a:endParaRPr lang="en-US" sz="1600" b="1"/>
          </a:p>
          <a:p>
            <a:pPr marL="457200" indent="-457200" eaLnBrk="0" hangingPunct="0"/>
            <a:r>
              <a:rPr lang="tr-TR" sz="1600" b="1"/>
              <a:t>Baz değişikliği DUR kodonunun oluşumuna neden olur ve protein kısa kalır. </a:t>
            </a:r>
            <a:endParaRPr lang="en-US" sz="1600" b="1"/>
          </a:p>
          <a:p>
            <a:pPr marL="457200" indent="-457200" eaLnBrk="0" hangingPunct="0"/>
            <a:endParaRPr lang="en-US" sz="1600" b="1"/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1600200" y="596900"/>
            <a:ext cx="6122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tr-TR" b="1">
                <a:effectLst>
                  <a:outerShdw blurRad="38100" dist="38100" dir="2700000" algn="tl">
                    <a:srgbClr val="000000"/>
                  </a:outerShdw>
                </a:effectLst>
              </a:rPr>
              <a:t>Okuma çerçevesindeki mutasyonlar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t="66661" b="4124"/>
          <a:stretch>
            <a:fillRect/>
          </a:stretch>
        </p:blipFill>
        <p:spPr bwMode="auto">
          <a:xfrm>
            <a:off x="323850" y="3213100"/>
            <a:ext cx="8269288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3"/>
          <a:stretch>
            <a:fillRect/>
          </a:stretch>
        </p:blipFill>
        <p:spPr bwMode="auto">
          <a:xfrm>
            <a:off x="273050" y="944563"/>
            <a:ext cx="8566150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17725" y="115888"/>
            <a:ext cx="8116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tr-TR" sz="2400" b="1" dirty="0"/>
              <a:t>Anlamsız mutasyonun </a:t>
            </a:r>
            <a:r>
              <a:rPr lang="tr-TR" sz="2400" b="1" dirty="0" err="1"/>
              <a:t>translasyon</a:t>
            </a:r>
            <a:r>
              <a:rPr lang="tr-TR" sz="2400" b="1" dirty="0"/>
              <a:t> üzerindeki etkisi</a:t>
            </a:r>
            <a:endParaRPr lang="en-US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79388" y="1341438"/>
            <a:ext cx="85344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/>
            <a:endParaRPr lang="tr-TR" sz="1600" b="1" u="sng"/>
          </a:p>
          <a:p>
            <a:pPr marL="457200" indent="-457200" eaLnBrk="0" hangingPunct="0"/>
            <a:endParaRPr lang="tr-TR" sz="1600" b="1" u="sng"/>
          </a:p>
          <a:p>
            <a:pPr marL="457200" indent="-457200" eaLnBrk="0" hangingPunct="0"/>
            <a:r>
              <a:rPr lang="tr-TR" sz="1600" b="1" u="sng"/>
              <a:t>Sessiz mutasyon (</a:t>
            </a:r>
            <a:r>
              <a:rPr lang="en-US" sz="1600" b="1" u="sng"/>
              <a:t>Silent mutation</a:t>
            </a:r>
            <a:r>
              <a:rPr lang="tr-TR" sz="1600" b="1" u="sng"/>
              <a:t>)</a:t>
            </a:r>
            <a:endParaRPr lang="en-US" sz="1600" b="1"/>
          </a:p>
          <a:p>
            <a:pPr marL="457200" indent="-457200" eaLnBrk="0" hangingPunct="0"/>
            <a:endParaRPr lang="en-US" sz="1600" b="1"/>
          </a:p>
          <a:p>
            <a:pPr marL="457200" indent="-457200" eaLnBrk="0" hangingPunct="0"/>
            <a:r>
              <a:rPr lang="tr-TR" sz="1600" b="1"/>
              <a:t>Baz değişikliği kodonun 3. bazında gerçekleşir ve aminoasit değişikliğine yol açmaz.</a:t>
            </a:r>
          </a:p>
          <a:p>
            <a:pPr marL="457200" indent="-457200" eaLnBrk="0" hangingPunct="0"/>
            <a:endParaRPr lang="en-US" sz="1600" b="1"/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600200" y="646113"/>
            <a:ext cx="527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tr-TR" b="1">
                <a:effectLst>
                  <a:outerShdw blurRad="38100" dist="38100" dir="2700000" algn="tl">
                    <a:srgbClr val="000000"/>
                  </a:outerShdw>
                </a:effectLst>
              </a:rPr>
              <a:t>Okuma çerçevesindeki mutasyonlar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t="34839" b="36026"/>
          <a:stretch>
            <a:fillRect/>
          </a:stretch>
        </p:blipFill>
        <p:spPr bwMode="auto">
          <a:xfrm>
            <a:off x="323850" y="3500438"/>
            <a:ext cx="827563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79388" y="1341438"/>
            <a:ext cx="8534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/>
            <a:endParaRPr lang="tr-TR" sz="1600" b="1" u="sng"/>
          </a:p>
          <a:p>
            <a:pPr marL="457200" indent="-457200" eaLnBrk="0" hangingPunct="0"/>
            <a:endParaRPr lang="tr-TR" sz="1600" b="1" u="sng"/>
          </a:p>
          <a:p>
            <a:pPr marL="457200" indent="-457200" eaLnBrk="0" hangingPunct="0"/>
            <a:r>
              <a:rPr lang="tr-TR" sz="1600" b="1" u="sng"/>
              <a:t>Çerçeve kayması mutasyonu (</a:t>
            </a:r>
            <a:r>
              <a:rPr lang="en-US" sz="1600" b="1" u="sng"/>
              <a:t>Frameshift mutation</a:t>
            </a:r>
            <a:r>
              <a:rPr lang="tr-TR" sz="1600" b="1" u="sng"/>
              <a:t>)</a:t>
            </a:r>
            <a:r>
              <a:rPr lang="en-US" sz="1600" b="1"/>
              <a:t>:</a:t>
            </a:r>
          </a:p>
          <a:p>
            <a:pPr marL="457200" indent="-457200" eaLnBrk="0" hangingPunct="0"/>
            <a:endParaRPr lang="en-US" sz="1600" b="1"/>
          </a:p>
          <a:p>
            <a:pPr marL="457200" indent="-457200" eaLnBrk="0" hangingPunct="0"/>
            <a:r>
              <a:rPr lang="tr-TR" sz="1600" b="1"/>
              <a:t>3’ün katları olmaya delesyon veya insersiyon okuma çerçevesini kaydırır, bu mutasyonun ardından gelen aminoasitler değişir ve protein ya olması gerekenden önce veya sonra sonlanır.</a:t>
            </a:r>
            <a:endParaRPr lang="en-US" sz="1600" b="1" u="sng"/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1600200" y="646113"/>
            <a:ext cx="527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tr-TR" b="1">
                <a:effectLst>
                  <a:outerShdw blurRad="38100" dist="38100" dir="2700000" algn="tl">
                    <a:srgbClr val="000000"/>
                  </a:outerShdw>
                </a:effectLst>
              </a:rPr>
              <a:t>Okuma çerçevesindeki mutasyonlar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 t="63974" b="7747"/>
          <a:stretch>
            <a:fillRect/>
          </a:stretch>
        </p:blipFill>
        <p:spPr bwMode="auto">
          <a:xfrm>
            <a:off x="323850" y="3933825"/>
            <a:ext cx="82057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323850" y="1341438"/>
            <a:ext cx="85344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/>
            <a:endParaRPr lang="en-US" sz="1600" b="1"/>
          </a:p>
          <a:p>
            <a:pPr marL="457200" indent="-457200" eaLnBrk="0" hangingPunct="0"/>
            <a:r>
              <a:rPr lang="tr-TR" sz="1600" b="1" u="sng"/>
              <a:t>Depürinasyon</a:t>
            </a:r>
            <a:endParaRPr lang="en-US" sz="1600" b="1"/>
          </a:p>
          <a:p>
            <a:pPr marL="457200" indent="-457200" eaLnBrk="0" hangingPunct="0"/>
            <a:endParaRPr lang="en-US" sz="1600" b="1"/>
          </a:p>
          <a:p>
            <a:pPr marL="457200" indent="-457200" eaLnBrk="0" hangingPunct="0"/>
            <a:r>
              <a:rPr lang="tr-TR" sz="1600" b="1"/>
              <a:t>A veya G kaybedilip rasgele bir bazla değişir.</a:t>
            </a:r>
            <a:endParaRPr lang="en-US" sz="1600" b="1"/>
          </a:p>
          <a:p>
            <a:pPr marL="457200" indent="-457200" eaLnBrk="0" hangingPunct="0"/>
            <a:endParaRPr lang="en-US" sz="1600" b="1"/>
          </a:p>
          <a:p>
            <a:pPr marL="457200" indent="-457200" eaLnBrk="0" hangingPunct="0"/>
            <a:r>
              <a:rPr lang="tr-TR" sz="1600" b="1" u="sng"/>
              <a:t>Deaminasyon </a:t>
            </a:r>
            <a:endParaRPr lang="en-US" sz="1600" b="1"/>
          </a:p>
          <a:p>
            <a:pPr marL="457200" indent="-457200" eaLnBrk="0" hangingPunct="0"/>
            <a:endParaRPr lang="en-US" sz="1600" b="1"/>
          </a:p>
          <a:p>
            <a:pPr marL="457200" indent="-457200" eaLnBrk="0" hangingPunct="0"/>
            <a:r>
              <a:rPr lang="tr-TR" sz="1600" b="1"/>
              <a:t>C’nin amino grubu kaybedilince U haline gelir. U eğer düzeltilmezse bir sonraki döngüde A ile eşleşeceği için </a:t>
            </a:r>
            <a:r>
              <a:rPr lang="en-US" sz="1600" b="1">
                <a:sym typeface="Symbol" charset="0"/>
              </a:rPr>
              <a:t>(CG  TA)</a:t>
            </a:r>
            <a:r>
              <a:rPr lang="tr-TR" sz="1600" b="1">
                <a:sym typeface="Symbol" charset="0"/>
              </a:rPr>
              <a:t> şeklinde değişir</a:t>
            </a:r>
            <a:r>
              <a:rPr lang="en-US" sz="1600" b="1">
                <a:sym typeface="Symbol" charset="0"/>
              </a:rPr>
              <a:t>.</a:t>
            </a:r>
          </a:p>
          <a:p>
            <a:pPr marL="457200" indent="-457200" eaLnBrk="0" hangingPunct="0"/>
            <a:endParaRPr lang="en-US" sz="1600" b="1">
              <a:sym typeface="Symbol" charset="0"/>
            </a:endParaRPr>
          </a:p>
          <a:p>
            <a:pPr marL="457200" indent="-457200" eaLnBrk="0" hangingPunct="0"/>
            <a:r>
              <a:rPr lang="en-US" sz="1600" b="1">
                <a:sym typeface="Symbol" charset="0"/>
              </a:rPr>
              <a:t>5</a:t>
            </a:r>
            <a:r>
              <a:rPr lang="en-US" sz="1600" b="1" baseline="30000">
                <a:sym typeface="Symbol" charset="0"/>
              </a:rPr>
              <a:t>M</a:t>
            </a:r>
            <a:r>
              <a:rPr lang="en-US" sz="1600" b="1">
                <a:sym typeface="Symbol" charset="0"/>
              </a:rPr>
              <a:t>C </a:t>
            </a:r>
            <a:r>
              <a:rPr lang="tr-TR" sz="1600" b="1">
                <a:sym typeface="Symbol" charset="0"/>
              </a:rPr>
              <a:t>(Metilli sitozinler) mutasyonlar için “hot spot”turlar. </a:t>
            </a:r>
            <a:endParaRPr lang="en-US" sz="1600" b="1"/>
          </a:p>
          <a:p>
            <a:pPr marL="457200" indent="-457200" eaLnBrk="0" hangingPunct="0"/>
            <a:endParaRPr lang="en-US" sz="1600" b="1">
              <a:latin typeface="Verdana" charset="0"/>
            </a:endParaRPr>
          </a:p>
          <a:p>
            <a:pPr marL="457200" indent="-457200" eaLnBrk="0" hangingPunct="0"/>
            <a:endParaRPr lang="en-US" sz="1600" b="1">
              <a:latin typeface="Verdana" charset="0"/>
            </a:endParaRPr>
          </a:p>
          <a:p>
            <a:pPr marL="457200" indent="-457200" eaLnBrk="0" hangingPunct="0"/>
            <a:endParaRPr lang="en-US" sz="1600" b="1">
              <a:latin typeface="Verdana" charset="0"/>
            </a:endParaRPr>
          </a:p>
          <a:p>
            <a:pPr marL="457200" indent="-457200" eaLnBrk="0" hangingPunct="0"/>
            <a:endParaRPr lang="en-US" sz="1600" b="1">
              <a:latin typeface="Verdana" charset="0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319338" y="646113"/>
            <a:ext cx="427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tr-TR" b="1"/>
              <a:t>SPONTAN MUTASYONLAR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1600200" y="957263"/>
            <a:ext cx="5911850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593725" y="290513"/>
            <a:ext cx="1487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tr-TR" sz="1600" b="1"/>
              <a:t>Deaminasyon</a:t>
            </a:r>
            <a:r>
              <a:rPr lang="en-US" sz="1600" b="1">
                <a:latin typeface="Verdana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79388" y="1341438"/>
            <a:ext cx="85344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/>
            <a:r>
              <a:rPr lang="tr-TR" sz="1600" b="1" u="sng"/>
              <a:t>Radyasyon</a:t>
            </a:r>
            <a:r>
              <a:rPr lang="en-US" sz="1600" b="1" u="sng"/>
              <a:t> (</a:t>
            </a:r>
            <a:r>
              <a:rPr lang="en-US" sz="1600" b="1"/>
              <a:t>X</a:t>
            </a:r>
            <a:r>
              <a:rPr lang="tr-TR" sz="1600" b="1"/>
              <a:t> ışınımı</a:t>
            </a:r>
            <a:r>
              <a:rPr lang="en-US" sz="1600" b="1"/>
              <a:t>, UV</a:t>
            </a:r>
            <a:r>
              <a:rPr lang="en-US" sz="1600" b="1" u="sng"/>
              <a:t>)</a:t>
            </a:r>
          </a:p>
          <a:p>
            <a:pPr marL="457200" indent="-457200" eaLnBrk="0" hangingPunct="0"/>
            <a:endParaRPr lang="en-US" sz="1600" b="1" u="sng"/>
          </a:p>
          <a:p>
            <a:pPr marL="457200" indent="-457200" eaLnBrk="0" hangingPunct="0"/>
            <a:r>
              <a:rPr lang="tr-TR" sz="1600" b="1"/>
              <a:t>İonize edici radyasyon DNA’dakiler de dahil olmak üzere kovalent bağları kırar böylece kromozom mutasyonlarına yolaçar.</a:t>
            </a:r>
            <a:endParaRPr lang="en-US" sz="1600" b="1"/>
          </a:p>
          <a:p>
            <a:pPr marL="457200" indent="-457200" eaLnBrk="0" hangingPunct="0"/>
            <a:endParaRPr lang="en-US" sz="1600" b="1"/>
          </a:p>
          <a:p>
            <a:pPr marL="457200" indent="-457200" eaLnBrk="0" hangingPunct="0"/>
            <a:r>
              <a:rPr lang="tr-TR" sz="1600" b="1"/>
              <a:t>İonize edici radyasyonun etkisi kümülatiftir ve yüksek dozda hücrelerin ölümüne sebep olur.</a:t>
            </a:r>
          </a:p>
          <a:p>
            <a:pPr marL="457200" indent="-457200" eaLnBrk="0" hangingPunct="0"/>
            <a:endParaRPr lang="tr-TR" sz="1600" b="1"/>
          </a:p>
          <a:p>
            <a:pPr marL="457200" indent="-457200" eaLnBrk="0" hangingPunct="0"/>
            <a:r>
              <a:rPr lang="en-US" sz="1600" b="1"/>
              <a:t>UV (254-260 nm) </a:t>
            </a:r>
            <a:r>
              <a:rPr lang="tr-TR" sz="1600" b="1"/>
              <a:t>pürin ve pirimidinlerin anormal dimer bağları yapmasına neden olur.</a:t>
            </a:r>
            <a:endParaRPr lang="en-US" sz="1600" b="1"/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06"/>
          <a:stretch>
            <a:fillRect/>
          </a:stretch>
        </p:blipFill>
        <p:spPr bwMode="auto">
          <a:xfrm>
            <a:off x="168275" y="3962400"/>
            <a:ext cx="88074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288925" y="6157913"/>
            <a:ext cx="36368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tr-TR" sz="1600" b="1" dirty="0" err="1">
                <a:solidFill>
                  <a:srgbClr val="660066"/>
                </a:solidFill>
              </a:rPr>
              <a:t>UV’nin</a:t>
            </a:r>
            <a:r>
              <a:rPr lang="tr-TR" sz="1600" b="1" dirty="0">
                <a:solidFill>
                  <a:srgbClr val="660066"/>
                </a:solidFill>
              </a:rPr>
              <a:t> neden olduğu timin </a:t>
            </a:r>
            <a:r>
              <a:rPr lang="tr-TR" sz="1600" b="1" dirty="0" err="1">
                <a:solidFill>
                  <a:srgbClr val="660066"/>
                </a:solidFill>
              </a:rPr>
              <a:t>dimeri</a:t>
            </a:r>
            <a:endParaRPr lang="en-US" sz="1600" b="1" dirty="0">
              <a:solidFill>
                <a:srgbClr val="660066"/>
              </a:solidFill>
            </a:endParaRP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2133600" y="152400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tr-TR" b="1" dirty="0"/>
              <a:t>İNDÜKLENMİŞ MUTASYONLAR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0487" tIns="44450" rIns="90487" bIns="44450"/>
          <a:lstStyle/>
          <a:p>
            <a:pPr eaLnBrk="1" hangingPunct="1"/>
            <a:r>
              <a:rPr lang="tr-TR">
                <a:solidFill>
                  <a:srgbClr val="FFFF00"/>
                </a:solidFill>
                <a:latin typeface="Comic Sans MS" charset="0"/>
              </a:rPr>
              <a:t>Makromutasyonlar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772400" cy="4114800"/>
          </a:xfrm>
          <a:noFill/>
        </p:spPr>
        <p:txBody>
          <a:bodyPr lIns="90487" tIns="44450" rIns="90487" bIns="44450"/>
          <a:lstStyle/>
          <a:p>
            <a:pPr marL="609600" indent="-609600" eaLnBrk="1" hangingPunct="1">
              <a:buFontTx/>
              <a:buNone/>
            </a:pPr>
            <a:r>
              <a:rPr lang="en-US" b="1">
                <a:solidFill>
                  <a:srgbClr val="FFFF00"/>
                </a:solidFill>
                <a:latin typeface="Comic Sans MS" charset="0"/>
              </a:rPr>
              <a:t>1	</a:t>
            </a:r>
            <a:r>
              <a:rPr lang="tr-TR" b="1">
                <a:solidFill>
                  <a:srgbClr val="FFFF00"/>
                </a:solidFill>
                <a:latin typeface="Comic Sans MS" charset="0"/>
              </a:rPr>
              <a:t>Delesyon</a:t>
            </a:r>
            <a:r>
              <a:rPr lang="en-US">
                <a:solidFill>
                  <a:srgbClr val="FFFF00"/>
                </a:solidFill>
                <a:latin typeface="Comic Sans MS" charset="0"/>
              </a:rPr>
              <a:t> – </a:t>
            </a:r>
            <a:r>
              <a:rPr lang="tr-TR">
                <a:solidFill>
                  <a:srgbClr val="FFFF00"/>
                </a:solidFill>
                <a:latin typeface="Comic Sans MS" charset="0"/>
              </a:rPr>
              <a:t>Kromozomun bir kısmının kaybı.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b="1">
                <a:solidFill>
                  <a:srgbClr val="FFFF00"/>
                </a:solidFill>
                <a:latin typeface="Comic Sans MS" charset="0"/>
              </a:rPr>
              <a:t>2	</a:t>
            </a:r>
            <a:r>
              <a:rPr lang="tr-TR" b="1">
                <a:solidFill>
                  <a:srgbClr val="FFFF00"/>
                </a:solidFill>
                <a:latin typeface="Comic Sans MS" charset="0"/>
              </a:rPr>
              <a:t>Duplikasyon</a:t>
            </a:r>
            <a:r>
              <a:rPr lang="en-US">
                <a:solidFill>
                  <a:srgbClr val="FFFF00"/>
                </a:solidFill>
                <a:latin typeface="Comic Sans MS" charset="0"/>
              </a:rPr>
              <a:t> – </a:t>
            </a:r>
            <a:r>
              <a:rPr lang="tr-TR">
                <a:solidFill>
                  <a:srgbClr val="FFFF00"/>
                </a:solidFill>
                <a:latin typeface="Comic Sans MS" charset="0"/>
              </a:rPr>
              <a:t>Kromozomun bir kısmının duplikasyonu.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  <a:p>
            <a:pPr marL="609600" indent="-609600" eaLnBrk="1" hangingPunct="1">
              <a:buFontTx/>
              <a:buAutoNum type="arabicPlain" startAt="3"/>
            </a:pPr>
            <a:r>
              <a:rPr lang="tr-TR" b="1">
                <a:solidFill>
                  <a:srgbClr val="FFFF00"/>
                </a:solidFill>
                <a:latin typeface="Comic Sans MS" charset="0"/>
              </a:rPr>
              <a:t>Inversiyon</a:t>
            </a:r>
            <a:r>
              <a:rPr lang="en-US">
                <a:solidFill>
                  <a:srgbClr val="FFFF00"/>
                </a:solidFill>
                <a:latin typeface="Comic Sans MS" charset="0"/>
              </a:rPr>
              <a:t> – </a:t>
            </a:r>
            <a:r>
              <a:rPr lang="tr-TR">
                <a:solidFill>
                  <a:srgbClr val="FFFF00"/>
                </a:solidFill>
                <a:latin typeface="Comic Sans MS" charset="0"/>
              </a:rPr>
              <a:t>Kromozomun bir kısmının dönmesi</a:t>
            </a:r>
          </a:p>
          <a:p>
            <a:pPr marL="609600" indent="-609600" eaLnBrk="1" hangingPunct="1">
              <a:buFontTx/>
              <a:buAutoNum type="arabicPlain" startAt="3"/>
            </a:pPr>
            <a:r>
              <a:rPr lang="tr-TR" b="1">
                <a:solidFill>
                  <a:srgbClr val="FFFF00"/>
                </a:solidFill>
                <a:latin typeface="Comic Sans MS" charset="0"/>
              </a:rPr>
              <a:t>Translokasyon</a:t>
            </a:r>
            <a:r>
              <a:rPr lang="en-US">
                <a:solidFill>
                  <a:srgbClr val="FFFF00"/>
                </a:solidFill>
                <a:latin typeface="Comic Sans MS" charset="0"/>
              </a:rPr>
              <a:t> – </a:t>
            </a:r>
            <a:r>
              <a:rPr lang="tr-TR">
                <a:solidFill>
                  <a:srgbClr val="FFFF00"/>
                </a:solidFill>
                <a:latin typeface="Comic Sans MS" charset="0"/>
              </a:rPr>
              <a:t>Kromozomun bir kısmının başka bir kromozoma eklenmesi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tr-TR">
                <a:solidFill>
                  <a:srgbClr val="FFFF00"/>
                </a:solidFill>
                <a:latin typeface="Comic Sans MS" charset="0"/>
              </a:rPr>
              <a:t>Mutasyon Tipleri</a:t>
            </a:r>
          </a:p>
        </p:txBody>
      </p:sp>
      <p:pic>
        <p:nvPicPr>
          <p:cNvPr id="13315" name="Picture 4" descr="dna da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96975"/>
            <a:ext cx="484028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0487" tIns="44450" rIns="90487" bIns="44450"/>
          <a:lstStyle/>
          <a:p>
            <a:pPr eaLnBrk="1" hangingPunct="1"/>
            <a:r>
              <a:rPr lang="tr-TR">
                <a:solidFill>
                  <a:srgbClr val="FFFF00"/>
                </a:solidFill>
                <a:latin typeface="Comic Sans MS" charset="0"/>
              </a:rPr>
              <a:t>Delesyon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47800" y="1331913"/>
            <a:ext cx="7289800" cy="1411287"/>
            <a:chOff x="912" y="839"/>
            <a:chExt cx="4592" cy="889"/>
          </a:xfrm>
        </p:grpSpPr>
        <p:sp>
          <p:nvSpPr>
            <p:cNvPr id="31771" name="Rectangle 4"/>
            <p:cNvSpPr>
              <a:spLocks noChangeArrowheads="1"/>
            </p:cNvSpPr>
            <p:nvPr/>
          </p:nvSpPr>
          <p:spPr bwMode="auto">
            <a:xfrm>
              <a:off x="912" y="1584"/>
              <a:ext cx="4032" cy="1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r-TR"/>
            </a:p>
          </p:txBody>
        </p:sp>
        <p:sp>
          <p:nvSpPr>
            <p:cNvPr id="31772" name="Text Box 5"/>
            <p:cNvSpPr txBox="1">
              <a:spLocks noChangeArrowheads="1"/>
            </p:cNvSpPr>
            <p:nvPr/>
          </p:nvSpPr>
          <p:spPr bwMode="auto">
            <a:xfrm>
              <a:off x="4320" y="839"/>
              <a:ext cx="11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tr-TR"/>
                <a:t>Kromozom</a:t>
              </a:r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667000" y="1757363"/>
            <a:ext cx="1720850" cy="1062037"/>
            <a:chOff x="1680" y="1107"/>
            <a:chExt cx="1084" cy="669"/>
          </a:xfrm>
        </p:grpSpPr>
        <p:sp>
          <p:nvSpPr>
            <p:cNvPr id="31769" name="Oval 7"/>
            <p:cNvSpPr>
              <a:spLocks noChangeArrowheads="1"/>
            </p:cNvSpPr>
            <p:nvPr/>
          </p:nvSpPr>
          <p:spPr bwMode="auto">
            <a:xfrm>
              <a:off x="1968" y="1536"/>
              <a:ext cx="240" cy="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1770" name="Text Box 8"/>
            <p:cNvSpPr txBox="1">
              <a:spLocks noChangeArrowheads="1"/>
            </p:cNvSpPr>
            <p:nvPr/>
          </p:nvSpPr>
          <p:spPr bwMode="auto">
            <a:xfrm>
              <a:off x="1680" y="1107"/>
              <a:ext cx="10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tr-TR"/>
                <a:t>Sentromer</a:t>
              </a:r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976438" y="1893888"/>
            <a:ext cx="6345237" cy="973137"/>
            <a:chOff x="1245" y="1193"/>
            <a:chExt cx="3997" cy="613"/>
          </a:xfrm>
        </p:grpSpPr>
        <p:sp>
          <p:nvSpPr>
            <p:cNvPr id="31763" name="Text Box 10"/>
            <p:cNvSpPr txBox="1">
              <a:spLocks noChangeArrowheads="1"/>
            </p:cNvSpPr>
            <p:nvPr/>
          </p:nvSpPr>
          <p:spPr bwMode="auto">
            <a:xfrm>
              <a:off x="1245" y="1518"/>
              <a:ext cx="39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/>
                <a:t>A      B        C        D       E       F       G       H</a:t>
              </a:r>
            </a:p>
          </p:txBody>
        </p:sp>
        <p:sp>
          <p:nvSpPr>
            <p:cNvPr id="31764" name="Text Box 11"/>
            <p:cNvSpPr txBox="1">
              <a:spLocks noChangeArrowheads="1"/>
            </p:cNvSpPr>
            <p:nvPr/>
          </p:nvSpPr>
          <p:spPr bwMode="auto">
            <a:xfrm>
              <a:off x="3302" y="1193"/>
              <a:ext cx="7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tr-TR"/>
                <a:t>Genler</a:t>
              </a:r>
              <a:endParaRPr lang="en-US"/>
            </a:p>
          </p:txBody>
        </p:sp>
        <p:sp>
          <p:nvSpPr>
            <p:cNvPr id="31765" name="Line 12"/>
            <p:cNvSpPr>
              <a:spLocks noChangeShapeType="1"/>
            </p:cNvSpPr>
            <p:nvPr/>
          </p:nvSpPr>
          <p:spPr bwMode="auto">
            <a:xfrm flipH="1">
              <a:off x="3264" y="1392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Line 13"/>
            <p:cNvSpPr>
              <a:spLocks noChangeShapeType="1"/>
            </p:cNvSpPr>
            <p:nvPr/>
          </p:nvSpPr>
          <p:spPr bwMode="auto">
            <a:xfrm>
              <a:off x="3648" y="1392"/>
              <a:ext cx="9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7" name="Line 14"/>
            <p:cNvSpPr>
              <a:spLocks noChangeShapeType="1"/>
            </p:cNvSpPr>
            <p:nvPr/>
          </p:nvSpPr>
          <p:spPr bwMode="auto">
            <a:xfrm>
              <a:off x="3840" y="1344"/>
              <a:ext cx="33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Line 15"/>
            <p:cNvSpPr>
              <a:spLocks noChangeShapeType="1"/>
            </p:cNvSpPr>
            <p:nvPr/>
          </p:nvSpPr>
          <p:spPr bwMode="auto">
            <a:xfrm flipH="1">
              <a:off x="2880" y="1344"/>
              <a:ext cx="48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648200" y="5029200"/>
            <a:ext cx="3429000" cy="1295400"/>
            <a:chOff x="2928" y="3168"/>
            <a:chExt cx="2160" cy="816"/>
          </a:xfrm>
        </p:grpSpPr>
        <p:grpSp>
          <p:nvGrpSpPr>
            <p:cNvPr id="31757" name="Group 17"/>
            <p:cNvGrpSpPr>
              <a:grpSpLocks/>
            </p:cNvGrpSpPr>
            <p:nvPr/>
          </p:nvGrpSpPr>
          <p:grpSpPr bwMode="auto">
            <a:xfrm>
              <a:off x="4080" y="3504"/>
              <a:ext cx="1008" cy="288"/>
              <a:chOff x="1920" y="3648"/>
              <a:chExt cx="1008" cy="288"/>
            </a:xfrm>
          </p:grpSpPr>
          <p:sp>
            <p:nvSpPr>
              <p:cNvPr id="31761" name="Rectangle 18"/>
              <p:cNvSpPr>
                <a:spLocks noChangeArrowheads="1"/>
              </p:cNvSpPr>
              <p:nvPr/>
            </p:nvSpPr>
            <p:spPr bwMode="auto">
              <a:xfrm>
                <a:off x="1920" y="3717"/>
                <a:ext cx="1008" cy="1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rgbClr val="008000"/>
                  </a:solidFill>
                  <a:latin typeface="Times" charset="0"/>
                </a:endParaRPr>
              </a:p>
            </p:txBody>
          </p:sp>
          <p:sp>
            <p:nvSpPr>
              <p:cNvPr id="31762" name="Text Box 19"/>
              <p:cNvSpPr txBox="1">
                <a:spLocks noChangeArrowheads="1"/>
              </p:cNvSpPr>
              <p:nvPr/>
            </p:nvSpPr>
            <p:spPr bwMode="auto">
              <a:xfrm>
                <a:off x="2112" y="3648"/>
                <a:ext cx="6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Times" charset="0"/>
                  </a:rPr>
                  <a:t>E       F</a:t>
                </a:r>
              </a:p>
            </p:txBody>
          </p:sp>
        </p:grpSp>
        <p:grpSp>
          <p:nvGrpSpPr>
            <p:cNvPr id="31758" name="Group 20"/>
            <p:cNvGrpSpPr>
              <a:grpSpLocks/>
            </p:cNvGrpSpPr>
            <p:nvPr/>
          </p:nvGrpSpPr>
          <p:grpSpPr bwMode="auto">
            <a:xfrm>
              <a:off x="2928" y="3168"/>
              <a:ext cx="1056" cy="816"/>
              <a:chOff x="2208" y="3264"/>
              <a:chExt cx="1056" cy="816"/>
            </a:xfrm>
          </p:grpSpPr>
          <p:sp>
            <p:nvSpPr>
              <p:cNvPr id="31759" name="Freeform 21"/>
              <p:cNvSpPr>
                <a:spLocks/>
              </p:cNvSpPr>
              <p:nvPr/>
            </p:nvSpPr>
            <p:spPr bwMode="auto">
              <a:xfrm>
                <a:off x="2208" y="3264"/>
                <a:ext cx="768" cy="704"/>
              </a:xfrm>
              <a:custGeom>
                <a:avLst/>
                <a:gdLst>
                  <a:gd name="T0" fmla="*/ 112 w 911"/>
                  <a:gd name="T1" fmla="*/ 32 h 679"/>
                  <a:gd name="T2" fmla="*/ 112 w 911"/>
                  <a:gd name="T3" fmla="*/ 512 h 679"/>
                  <a:gd name="T4" fmla="*/ 784 w 911"/>
                  <a:gd name="T5" fmla="*/ 656 h 679"/>
                  <a:gd name="T6" fmla="*/ 880 w 911"/>
                  <a:gd name="T7" fmla="*/ 368 h 679"/>
                  <a:gd name="T8" fmla="*/ 784 w 911"/>
                  <a:gd name="T9" fmla="*/ 320 h 679"/>
                  <a:gd name="T10" fmla="*/ 304 w 911"/>
                  <a:gd name="T11" fmla="*/ 320 h 679"/>
                  <a:gd name="T12" fmla="*/ 112 w 911"/>
                  <a:gd name="T13" fmla="*/ 32 h 6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1"/>
                  <a:gd name="T22" fmla="*/ 0 h 679"/>
                  <a:gd name="T23" fmla="*/ 911 w 911"/>
                  <a:gd name="T24" fmla="*/ 679 h 6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1" h="679">
                    <a:moveTo>
                      <a:pt x="112" y="32"/>
                    </a:moveTo>
                    <a:cubicBezTo>
                      <a:pt x="80" y="64"/>
                      <a:pt x="0" y="408"/>
                      <a:pt x="112" y="512"/>
                    </a:cubicBezTo>
                    <a:cubicBezTo>
                      <a:pt x="223" y="615"/>
                      <a:pt x="656" y="679"/>
                      <a:pt x="784" y="656"/>
                    </a:cubicBezTo>
                    <a:cubicBezTo>
                      <a:pt x="911" y="632"/>
                      <a:pt x="880" y="424"/>
                      <a:pt x="880" y="368"/>
                    </a:cubicBezTo>
                    <a:cubicBezTo>
                      <a:pt x="880" y="312"/>
                      <a:pt x="880" y="328"/>
                      <a:pt x="784" y="320"/>
                    </a:cubicBezTo>
                    <a:cubicBezTo>
                      <a:pt x="688" y="312"/>
                      <a:pt x="415" y="367"/>
                      <a:pt x="304" y="320"/>
                    </a:cubicBezTo>
                    <a:cubicBezTo>
                      <a:pt x="192" y="272"/>
                      <a:pt x="144" y="0"/>
                      <a:pt x="112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rgbClr val="BB0BB9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1760" name="Freeform 22"/>
              <p:cNvSpPr>
                <a:spLocks/>
              </p:cNvSpPr>
              <p:nvPr/>
            </p:nvSpPr>
            <p:spPr bwMode="auto">
              <a:xfrm>
                <a:off x="2880" y="3456"/>
                <a:ext cx="384" cy="624"/>
              </a:xfrm>
              <a:custGeom>
                <a:avLst/>
                <a:gdLst>
                  <a:gd name="T0" fmla="*/ 0 w 384"/>
                  <a:gd name="T1" fmla="*/ 0 h 624"/>
                  <a:gd name="T2" fmla="*/ 0 w 384"/>
                  <a:gd name="T3" fmla="*/ 624 h 624"/>
                  <a:gd name="T4" fmla="*/ 384 w 384"/>
                  <a:gd name="T5" fmla="*/ 288 h 624"/>
                  <a:gd name="T6" fmla="*/ 0 w 384"/>
                  <a:gd name="T7" fmla="*/ 0 h 6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624"/>
                  <a:gd name="T14" fmla="*/ 384 w 384"/>
                  <a:gd name="T15" fmla="*/ 624 h 6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624">
                    <a:moveTo>
                      <a:pt x="0" y="0"/>
                    </a:moveTo>
                    <a:lnTo>
                      <a:pt x="0" y="624"/>
                    </a:lnTo>
                    <a:lnTo>
                      <a:pt x="384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0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447800" y="2743200"/>
            <a:ext cx="5105400" cy="2133600"/>
            <a:chOff x="912" y="1728"/>
            <a:chExt cx="3216" cy="1344"/>
          </a:xfrm>
        </p:grpSpPr>
        <p:grpSp>
          <p:nvGrpSpPr>
            <p:cNvPr id="31752" name="Group 24"/>
            <p:cNvGrpSpPr>
              <a:grpSpLocks/>
            </p:cNvGrpSpPr>
            <p:nvPr/>
          </p:nvGrpSpPr>
          <p:grpSpPr bwMode="auto">
            <a:xfrm>
              <a:off x="912" y="2784"/>
              <a:ext cx="3216" cy="288"/>
              <a:chOff x="912" y="2955"/>
              <a:chExt cx="3216" cy="288"/>
            </a:xfrm>
          </p:grpSpPr>
          <p:sp>
            <p:nvSpPr>
              <p:cNvPr id="31754" name="Rectangle 25"/>
              <p:cNvSpPr>
                <a:spLocks noChangeArrowheads="1"/>
              </p:cNvSpPr>
              <p:nvPr/>
            </p:nvSpPr>
            <p:spPr bwMode="auto">
              <a:xfrm>
                <a:off x="912" y="3024"/>
                <a:ext cx="3216" cy="1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latin typeface="Times" charset="0"/>
                </a:endParaRPr>
              </a:p>
            </p:txBody>
          </p:sp>
          <p:sp>
            <p:nvSpPr>
              <p:cNvPr id="31755" name="Oval 26"/>
              <p:cNvSpPr>
                <a:spLocks noChangeArrowheads="1"/>
              </p:cNvSpPr>
              <p:nvPr/>
            </p:nvSpPr>
            <p:spPr bwMode="auto">
              <a:xfrm>
                <a:off x="1968" y="2976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1756" name="Text Box 27"/>
              <p:cNvSpPr txBox="1">
                <a:spLocks noChangeArrowheads="1"/>
              </p:cNvSpPr>
              <p:nvPr/>
            </p:nvSpPr>
            <p:spPr bwMode="auto">
              <a:xfrm>
                <a:off x="1245" y="2955"/>
                <a:ext cx="265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Times" charset="0"/>
                  </a:rPr>
                  <a:t>A      B        C        D       G       H</a:t>
                </a:r>
              </a:p>
            </p:txBody>
          </p:sp>
        </p:grpSp>
        <p:sp>
          <p:nvSpPr>
            <p:cNvPr id="31753" name="Freeform 28" descr="Light upward diagonal"/>
            <p:cNvSpPr>
              <a:spLocks/>
            </p:cNvSpPr>
            <p:nvPr/>
          </p:nvSpPr>
          <p:spPr bwMode="auto">
            <a:xfrm>
              <a:off x="3072" y="1728"/>
              <a:ext cx="912" cy="1152"/>
            </a:xfrm>
            <a:custGeom>
              <a:avLst/>
              <a:gdLst>
                <a:gd name="T0" fmla="*/ 0 w 912"/>
                <a:gd name="T1" fmla="*/ 0 h 1104"/>
                <a:gd name="T2" fmla="*/ 912 w 912"/>
                <a:gd name="T3" fmla="*/ 0 h 1104"/>
                <a:gd name="T4" fmla="*/ 0 w 912"/>
                <a:gd name="T5" fmla="*/ 1104 h 1104"/>
                <a:gd name="T6" fmla="*/ 0 w 912"/>
                <a:gd name="T7" fmla="*/ 0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104"/>
                <a:gd name="T14" fmla="*/ 912 w 912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104">
                  <a:moveTo>
                    <a:pt x="0" y="0"/>
                  </a:moveTo>
                  <a:lnTo>
                    <a:pt x="912" y="0"/>
                  </a:lnTo>
                  <a:lnTo>
                    <a:pt x="0" y="1104"/>
                  </a:lnTo>
                  <a:lnTo>
                    <a:pt x="0" y="0"/>
                  </a:lnTo>
                  <a:close/>
                </a:path>
              </a:pathLst>
            </a:custGeom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0487" tIns="44450" rIns="90487" bIns="44450"/>
          <a:lstStyle/>
          <a:p>
            <a:pPr eaLnBrk="1" hangingPunct="1"/>
            <a:r>
              <a:rPr lang="tr-TR">
                <a:solidFill>
                  <a:srgbClr val="FFFF00"/>
                </a:solidFill>
                <a:latin typeface="Comic Sans MS" charset="0"/>
              </a:rPr>
              <a:t>Duplikasyon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6763" y="2590800"/>
            <a:ext cx="7788275" cy="2209800"/>
            <a:chOff x="483" y="1632"/>
            <a:chExt cx="4906" cy="1392"/>
          </a:xfrm>
        </p:grpSpPr>
        <p:sp>
          <p:nvSpPr>
            <p:cNvPr id="32792" name="Rectangle 4" descr="Light vertical"/>
            <p:cNvSpPr>
              <a:spLocks noChangeArrowheads="1"/>
            </p:cNvSpPr>
            <p:nvPr/>
          </p:nvSpPr>
          <p:spPr bwMode="auto">
            <a:xfrm>
              <a:off x="2640" y="1632"/>
              <a:ext cx="864" cy="1248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32793" name="Group 5"/>
            <p:cNvGrpSpPr>
              <a:grpSpLocks/>
            </p:cNvGrpSpPr>
            <p:nvPr/>
          </p:nvGrpSpPr>
          <p:grpSpPr bwMode="auto">
            <a:xfrm>
              <a:off x="483" y="2736"/>
              <a:ext cx="4906" cy="288"/>
              <a:chOff x="483" y="2736"/>
              <a:chExt cx="4906" cy="288"/>
            </a:xfrm>
          </p:grpSpPr>
          <p:sp>
            <p:nvSpPr>
              <p:cNvPr id="32794" name="Rectangle 6"/>
              <p:cNvSpPr>
                <a:spLocks noChangeArrowheads="1"/>
              </p:cNvSpPr>
              <p:nvPr/>
            </p:nvSpPr>
            <p:spPr bwMode="auto">
              <a:xfrm>
                <a:off x="483" y="2805"/>
                <a:ext cx="4906" cy="13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chemeClr val="hlink"/>
                  </a:solidFill>
                  <a:latin typeface="Times" charset="0"/>
                </a:endParaRPr>
              </a:p>
            </p:txBody>
          </p:sp>
          <p:sp>
            <p:nvSpPr>
              <p:cNvPr id="32795" name="Oval 7"/>
              <p:cNvSpPr>
                <a:spLocks noChangeArrowheads="1"/>
              </p:cNvSpPr>
              <p:nvPr/>
            </p:nvSpPr>
            <p:spPr bwMode="auto">
              <a:xfrm>
                <a:off x="1539" y="2757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2796" name="Text Box 8"/>
              <p:cNvSpPr txBox="1">
                <a:spLocks noChangeArrowheads="1"/>
              </p:cNvSpPr>
              <p:nvPr/>
            </p:nvSpPr>
            <p:spPr bwMode="auto">
              <a:xfrm>
                <a:off x="816" y="2736"/>
                <a:ext cx="44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solidFill>
                      <a:schemeClr val="hlink"/>
                    </a:solidFill>
                    <a:latin typeface="Times" charset="0"/>
                  </a:rPr>
                  <a:t>A      B        C        D       </a:t>
                </a:r>
                <a:r>
                  <a:rPr lang="en-US">
                    <a:solidFill>
                      <a:srgbClr val="00CC66"/>
                    </a:solidFill>
                    <a:latin typeface="Times" charset="0"/>
                  </a:rPr>
                  <a:t>E       F</a:t>
                </a:r>
                <a:r>
                  <a:rPr lang="en-US">
                    <a:solidFill>
                      <a:schemeClr val="hlink"/>
                    </a:solidFill>
                    <a:latin typeface="Times" charset="0"/>
                  </a:rPr>
                  <a:t>       </a:t>
                </a:r>
                <a:r>
                  <a:rPr lang="en-US">
                    <a:solidFill>
                      <a:srgbClr val="008000"/>
                    </a:solidFill>
                    <a:latin typeface="Times" charset="0"/>
                  </a:rPr>
                  <a:t>E       F</a:t>
                </a:r>
                <a:r>
                  <a:rPr lang="en-US">
                    <a:solidFill>
                      <a:schemeClr val="hlink"/>
                    </a:solidFill>
                    <a:latin typeface="Times" charset="0"/>
                  </a:rPr>
                  <a:t>       G       H</a:t>
                </a:r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66763" y="1255713"/>
            <a:ext cx="7289800" cy="1411287"/>
            <a:chOff x="912" y="839"/>
            <a:chExt cx="4592" cy="889"/>
          </a:xfrm>
        </p:grpSpPr>
        <p:sp>
          <p:nvSpPr>
            <p:cNvPr id="32790" name="Rectangle 10"/>
            <p:cNvSpPr>
              <a:spLocks noChangeArrowheads="1"/>
            </p:cNvSpPr>
            <p:nvPr/>
          </p:nvSpPr>
          <p:spPr bwMode="auto">
            <a:xfrm>
              <a:off x="912" y="1584"/>
              <a:ext cx="4032" cy="1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r-TR"/>
            </a:p>
          </p:txBody>
        </p:sp>
        <p:sp>
          <p:nvSpPr>
            <p:cNvPr id="32791" name="Text Box 11"/>
            <p:cNvSpPr txBox="1">
              <a:spLocks noChangeArrowheads="1"/>
            </p:cNvSpPr>
            <p:nvPr/>
          </p:nvSpPr>
          <p:spPr bwMode="auto">
            <a:xfrm>
              <a:off x="4320" y="839"/>
              <a:ext cx="11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tr-TR"/>
                <a:t>Kromozom</a:t>
              </a:r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985963" y="1681163"/>
            <a:ext cx="1720850" cy="1062037"/>
            <a:chOff x="1680" y="1107"/>
            <a:chExt cx="1084" cy="669"/>
          </a:xfrm>
        </p:grpSpPr>
        <p:sp>
          <p:nvSpPr>
            <p:cNvPr id="32788" name="Oval 13"/>
            <p:cNvSpPr>
              <a:spLocks noChangeArrowheads="1"/>
            </p:cNvSpPr>
            <p:nvPr/>
          </p:nvSpPr>
          <p:spPr bwMode="auto">
            <a:xfrm>
              <a:off x="1968" y="1536"/>
              <a:ext cx="240" cy="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2789" name="Text Box 14"/>
            <p:cNvSpPr txBox="1">
              <a:spLocks noChangeArrowheads="1"/>
            </p:cNvSpPr>
            <p:nvPr/>
          </p:nvSpPr>
          <p:spPr bwMode="auto">
            <a:xfrm>
              <a:off x="1680" y="1107"/>
              <a:ext cx="10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tr-TR"/>
                <a:t>Sentromer</a:t>
              </a:r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295400" y="1817688"/>
            <a:ext cx="6345238" cy="973137"/>
            <a:chOff x="1245" y="1193"/>
            <a:chExt cx="3997" cy="613"/>
          </a:xfrm>
        </p:grpSpPr>
        <p:sp>
          <p:nvSpPr>
            <p:cNvPr id="32782" name="Text Box 16"/>
            <p:cNvSpPr txBox="1">
              <a:spLocks noChangeArrowheads="1"/>
            </p:cNvSpPr>
            <p:nvPr/>
          </p:nvSpPr>
          <p:spPr bwMode="auto">
            <a:xfrm>
              <a:off x="1245" y="1518"/>
              <a:ext cx="39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</a:rPr>
                <a:t>A      B        C        D       </a:t>
              </a:r>
              <a:r>
                <a:rPr lang="en-US">
                  <a:solidFill>
                    <a:srgbClr val="00CC66"/>
                  </a:solidFill>
                </a:rPr>
                <a:t>E       F</a:t>
              </a:r>
              <a:r>
                <a:rPr lang="en-US">
                  <a:solidFill>
                    <a:schemeClr val="hlink"/>
                  </a:solidFill>
                </a:rPr>
                <a:t>       G       H</a:t>
              </a:r>
            </a:p>
          </p:txBody>
        </p:sp>
        <p:sp>
          <p:nvSpPr>
            <p:cNvPr id="32783" name="Text Box 17"/>
            <p:cNvSpPr txBox="1">
              <a:spLocks noChangeArrowheads="1"/>
            </p:cNvSpPr>
            <p:nvPr/>
          </p:nvSpPr>
          <p:spPr bwMode="auto">
            <a:xfrm>
              <a:off x="3302" y="1193"/>
              <a:ext cx="7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tr-TR"/>
                <a:t>Genler</a:t>
              </a:r>
              <a:endParaRPr lang="en-US"/>
            </a:p>
          </p:txBody>
        </p:sp>
        <p:sp>
          <p:nvSpPr>
            <p:cNvPr id="32784" name="Line 18"/>
            <p:cNvSpPr>
              <a:spLocks noChangeShapeType="1"/>
            </p:cNvSpPr>
            <p:nvPr/>
          </p:nvSpPr>
          <p:spPr bwMode="auto">
            <a:xfrm flipH="1">
              <a:off x="3264" y="1392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5" name="Line 19"/>
            <p:cNvSpPr>
              <a:spLocks noChangeShapeType="1"/>
            </p:cNvSpPr>
            <p:nvPr/>
          </p:nvSpPr>
          <p:spPr bwMode="auto">
            <a:xfrm>
              <a:off x="3648" y="1392"/>
              <a:ext cx="9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Line 20"/>
            <p:cNvSpPr>
              <a:spLocks noChangeShapeType="1"/>
            </p:cNvSpPr>
            <p:nvPr/>
          </p:nvSpPr>
          <p:spPr bwMode="auto">
            <a:xfrm>
              <a:off x="3840" y="1344"/>
              <a:ext cx="33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" name="Line 21"/>
            <p:cNvSpPr>
              <a:spLocks noChangeShapeType="1"/>
            </p:cNvSpPr>
            <p:nvPr/>
          </p:nvSpPr>
          <p:spPr bwMode="auto">
            <a:xfrm flipH="1">
              <a:off x="2880" y="1344"/>
              <a:ext cx="48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191000" y="2667000"/>
            <a:ext cx="3124200" cy="2655888"/>
            <a:chOff x="2640" y="1680"/>
            <a:chExt cx="1968" cy="1673"/>
          </a:xfrm>
        </p:grpSpPr>
        <p:sp>
          <p:nvSpPr>
            <p:cNvPr id="32776" name="Rectangle 23" descr="Light horizontal"/>
            <p:cNvSpPr>
              <a:spLocks noChangeArrowheads="1"/>
            </p:cNvSpPr>
            <p:nvPr/>
          </p:nvSpPr>
          <p:spPr bwMode="auto">
            <a:xfrm>
              <a:off x="3507" y="2805"/>
              <a:ext cx="860" cy="139"/>
            </a:xfrm>
            <a:prstGeom prst="rect">
              <a:avLst/>
            </a:prstGeom>
            <a:pattFill prst="ltHorz">
              <a:fgClr>
                <a:schemeClr val="accent1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r-TR">
                <a:solidFill>
                  <a:schemeClr val="hlink"/>
                </a:solidFill>
              </a:endParaRPr>
            </a:p>
          </p:txBody>
        </p:sp>
        <p:sp>
          <p:nvSpPr>
            <p:cNvPr id="32777" name="Text Box 24"/>
            <p:cNvSpPr txBox="1">
              <a:spLocks noChangeArrowheads="1"/>
            </p:cNvSpPr>
            <p:nvPr/>
          </p:nvSpPr>
          <p:spPr bwMode="auto">
            <a:xfrm>
              <a:off x="3655" y="2739"/>
              <a:ext cx="7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8000"/>
                  </a:solidFill>
                </a:rPr>
                <a:t>E       F</a:t>
              </a: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2778" name="Rectangle 25" descr="Light vertical"/>
            <p:cNvSpPr>
              <a:spLocks noChangeArrowheads="1"/>
            </p:cNvSpPr>
            <p:nvPr/>
          </p:nvSpPr>
          <p:spPr bwMode="auto">
            <a:xfrm>
              <a:off x="2640" y="1680"/>
              <a:ext cx="864" cy="1116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2779" name="Freeform 26" descr="Light horizontal"/>
            <p:cNvSpPr>
              <a:spLocks/>
            </p:cNvSpPr>
            <p:nvPr/>
          </p:nvSpPr>
          <p:spPr bwMode="auto">
            <a:xfrm>
              <a:off x="2640" y="1680"/>
              <a:ext cx="1724" cy="1124"/>
            </a:xfrm>
            <a:custGeom>
              <a:avLst/>
              <a:gdLst>
                <a:gd name="T0" fmla="*/ 0 w 1724"/>
                <a:gd name="T1" fmla="*/ 0 h 1124"/>
                <a:gd name="T2" fmla="*/ 868 w 1724"/>
                <a:gd name="T3" fmla="*/ 1124 h 1124"/>
                <a:gd name="T4" fmla="*/ 1724 w 1724"/>
                <a:gd name="T5" fmla="*/ 1124 h 1124"/>
                <a:gd name="T6" fmla="*/ 860 w 1724"/>
                <a:gd name="T7" fmla="*/ 0 h 1124"/>
                <a:gd name="T8" fmla="*/ 0 w 1724"/>
                <a:gd name="T9" fmla="*/ 0 h 1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4"/>
                <a:gd name="T16" fmla="*/ 0 h 1124"/>
                <a:gd name="T17" fmla="*/ 1724 w 1724"/>
                <a:gd name="T18" fmla="*/ 1124 h 1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4" h="1124">
                  <a:moveTo>
                    <a:pt x="0" y="0"/>
                  </a:moveTo>
                  <a:lnTo>
                    <a:pt x="868" y="1124"/>
                  </a:lnTo>
                  <a:lnTo>
                    <a:pt x="1724" y="1124"/>
                  </a:lnTo>
                  <a:lnTo>
                    <a:pt x="860" y="0"/>
                  </a:lnTo>
                  <a:lnTo>
                    <a:pt x="0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2780" name="Freeform 27" descr="Small grid"/>
            <p:cNvSpPr>
              <a:spLocks/>
            </p:cNvSpPr>
            <p:nvPr/>
          </p:nvSpPr>
          <p:spPr bwMode="auto">
            <a:xfrm>
              <a:off x="2640" y="1680"/>
              <a:ext cx="872" cy="1124"/>
            </a:xfrm>
            <a:custGeom>
              <a:avLst/>
              <a:gdLst>
                <a:gd name="T0" fmla="*/ 0 w 868"/>
                <a:gd name="T1" fmla="*/ 0 h 1124"/>
                <a:gd name="T2" fmla="*/ 868 w 868"/>
                <a:gd name="T3" fmla="*/ 1124 h 1124"/>
                <a:gd name="T4" fmla="*/ 864 w 868"/>
                <a:gd name="T5" fmla="*/ 0 h 1124"/>
                <a:gd name="T6" fmla="*/ 0 w 868"/>
                <a:gd name="T7" fmla="*/ 0 h 1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8"/>
                <a:gd name="T13" fmla="*/ 0 h 1124"/>
                <a:gd name="T14" fmla="*/ 868 w 868"/>
                <a:gd name="T15" fmla="*/ 1124 h 1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8" h="1124">
                  <a:moveTo>
                    <a:pt x="0" y="0"/>
                  </a:moveTo>
                  <a:lnTo>
                    <a:pt x="868" y="1124"/>
                  </a:lnTo>
                  <a:lnTo>
                    <a:pt x="864" y="0"/>
                  </a:lnTo>
                  <a:lnTo>
                    <a:pt x="0" y="0"/>
                  </a:lnTo>
                  <a:close/>
                </a:path>
              </a:pathLst>
            </a:custGeom>
            <a:pattFill prst="sm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2781" name="Text Box 28"/>
            <p:cNvSpPr txBox="1">
              <a:spLocks noChangeArrowheads="1"/>
            </p:cNvSpPr>
            <p:nvPr/>
          </p:nvSpPr>
          <p:spPr bwMode="auto">
            <a:xfrm>
              <a:off x="3446" y="3065"/>
              <a:ext cx="11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tr-TR"/>
                <a:t>Duplikasyon</a:t>
              </a:r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0487" tIns="44450" rIns="90487" bIns="44450"/>
          <a:lstStyle/>
          <a:p>
            <a:pPr eaLnBrk="1" hangingPunct="1"/>
            <a:r>
              <a:rPr lang="tr-TR">
                <a:solidFill>
                  <a:srgbClr val="FFFF00"/>
                </a:solidFill>
                <a:latin typeface="Comic Sans MS" charset="0"/>
              </a:rPr>
              <a:t>Inversiyon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6763" y="1249363"/>
            <a:ext cx="7213600" cy="1417637"/>
            <a:chOff x="483" y="787"/>
            <a:chExt cx="4544" cy="893"/>
          </a:xfrm>
        </p:grpSpPr>
        <p:sp>
          <p:nvSpPr>
            <p:cNvPr id="33817" name="Text Box 4"/>
            <p:cNvSpPr txBox="1">
              <a:spLocks noChangeArrowheads="1"/>
            </p:cNvSpPr>
            <p:nvPr/>
          </p:nvSpPr>
          <p:spPr bwMode="auto">
            <a:xfrm>
              <a:off x="3891" y="787"/>
              <a:ext cx="11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tr-TR">
                  <a:latin typeface="Times" charset="0"/>
                </a:rPr>
                <a:t>Kromozom</a:t>
              </a:r>
              <a:endParaRPr lang="en-US">
                <a:latin typeface="Times" charset="0"/>
              </a:endParaRPr>
            </a:p>
          </p:txBody>
        </p:sp>
        <p:sp>
          <p:nvSpPr>
            <p:cNvPr id="33818" name="Rectangle 5"/>
            <p:cNvSpPr>
              <a:spLocks noChangeArrowheads="1"/>
            </p:cNvSpPr>
            <p:nvPr/>
          </p:nvSpPr>
          <p:spPr bwMode="auto">
            <a:xfrm>
              <a:off x="483" y="1536"/>
              <a:ext cx="4032" cy="1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r-TR">
                <a:latin typeface="Times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85963" y="1676400"/>
            <a:ext cx="1452562" cy="1066800"/>
            <a:chOff x="1251" y="1056"/>
            <a:chExt cx="915" cy="672"/>
          </a:xfrm>
        </p:grpSpPr>
        <p:sp>
          <p:nvSpPr>
            <p:cNvPr id="33815" name="Text Box 7"/>
            <p:cNvSpPr txBox="1">
              <a:spLocks noChangeArrowheads="1"/>
            </p:cNvSpPr>
            <p:nvPr/>
          </p:nvSpPr>
          <p:spPr bwMode="auto">
            <a:xfrm>
              <a:off x="1251" y="1056"/>
              <a:ext cx="9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tr-TR">
                  <a:latin typeface="Times" charset="0"/>
                </a:rPr>
                <a:t>Sentromer</a:t>
              </a:r>
              <a:endParaRPr lang="en-US">
                <a:latin typeface="Times" charset="0"/>
              </a:endParaRPr>
            </a:p>
          </p:txBody>
        </p:sp>
        <p:sp>
          <p:nvSpPr>
            <p:cNvPr id="33816" name="Oval 8"/>
            <p:cNvSpPr>
              <a:spLocks noChangeArrowheads="1"/>
            </p:cNvSpPr>
            <p:nvPr/>
          </p:nvSpPr>
          <p:spPr bwMode="auto">
            <a:xfrm>
              <a:off x="1539" y="1488"/>
              <a:ext cx="240" cy="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66763" y="4767263"/>
            <a:ext cx="6400800" cy="457200"/>
            <a:chOff x="483" y="3003"/>
            <a:chExt cx="4032" cy="288"/>
          </a:xfrm>
        </p:grpSpPr>
        <p:sp>
          <p:nvSpPr>
            <p:cNvPr id="33811" name="Rectangle 10"/>
            <p:cNvSpPr>
              <a:spLocks noChangeArrowheads="1"/>
            </p:cNvSpPr>
            <p:nvPr/>
          </p:nvSpPr>
          <p:spPr bwMode="auto">
            <a:xfrm>
              <a:off x="483" y="3072"/>
              <a:ext cx="4032" cy="1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r-TR">
                <a:solidFill>
                  <a:schemeClr val="tx2"/>
                </a:solidFill>
                <a:latin typeface="Times" charset="0"/>
              </a:endParaRPr>
            </a:p>
          </p:txBody>
        </p:sp>
        <p:sp>
          <p:nvSpPr>
            <p:cNvPr id="33812" name="Oval 11"/>
            <p:cNvSpPr>
              <a:spLocks noChangeArrowheads="1"/>
            </p:cNvSpPr>
            <p:nvPr/>
          </p:nvSpPr>
          <p:spPr bwMode="auto">
            <a:xfrm>
              <a:off x="1539" y="3024"/>
              <a:ext cx="240" cy="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3813" name="Rectangle 12"/>
            <p:cNvSpPr>
              <a:spLocks noChangeArrowheads="1"/>
            </p:cNvSpPr>
            <p:nvPr/>
          </p:nvSpPr>
          <p:spPr bwMode="auto">
            <a:xfrm>
              <a:off x="2640" y="3072"/>
              <a:ext cx="864" cy="14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r-TR">
                <a:solidFill>
                  <a:schemeClr val="tx2"/>
                </a:solidFill>
                <a:latin typeface="Times" charset="0"/>
              </a:endParaRPr>
            </a:p>
          </p:txBody>
        </p:sp>
        <p:sp>
          <p:nvSpPr>
            <p:cNvPr id="33814" name="Text Box 13"/>
            <p:cNvSpPr txBox="1">
              <a:spLocks noChangeArrowheads="1"/>
            </p:cNvSpPr>
            <p:nvPr/>
          </p:nvSpPr>
          <p:spPr bwMode="auto">
            <a:xfrm>
              <a:off x="816" y="3003"/>
              <a:ext cx="35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Times" charset="0"/>
                </a:rPr>
                <a:t>A      B        C        D       </a:t>
              </a:r>
              <a:r>
                <a:rPr lang="en-US">
                  <a:solidFill>
                    <a:srgbClr val="008000"/>
                  </a:solidFill>
                  <a:latin typeface="Times" charset="0"/>
                </a:rPr>
                <a:t>F       </a:t>
              </a:r>
              <a:r>
                <a:rPr lang="en-US">
                  <a:solidFill>
                    <a:srgbClr val="00CC66"/>
                  </a:solidFill>
                  <a:latin typeface="Times" charset="0"/>
                </a:rPr>
                <a:t>E</a:t>
              </a:r>
              <a:r>
                <a:rPr lang="en-US">
                  <a:solidFill>
                    <a:schemeClr val="hlink"/>
                  </a:solidFill>
                  <a:latin typeface="Times" charset="0"/>
                </a:rPr>
                <a:t>       G       H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295400" y="1812925"/>
            <a:ext cx="5638800" cy="973138"/>
            <a:chOff x="816" y="1142"/>
            <a:chExt cx="3552" cy="613"/>
          </a:xfrm>
        </p:grpSpPr>
        <p:sp>
          <p:nvSpPr>
            <p:cNvPr id="33803" name="Rectangle 15"/>
            <p:cNvSpPr>
              <a:spLocks noChangeArrowheads="1"/>
            </p:cNvSpPr>
            <p:nvPr/>
          </p:nvSpPr>
          <p:spPr bwMode="auto">
            <a:xfrm>
              <a:off x="2640" y="1536"/>
              <a:ext cx="864" cy="14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r-TR">
                <a:solidFill>
                  <a:schemeClr val="tx2"/>
                </a:solidFill>
                <a:latin typeface="Times" charset="0"/>
              </a:endParaRPr>
            </a:p>
          </p:txBody>
        </p:sp>
        <p:grpSp>
          <p:nvGrpSpPr>
            <p:cNvPr id="33804" name="Group 16"/>
            <p:cNvGrpSpPr>
              <a:grpSpLocks/>
            </p:cNvGrpSpPr>
            <p:nvPr/>
          </p:nvGrpSpPr>
          <p:grpSpPr bwMode="auto">
            <a:xfrm>
              <a:off x="816" y="1142"/>
              <a:ext cx="3552" cy="613"/>
              <a:chOff x="816" y="1142"/>
              <a:chExt cx="3552" cy="613"/>
            </a:xfrm>
          </p:grpSpPr>
          <p:sp>
            <p:nvSpPr>
              <p:cNvPr id="33805" name="Text Box 17"/>
              <p:cNvSpPr txBox="1">
                <a:spLocks noChangeArrowheads="1"/>
              </p:cNvSpPr>
              <p:nvPr/>
            </p:nvSpPr>
            <p:spPr bwMode="auto">
              <a:xfrm>
                <a:off x="2873" y="1142"/>
                <a:ext cx="63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tr-TR">
                    <a:latin typeface="Times" charset="0"/>
                  </a:rPr>
                  <a:t>Genler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33806" name="Line 18"/>
              <p:cNvSpPr>
                <a:spLocks noChangeShapeType="1"/>
              </p:cNvSpPr>
              <p:nvPr/>
            </p:nvSpPr>
            <p:spPr bwMode="auto">
              <a:xfrm flipH="1">
                <a:off x="2835" y="1344"/>
                <a:ext cx="144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7" name="Line 19"/>
              <p:cNvSpPr>
                <a:spLocks noChangeShapeType="1"/>
              </p:cNvSpPr>
              <p:nvPr/>
            </p:nvSpPr>
            <p:spPr bwMode="auto">
              <a:xfrm>
                <a:off x="3219" y="134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8" name="Line 20"/>
              <p:cNvSpPr>
                <a:spLocks noChangeShapeType="1"/>
              </p:cNvSpPr>
              <p:nvPr/>
            </p:nvSpPr>
            <p:spPr bwMode="auto">
              <a:xfrm>
                <a:off x="3411" y="1296"/>
                <a:ext cx="33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9" name="Line 21"/>
              <p:cNvSpPr>
                <a:spLocks noChangeShapeType="1"/>
              </p:cNvSpPr>
              <p:nvPr/>
            </p:nvSpPr>
            <p:spPr bwMode="auto">
              <a:xfrm flipH="1">
                <a:off x="2451" y="1296"/>
                <a:ext cx="48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0" name="Text Box 22"/>
              <p:cNvSpPr txBox="1">
                <a:spLocks noChangeArrowheads="1"/>
              </p:cNvSpPr>
              <p:nvPr/>
            </p:nvSpPr>
            <p:spPr bwMode="auto">
              <a:xfrm>
                <a:off x="816" y="1467"/>
                <a:ext cx="355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solidFill>
                      <a:schemeClr val="hlink"/>
                    </a:solidFill>
                    <a:latin typeface="Times" charset="0"/>
                  </a:rPr>
                  <a:t>A      B        C        D       </a:t>
                </a:r>
                <a:r>
                  <a:rPr lang="en-US">
                    <a:solidFill>
                      <a:srgbClr val="00CC66"/>
                    </a:solidFill>
                    <a:latin typeface="Times" charset="0"/>
                  </a:rPr>
                  <a:t>E</a:t>
                </a:r>
                <a:r>
                  <a:rPr lang="en-US">
                    <a:solidFill>
                      <a:srgbClr val="008000"/>
                    </a:solidFill>
                    <a:latin typeface="Times" charset="0"/>
                  </a:rPr>
                  <a:t>      </a:t>
                </a:r>
                <a:r>
                  <a:rPr lang="en-US">
                    <a:solidFill>
                      <a:srgbClr val="00CC66"/>
                    </a:solidFill>
                    <a:latin typeface="Times" charset="0"/>
                  </a:rPr>
                  <a:t> </a:t>
                </a:r>
                <a:r>
                  <a:rPr lang="en-US">
                    <a:solidFill>
                      <a:srgbClr val="008000"/>
                    </a:solidFill>
                    <a:latin typeface="Times" charset="0"/>
                  </a:rPr>
                  <a:t>F</a:t>
                </a:r>
                <a:r>
                  <a:rPr lang="en-US">
                    <a:solidFill>
                      <a:schemeClr val="hlink"/>
                    </a:solidFill>
                    <a:latin typeface="Times" charset="0"/>
                  </a:rPr>
                  <a:t>       G       H</a:t>
                </a:r>
              </a:p>
            </p:txBody>
          </p:sp>
        </p:grp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191000" y="2667000"/>
            <a:ext cx="1563688" cy="2895600"/>
            <a:chOff x="2640" y="1680"/>
            <a:chExt cx="985" cy="1824"/>
          </a:xfrm>
        </p:grpSpPr>
        <p:sp>
          <p:nvSpPr>
            <p:cNvPr id="33800" name="Freeform 24"/>
            <p:cNvSpPr>
              <a:spLocks/>
            </p:cNvSpPr>
            <p:nvPr/>
          </p:nvSpPr>
          <p:spPr bwMode="auto">
            <a:xfrm flipV="1">
              <a:off x="2640" y="2377"/>
              <a:ext cx="864" cy="696"/>
            </a:xfrm>
            <a:custGeom>
              <a:avLst/>
              <a:gdLst>
                <a:gd name="T0" fmla="*/ 0 w 864"/>
                <a:gd name="T1" fmla="*/ 0 h 672"/>
                <a:gd name="T2" fmla="*/ 432 w 864"/>
                <a:gd name="T3" fmla="*/ 672 h 672"/>
                <a:gd name="T4" fmla="*/ 864 w 864"/>
                <a:gd name="T5" fmla="*/ 0 h 672"/>
                <a:gd name="T6" fmla="*/ 0 w 864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672"/>
                <a:gd name="T14" fmla="*/ 864 w 86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672">
                  <a:moveTo>
                    <a:pt x="0" y="0"/>
                  </a:moveTo>
                  <a:lnTo>
                    <a:pt x="432" y="672"/>
                  </a:lnTo>
                  <a:lnTo>
                    <a:pt x="86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3801" name="Freeform 25"/>
            <p:cNvSpPr>
              <a:spLocks/>
            </p:cNvSpPr>
            <p:nvPr/>
          </p:nvSpPr>
          <p:spPr bwMode="auto">
            <a:xfrm>
              <a:off x="2640" y="1680"/>
              <a:ext cx="864" cy="696"/>
            </a:xfrm>
            <a:custGeom>
              <a:avLst/>
              <a:gdLst>
                <a:gd name="T0" fmla="*/ 0 w 864"/>
                <a:gd name="T1" fmla="*/ 0 h 672"/>
                <a:gd name="T2" fmla="*/ 432 w 864"/>
                <a:gd name="T3" fmla="*/ 672 h 672"/>
                <a:gd name="T4" fmla="*/ 864 w 864"/>
                <a:gd name="T5" fmla="*/ 0 h 672"/>
                <a:gd name="T6" fmla="*/ 0 w 864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672"/>
                <a:gd name="T14" fmla="*/ 864 w 86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672">
                  <a:moveTo>
                    <a:pt x="0" y="0"/>
                  </a:moveTo>
                  <a:lnTo>
                    <a:pt x="432" y="672"/>
                  </a:lnTo>
                  <a:lnTo>
                    <a:pt x="86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3802" name="Text Box 26"/>
            <p:cNvSpPr txBox="1">
              <a:spLocks noChangeArrowheads="1"/>
            </p:cNvSpPr>
            <p:nvPr/>
          </p:nvSpPr>
          <p:spPr bwMode="auto">
            <a:xfrm>
              <a:off x="2688" y="3216"/>
              <a:ext cx="9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tr-TR">
                  <a:latin typeface="Times" charset="0"/>
                </a:rPr>
                <a:t>Inversiyon</a:t>
              </a:r>
              <a:endParaRPr lang="en-US">
                <a:latin typeface="Times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0487" tIns="44450" rIns="90487" bIns="44450"/>
          <a:lstStyle/>
          <a:p>
            <a:pPr eaLnBrk="1" hangingPunct="1"/>
            <a:r>
              <a:rPr lang="tr-TR">
                <a:solidFill>
                  <a:srgbClr val="FFFF00"/>
                </a:solidFill>
                <a:latin typeface="Comic Sans MS" charset="0"/>
              </a:rPr>
              <a:t>Translokasyon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98307" name="Freeform 3" descr="Light upward diagonal"/>
          <p:cNvSpPr>
            <a:spLocks/>
          </p:cNvSpPr>
          <p:nvPr/>
        </p:nvSpPr>
        <p:spPr bwMode="auto">
          <a:xfrm>
            <a:off x="2490788" y="2667000"/>
            <a:ext cx="2919412" cy="2163763"/>
          </a:xfrm>
          <a:custGeom>
            <a:avLst/>
            <a:gdLst>
              <a:gd name="T0" fmla="*/ 1056 w 1824"/>
              <a:gd name="T1" fmla="*/ 0 h 1344"/>
              <a:gd name="T2" fmla="*/ 0 w 1824"/>
              <a:gd name="T3" fmla="*/ 1344 h 1344"/>
              <a:gd name="T4" fmla="*/ 768 w 1824"/>
              <a:gd name="T5" fmla="*/ 1344 h 1344"/>
              <a:gd name="T6" fmla="*/ 1824 w 1824"/>
              <a:gd name="T7" fmla="*/ 0 h 1344"/>
              <a:gd name="T8" fmla="*/ 1056 w 1824"/>
              <a:gd name="T9" fmla="*/ 0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4"/>
              <a:gd name="T16" fmla="*/ 0 h 1344"/>
              <a:gd name="T17" fmla="*/ 1824 w 1824"/>
              <a:gd name="T18" fmla="*/ 1344 h 1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4" h="1344">
                <a:moveTo>
                  <a:pt x="1056" y="0"/>
                </a:moveTo>
                <a:lnTo>
                  <a:pt x="0" y="1344"/>
                </a:lnTo>
                <a:lnTo>
                  <a:pt x="768" y="1344"/>
                </a:lnTo>
                <a:lnTo>
                  <a:pt x="1824" y="0"/>
                </a:lnTo>
                <a:lnTo>
                  <a:pt x="1056" y="0"/>
                </a:lnTo>
                <a:close/>
              </a:path>
            </a:pathLst>
          </a:cu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6763" y="2667000"/>
            <a:ext cx="6400800" cy="2514600"/>
            <a:chOff x="483" y="1680"/>
            <a:chExt cx="4032" cy="1584"/>
          </a:xfrm>
        </p:grpSpPr>
        <p:grpSp>
          <p:nvGrpSpPr>
            <p:cNvPr id="34837" name="Group 5"/>
            <p:cNvGrpSpPr>
              <a:grpSpLocks/>
            </p:cNvGrpSpPr>
            <p:nvPr/>
          </p:nvGrpSpPr>
          <p:grpSpPr bwMode="auto">
            <a:xfrm>
              <a:off x="483" y="2976"/>
              <a:ext cx="4032" cy="288"/>
              <a:chOff x="483" y="2976"/>
              <a:chExt cx="4032" cy="288"/>
            </a:xfrm>
          </p:grpSpPr>
          <p:sp>
            <p:nvSpPr>
              <p:cNvPr id="34839" name="Rectangle 6"/>
              <p:cNvSpPr>
                <a:spLocks noChangeArrowheads="1"/>
              </p:cNvSpPr>
              <p:nvPr/>
            </p:nvSpPr>
            <p:spPr bwMode="auto">
              <a:xfrm>
                <a:off x="483" y="3045"/>
                <a:ext cx="4032" cy="1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chemeClr val="tx2"/>
                  </a:solidFill>
                  <a:latin typeface="Times" charset="0"/>
                </a:endParaRPr>
              </a:p>
            </p:txBody>
          </p:sp>
          <p:sp>
            <p:nvSpPr>
              <p:cNvPr id="34840" name="Oval 7"/>
              <p:cNvSpPr>
                <a:spLocks noChangeArrowheads="1"/>
              </p:cNvSpPr>
              <p:nvPr/>
            </p:nvSpPr>
            <p:spPr bwMode="auto">
              <a:xfrm>
                <a:off x="2352" y="2997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4841" name="Text Box 8"/>
              <p:cNvSpPr txBox="1">
                <a:spLocks noChangeArrowheads="1"/>
              </p:cNvSpPr>
              <p:nvPr/>
            </p:nvSpPr>
            <p:spPr bwMode="auto">
              <a:xfrm>
                <a:off x="816" y="2976"/>
                <a:ext cx="350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solidFill>
                      <a:schemeClr val="hlink"/>
                    </a:solidFill>
                    <a:latin typeface="Times" charset="0"/>
                  </a:rPr>
                  <a:t>A      B      </a:t>
                </a:r>
                <a:r>
                  <a:rPr lang="en-US">
                    <a:solidFill>
                      <a:srgbClr val="008000"/>
                    </a:solidFill>
                    <a:latin typeface="Times" charset="0"/>
                  </a:rPr>
                  <a:t> E       F</a:t>
                </a:r>
                <a:r>
                  <a:rPr lang="en-US">
                    <a:solidFill>
                      <a:schemeClr val="hlink"/>
                    </a:solidFill>
                    <a:latin typeface="Times" charset="0"/>
                  </a:rPr>
                  <a:t>       C        D       G       H</a:t>
                </a:r>
              </a:p>
            </p:txBody>
          </p:sp>
        </p:grpSp>
        <p:sp>
          <p:nvSpPr>
            <p:cNvPr id="34838" name="Rectangle 9" descr="Light vertical"/>
            <p:cNvSpPr>
              <a:spLocks noChangeArrowheads="1"/>
            </p:cNvSpPr>
            <p:nvPr/>
          </p:nvSpPr>
          <p:spPr bwMode="auto">
            <a:xfrm>
              <a:off x="768" y="1680"/>
              <a:ext cx="699" cy="1363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98314" name="Freeform 10"/>
          <p:cNvSpPr>
            <a:spLocks/>
          </p:cNvSpPr>
          <p:nvPr/>
        </p:nvSpPr>
        <p:spPr bwMode="auto">
          <a:xfrm>
            <a:off x="2362200" y="2819400"/>
            <a:ext cx="2438400" cy="520700"/>
          </a:xfrm>
          <a:custGeom>
            <a:avLst/>
            <a:gdLst>
              <a:gd name="T0" fmla="*/ 1584 w 1584"/>
              <a:gd name="T1" fmla="*/ 0 h 328"/>
              <a:gd name="T2" fmla="*/ 1296 w 1584"/>
              <a:gd name="T3" fmla="*/ 240 h 328"/>
              <a:gd name="T4" fmla="*/ 288 w 1584"/>
              <a:gd name="T5" fmla="*/ 288 h 328"/>
              <a:gd name="T6" fmla="*/ 0 w 1584"/>
              <a:gd name="T7" fmla="*/ 0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1584"/>
              <a:gd name="T13" fmla="*/ 0 h 328"/>
              <a:gd name="T14" fmla="*/ 1584 w 1584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4" h="328">
                <a:moveTo>
                  <a:pt x="1584" y="0"/>
                </a:moveTo>
                <a:cubicBezTo>
                  <a:pt x="1547" y="96"/>
                  <a:pt x="1511" y="192"/>
                  <a:pt x="1296" y="240"/>
                </a:cubicBezTo>
                <a:cubicBezTo>
                  <a:pt x="1080" y="287"/>
                  <a:pt x="504" y="328"/>
                  <a:pt x="288" y="288"/>
                </a:cubicBezTo>
                <a:cubicBezTo>
                  <a:pt x="71" y="247"/>
                  <a:pt x="35" y="123"/>
                  <a:pt x="0" y="0"/>
                </a:cubicBezTo>
              </a:path>
            </a:pathLst>
          </a:custGeom>
          <a:noFill/>
          <a:ln w="762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66763" y="1249363"/>
            <a:ext cx="7213600" cy="1536700"/>
            <a:chOff x="483" y="787"/>
            <a:chExt cx="4544" cy="968"/>
          </a:xfrm>
        </p:grpSpPr>
        <p:grpSp>
          <p:nvGrpSpPr>
            <p:cNvPr id="34823" name="Group 12"/>
            <p:cNvGrpSpPr>
              <a:grpSpLocks/>
            </p:cNvGrpSpPr>
            <p:nvPr/>
          </p:nvGrpSpPr>
          <p:grpSpPr bwMode="auto">
            <a:xfrm>
              <a:off x="483" y="787"/>
              <a:ext cx="4544" cy="893"/>
              <a:chOff x="483" y="787"/>
              <a:chExt cx="4544" cy="893"/>
            </a:xfrm>
          </p:grpSpPr>
          <p:sp>
            <p:nvSpPr>
              <p:cNvPr id="34835" name="Text Box 13"/>
              <p:cNvSpPr txBox="1">
                <a:spLocks noChangeArrowheads="1"/>
              </p:cNvSpPr>
              <p:nvPr/>
            </p:nvSpPr>
            <p:spPr bwMode="auto">
              <a:xfrm>
                <a:off x="3891" y="787"/>
                <a:ext cx="11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tr-TR">
                    <a:solidFill>
                      <a:schemeClr val="tx2"/>
                    </a:solidFill>
                    <a:latin typeface="Times" charset="0"/>
                  </a:rPr>
                  <a:t>Kromozom</a:t>
                </a:r>
                <a:endParaRPr lang="en-US">
                  <a:solidFill>
                    <a:schemeClr val="tx2"/>
                  </a:solidFill>
                  <a:latin typeface="Times" charset="0"/>
                </a:endParaRPr>
              </a:p>
            </p:txBody>
          </p:sp>
          <p:sp>
            <p:nvSpPr>
              <p:cNvPr id="34836" name="Rectangle 14"/>
              <p:cNvSpPr>
                <a:spLocks noChangeArrowheads="1"/>
              </p:cNvSpPr>
              <p:nvPr/>
            </p:nvSpPr>
            <p:spPr bwMode="auto">
              <a:xfrm>
                <a:off x="483" y="1536"/>
                <a:ext cx="4032" cy="1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tr-TR">
                  <a:solidFill>
                    <a:schemeClr val="tx2"/>
                  </a:solidFill>
                  <a:latin typeface="Times" charset="0"/>
                </a:endParaRPr>
              </a:p>
            </p:txBody>
          </p:sp>
        </p:grpSp>
        <p:grpSp>
          <p:nvGrpSpPr>
            <p:cNvPr id="34824" name="Group 15"/>
            <p:cNvGrpSpPr>
              <a:grpSpLocks/>
            </p:cNvGrpSpPr>
            <p:nvPr/>
          </p:nvGrpSpPr>
          <p:grpSpPr bwMode="auto">
            <a:xfrm>
              <a:off x="1251" y="1056"/>
              <a:ext cx="915" cy="672"/>
              <a:chOff x="1251" y="1056"/>
              <a:chExt cx="915" cy="672"/>
            </a:xfrm>
          </p:grpSpPr>
          <p:sp>
            <p:nvSpPr>
              <p:cNvPr id="34833" name="Text Box 16"/>
              <p:cNvSpPr txBox="1">
                <a:spLocks noChangeArrowheads="1"/>
              </p:cNvSpPr>
              <p:nvPr/>
            </p:nvSpPr>
            <p:spPr bwMode="auto">
              <a:xfrm>
                <a:off x="1251" y="1056"/>
                <a:ext cx="91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tr-TR">
                    <a:latin typeface="Times" charset="0"/>
                  </a:rPr>
                  <a:t>Sentromer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34834" name="Oval 17"/>
              <p:cNvSpPr>
                <a:spLocks noChangeArrowheads="1"/>
              </p:cNvSpPr>
              <p:nvPr/>
            </p:nvSpPr>
            <p:spPr bwMode="auto">
              <a:xfrm>
                <a:off x="1539" y="1488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34825" name="Group 18"/>
            <p:cNvGrpSpPr>
              <a:grpSpLocks/>
            </p:cNvGrpSpPr>
            <p:nvPr/>
          </p:nvGrpSpPr>
          <p:grpSpPr bwMode="auto">
            <a:xfrm>
              <a:off x="816" y="1142"/>
              <a:ext cx="3552" cy="613"/>
              <a:chOff x="816" y="1142"/>
              <a:chExt cx="3552" cy="613"/>
            </a:xfrm>
          </p:grpSpPr>
          <p:sp>
            <p:nvSpPr>
              <p:cNvPr id="34826" name="Text Box 19"/>
              <p:cNvSpPr txBox="1">
                <a:spLocks noChangeArrowheads="1"/>
              </p:cNvSpPr>
              <p:nvPr/>
            </p:nvSpPr>
            <p:spPr bwMode="auto">
              <a:xfrm>
                <a:off x="2873" y="1142"/>
                <a:ext cx="63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tr-TR">
                    <a:latin typeface="Times" charset="0"/>
                  </a:rPr>
                  <a:t>Genler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34827" name="Line 20"/>
              <p:cNvSpPr>
                <a:spLocks noChangeShapeType="1"/>
              </p:cNvSpPr>
              <p:nvPr/>
            </p:nvSpPr>
            <p:spPr bwMode="auto">
              <a:xfrm flipH="1">
                <a:off x="2835" y="1344"/>
                <a:ext cx="144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8" name="Line 21"/>
              <p:cNvSpPr>
                <a:spLocks noChangeShapeType="1"/>
              </p:cNvSpPr>
              <p:nvPr/>
            </p:nvSpPr>
            <p:spPr bwMode="auto">
              <a:xfrm>
                <a:off x="3219" y="134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9" name="Line 22"/>
              <p:cNvSpPr>
                <a:spLocks noChangeShapeType="1"/>
              </p:cNvSpPr>
              <p:nvPr/>
            </p:nvSpPr>
            <p:spPr bwMode="auto">
              <a:xfrm>
                <a:off x="3411" y="1296"/>
                <a:ext cx="33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0" name="Line 23"/>
              <p:cNvSpPr>
                <a:spLocks noChangeShapeType="1"/>
              </p:cNvSpPr>
              <p:nvPr/>
            </p:nvSpPr>
            <p:spPr bwMode="auto">
              <a:xfrm flipH="1">
                <a:off x="2451" y="1296"/>
                <a:ext cx="48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1" name="Text Box 24"/>
              <p:cNvSpPr txBox="1">
                <a:spLocks noChangeArrowheads="1"/>
              </p:cNvSpPr>
              <p:nvPr/>
            </p:nvSpPr>
            <p:spPr bwMode="auto">
              <a:xfrm>
                <a:off x="816" y="1467"/>
                <a:ext cx="355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solidFill>
                      <a:schemeClr val="hlink"/>
                    </a:solidFill>
                    <a:latin typeface="Times" charset="0"/>
                  </a:rPr>
                  <a:t>A      B        C        D       </a:t>
                </a:r>
                <a:r>
                  <a:rPr lang="en-US">
                    <a:solidFill>
                      <a:srgbClr val="008000"/>
                    </a:solidFill>
                    <a:latin typeface="Times" charset="0"/>
                  </a:rPr>
                  <a:t>E       F</a:t>
                </a:r>
                <a:r>
                  <a:rPr lang="en-US">
                    <a:solidFill>
                      <a:schemeClr val="hlink"/>
                    </a:solidFill>
                    <a:latin typeface="Times" charset="0"/>
                  </a:rPr>
                  <a:t>       G       H</a:t>
                </a:r>
              </a:p>
            </p:txBody>
          </p:sp>
          <p:sp>
            <p:nvSpPr>
              <p:cNvPr id="34832" name="Line 25"/>
              <p:cNvSpPr>
                <a:spLocks noChangeShapeType="1"/>
              </p:cNvSpPr>
              <p:nvPr/>
            </p:nvSpPr>
            <p:spPr bwMode="auto">
              <a:xfrm flipH="1">
                <a:off x="2640" y="1728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nimBg="1"/>
      <p:bldP spid="983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057400" y="1219200"/>
            <a:ext cx="51816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b="1">
                <a:solidFill>
                  <a:srgbClr val="660066"/>
                </a:solidFill>
                <a:latin typeface="Times" charset="0"/>
              </a:rPr>
              <a:t>İKİNCİ BAZ</a:t>
            </a:r>
            <a:endParaRPr lang="en-US" b="1">
              <a:solidFill>
                <a:srgbClr val="660066"/>
              </a:solidFill>
              <a:latin typeface="Times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943600" y="2133600"/>
            <a:ext cx="12954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943600" y="5335588"/>
            <a:ext cx="1295400" cy="1066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676400" y="4268788"/>
            <a:ext cx="3810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660066"/>
                </a:solidFill>
                <a:latin typeface="Times" charset="0"/>
              </a:rPr>
              <a:t>A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003925" y="5334000"/>
            <a:ext cx="660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chemeClr val="accent2"/>
                </a:solidFill>
                <a:latin typeface="Times" charset="0"/>
              </a:rPr>
              <a:t>GGU</a:t>
            </a:r>
          </a:p>
          <a:p>
            <a:r>
              <a:rPr lang="en-US" sz="1600" b="1">
                <a:solidFill>
                  <a:schemeClr val="accent2"/>
                </a:solidFill>
                <a:latin typeface="Times" charset="0"/>
              </a:rPr>
              <a:t>GGC</a:t>
            </a:r>
          </a:p>
          <a:p>
            <a:r>
              <a:rPr lang="en-US" sz="1600" b="1">
                <a:solidFill>
                  <a:schemeClr val="accent2"/>
                </a:solidFill>
                <a:latin typeface="Times" charset="0"/>
              </a:rPr>
              <a:t>GGA</a:t>
            </a:r>
          </a:p>
          <a:p>
            <a:r>
              <a:rPr lang="en-US" sz="1600" b="1">
                <a:solidFill>
                  <a:schemeClr val="accent2"/>
                </a:solidFill>
                <a:latin typeface="Times" charset="0"/>
              </a:rPr>
              <a:t>GGG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570663" y="5640388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 i="1">
                <a:solidFill>
                  <a:schemeClr val="accent2"/>
                </a:solidFill>
                <a:latin typeface="Times" charset="0"/>
              </a:rPr>
              <a:t>Gly*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943600" y="4267200"/>
            <a:ext cx="12954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003925" y="4267200"/>
            <a:ext cx="6477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chemeClr val="accent2"/>
                </a:solidFill>
                <a:latin typeface="Times" charset="0"/>
              </a:rPr>
              <a:t>AGU</a:t>
            </a:r>
          </a:p>
          <a:p>
            <a:r>
              <a:rPr lang="en-US" sz="1600" b="1">
                <a:solidFill>
                  <a:schemeClr val="accent2"/>
                </a:solidFill>
                <a:latin typeface="Times" charset="0"/>
              </a:rPr>
              <a:t>AGC</a:t>
            </a:r>
            <a:endParaRPr lang="en-US" sz="1600" b="1">
              <a:latin typeface="Times" charset="0"/>
            </a:endParaRPr>
          </a:p>
          <a:p>
            <a:r>
              <a:rPr lang="en-US" sz="1600" b="1">
                <a:solidFill>
                  <a:srgbClr val="66FF66"/>
                </a:solidFill>
                <a:latin typeface="Times" charset="0"/>
              </a:rPr>
              <a:t>AGA</a:t>
            </a:r>
          </a:p>
          <a:p>
            <a:r>
              <a:rPr lang="en-US" sz="1600" b="1">
                <a:solidFill>
                  <a:srgbClr val="66FF66"/>
                </a:solidFill>
                <a:latin typeface="Times" charset="0"/>
              </a:rPr>
              <a:t>AGG</a:t>
            </a:r>
            <a:endParaRPr lang="en-US" sz="1600" b="1">
              <a:latin typeface="Times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553200" y="4800600"/>
            <a:ext cx="579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 i="1">
                <a:solidFill>
                  <a:srgbClr val="66FF66"/>
                </a:solidFill>
                <a:latin typeface="Times" charset="0"/>
              </a:rPr>
              <a:t>Arg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1676400" y="5335588"/>
            <a:ext cx="381000" cy="1066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Times" charset="0"/>
              </a:rPr>
              <a:t>G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5943600" y="3200400"/>
            <a:ext cx="1295400" cy="1066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003925" y="3198813"/>
            <a:ext cx="6477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66FF66"/>
                </a:solidFill>
                <a:latin typeface="Times" charset="0"/>
              </a:rPr>
              <a:t>CGU</a:t>
            </a:r>
          </a:p>
          <a:p>
            <a:r>
              <a:rPr lang="en-US" sz="1600" b="1">
                <a:solidFill>
                  <a:srgbClr val="66FF66"/>
                </a:solidFill>
                <a:latin typeface="Times" charset="0"/>
              </a:rPr>
              <a:t>CGC</a:t>
            </a:r>
          </a:p>
          <a:p>
            <a:r>
              <a:rPr lang="en-US" sz="1600" b="1">
                <a:solidFill>
                  <a:srgbClr val="66FF66"/>
                </a:solidFill>
                <a:latin typeface="Times" charset="0"/>
              </a:rPr>
              <a:t>CGA</a:t>
            </a:r>
          </a:p>
          <a:p>
            <a:r>
              <a:rPr lang="en-US" sz="1600" b="1">
                <a:solidFill>
                  <a:srgbClr val="66FF66"/>
                </a:solidFill>
                <a:latin typeface="Times" charset="0"/>
              </a:rPr>
              <a:t>CGG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6570663" y="3505200"/>
            <a:ext cx="579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 i="1">
                <a:solidFill>
                  <a:srgbClr val="66FF66"/>
                </a:solidFill>
                <a:latin typeface="Times" charset="0"/>
              </a:rPr>
              <a:t>Arg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5943600" y="1676400"/>
            <a:ext cx="1295400" cy="457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Times" charset="0"/>
              </a:rPr>
              <a:t>G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6003925" y="2132013"/>
            <a:ext cx="6477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chemeClr val="accent2"/>
                </a:solidFill>
                <a:latin typeface="Times" charset="0"/>
              </a:rPr>
              <a:t>UGU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Times" charset="0"/>
              </a:rPr>
              <a:t>UGC</a:t>
            </a:r>
            <a:endParaRPr lang="en-US" sz="1600" b="1" dirty="0">
              <a:latin typeface="Times" charset="0"/>
            </a:endParaRPr>
          </a:p>
          <a:p>
            <a:r>
              <a:rPr lang="en-US" sz="1600" b="1" dirty="0">
                <a:solidFill>
                  <a:srgbClr val="660066"/>
                </a:solidFill>
                <a:latin typeface="Times" charset="0"/>
              </a:rPr>
              <a:t>UGA</a:t>
            </a:r>
          </a:p>
          <a:p>
            <a:r>
              <a:rPr lang="en-US" sz="1600" b="1" dirty="0">
                <a:solidFill>
                  <a:srgbClr val="660066"/>
                </a:solidFill>
                <a:latin typeface="Times" charset="0"/>
              </a:rPr>
              <a:t>UGG</a:t>
            </a: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1676400" y="3200400"/>
            <a:ext cx="381000" cy="1066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Times" charset="0"/>
              </a:rPr>
              <a:t>C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4648200" y="2133600"/>
            <a:ext cx="1295400" cy="1066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4648200" y="5335588"/>
            <a:ext cx="12954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4708525" y="5334000"/>
            <a:ext cx="6477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FF6699"/>
                </a:solidFill>
                <a:latin typeface="Times" charset="0"/>
              </a:rPr>
              <a:t>GAU</a:t>
            </a:r>
          </a:p>
          <a:p>
            <a:r>
              <a:rPr lang="en-US" sz="1600" b="1">
                <a:solidFill>
                  <a:srgbClr val="FF6699"/>
                </a:solidFill>
                <a:latin typeface="Times" charset="0"/>
              </a:rPr>
              <a:t>GAC</a:t>
            </a:r>
          </a:p>
          <a:p>
            <a:r>
              <a:rPr lang="en-US" sz="1600" b="1">
                <a:solidFill>
                  <a:srgbClr val="FF6699"/>
                </a:solidFill>
                <a:latin typeface="Times" charset="0"/>
              </a:rPr>
              <a:t>GAA</a:t>
            </a:r>
          </a:p>
          <a:p>
            <a:r>
              <a:rPr lang="en-US" sz="1600" b="1">
                <a:solidFill>
                  <a:srgbClr val="FF6699"/>
                </a:solidFill>
                <a:latin typeface="Times" charset="0"/>
              </a:rPr>
              <a:t>GAG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4648200" y="4267200"/>
            <a:ext cx="1295400" cy="1066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4708525" y="4267200"/>
            <a:ext cx="635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chemeClr val="accent2"/>
                </a:solidFill>
                <a:latin typeface="Times" charset="0"/>
              </a:rPr>
              <a:t>AAU</a:t>
            </a:r>
          </a:p>
          <a:p>
            <a:r>
              <a:rPr lang="en-US" sz="1600" b="1">
                <a:solidFill>
                  <a:schemeClr val="accent2"/>
                </a:solidFill>
                <a:latin typeface="Times" charset="0"/>
              </a:rPr>
              <a:t>AAC</a:t>
            </a:r>
            <a:endParaRPr lang="en-US" sz="1600" b="1">
              <a:latin typeface="Times" charset="0"/>
            </a:endParaRPr>
          </a:p>
          <a:p>
            <a:r>
              <a:rPr lang="en-US" sz="1600" b="1">
                <a:solidFill>
                  <a:srgbClr val="66FF66"/>
                </a:solidFill>
                <a:latin typeface="Times" charset="0"/>
              </a:rPr>
              <a:t>AAA</a:t>
            </a:r>
          </a:p>
          <a:p>
            <a:r>
              <a:rPr lang="en-US" sz="1600" b="1">
                <a:solidFill>
                  <a:srgbClr val="66FF66"/>
                </a:solidFill>
                <a:latin typeface="Times" charset="0"/>
              </a:rPr>
              <a:t>AAG</a:t>
            </a:r>
            <a:endParaRPr lang="en-US" sz="1600" b="1">
              <a:latin typeface="Times" charset="0"/>
            </a:endParaRP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5257800" y="5867400"/>
            <a:ext cx="579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 i="1">
                <a:solidFill>
                  <a:srgbClr val="FF6699"/>
                </a:solidFill>
                <a:latin typeface="Times" charset="0"/>
              </a:rPr>
              <a:t>Glu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4648200" y="3200400"/>
            <a:ext cx="12954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4708525" y="3198813"/>
            <a:ext cx="635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66FF66"/>
                </a:solidFill>
                <a:latin typeface="Times" charset="0"/>
              </a:rPr>
              <a:t>CAU</a:t>
            </a:r>
          </a:p>
          <a:p>
            <a:r>
              <a:rPr lang="en-US" sz="1600" b="1">
                <a:solidFill>
                  <a:srgbClr val="66FF66"/>
                </a:solidFill>
                <a:latin typeface="Times" charset="0"/>
              </a:rPr>
              <a:t>CAC</a:t>
            </a:r>
            <a:endParaRPr lang="en-US" sz="1600" b="1">
              <a:latin typeface="Times" charset="0"/>
            </a:endParaRPr>
          </a:p>
          <a:p>
            <a:r>
              <a:rPr lang="en-US" sz="1600" b="1">
                <a:solidFill>
                  <a:schemeClr val="accent2"/>
                </a:solidFill>
                <a:latin typeface="Times" charset="0"/>
              </a:rPr>
              <a:t>CAA</a:t>
            </a:r>
          </a:p>
          <a:p>
            <a:r>
              <a:rPr lang="en-US" sz="1600" b="1">
                <a:solidFill>
                  <a:schemeClr val="accent2"/>
                </a:solidFill>
                <a:latin typeface="Times" charset="0"/>
              </a:rPr>
              <a:t>CAG</a:t>
            </a:r>
            <a:endParaRPr lang="en-US" sz="1600" b="1">
              <a:latin typeface="Times" charset="0"/>
            </a:endParaRP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4648200" y="1676400"/>
            <a:ext cx="1295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660066"/>
                </a:solidFill>
                <a:latin typeface="Times" charset="0"/>
              </a:rPr>
              <a:t>A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4708525" y="2132013"/>
            <a:ext cx="635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chemeClr val="accent2"/>
                </a:solidFill>
                <a:latin typeface="Times" charset="0"/>
              </a:rPr>
              <a:t>UAU</a:t>
            </a:r>
          </a:p>
          <a:p>
            <a:r>
              <a:rPr lang="en-US" sz="1600" b="1">
                <a:solidFill>
                  <a:schemeClr val="accent2"/>
                </a:solidFill>
                <a:latin typeface="Times" charset="0"/>
              </a:rPr>
              <a:t>UAC</a:t>
            </a:r>
            <a:endParaRPr lang="en-US" sz="1600" b="1">
              <a:latin typeface="Times" charset="0"/>
            </a:endParaRPr>
          </a:p>
          <a:p>
            <a:r>
              <a:rPr lang="en-US" sz="1600" b="1">
                <a:solidFill>
                  <a:schemeClr val="bg2"/>
                </a:solidFill>
                <a:latin typeface="Times" charset="0"/>
              </a:rPr>
              <a:t>UAA</a:t>
            </a:r>
          </a:p>
          <a:p>
            <a:r>
              <a:rPr lang="en-US" sz="1600" b="1">
                <a:solidFill>
                  <a:schemeClr val="bg2"/>
                </a:solidFill>
                <a:latin typeface="Times" charset="0"/>
              </a:rPr>
              <a:t>UAG</a:t>
            </a:r>
            <a:endParaRPr lang="en-US" sz="1600" b="1">
              <a:latin typeface="Times" charset="0"/>
            </a:endParaRP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6553200" y="2590800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2"/>
                </a:solidFill>
                <a:latin typeface="Times" charset="0"/>
              </a:rPr>
              <a:t>Stop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5257800" y="2209800"/>
            <a:ext cx="550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 i="1">
                <a:solidFill>
                  <a:schemeClr val="accent2"/>
                </a:solidFill>
                <a:latin typeface="Times" charset="0"/>
              </a:rPr>
              <a:t>Tyr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2057400" y="2133600"/>
            <a:ext cx="1295400" cy="1066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2057400" y="5335588"/>
            <a:ext cx="12954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660066"/>
              </a:solidFill>
            </a:endParaRP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2117725" y="5334000"/>
            <a:ext cx="6477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rgbClr val="660066"/>
                </a:solidFill>
                <a:latin typeface="Times" charset="0"/>
              </a:rPr>
              <a:t>GUU</a:t>
            </a:r>
          </a:p>
          <a:p>
            <a:r>
              <a:rPr lang="en-US" sz="1600" b="1" dirty="0">
                <a:solidFill>
                  <a:srgbClr val="660066"/>
                </a:solidFill>
                <a:latin typeface="Times" charset="0"/>
              </a:rPr>
              <a:t>GUC</a:t>
            </a:r>
          </a:p>
          <a:p>
            <a:r>
              <a:rPr lang="en-US" sz="1600" b="1" dirty="0">
                <a:solidFill>
                  <a:srgbClr val="660066"/>
                </a:solidFill>
                <a:latin typeface="Times" charset="0"/>
              </a:rPr>
              <a:t>GUA</a:t>
            </a:r>
          </a:p>
          <a:p>
            <a:r>
              <a:rPr lang="en-US" sz="1600" b="1" dirty="0">
                <a:solidFill>
                  <a:srgbClr val="660066"/>
                </a:solidFill>
                <a:latin typeface="Times" charset="0"/>
              </a:rPr>
              <a:t>GUG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2684463" y="5640388"/>
            <a:ext cx="5955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 i="1" dirty="0">
                <a:solidFill>
                  <a:srgbClr val="660066"/>
                </a:solidFill>
                <a:latin typeface="Times" charset="0"/>
              </a:rPr>
              <a:t>Val</a:t>
            </a: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2057400" y="4267200"/>
            <a:ext cx="1295400" cy="1066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2117725" y="4267200"/>
            <a:ext cx="635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 b="1">
                <a:latin typeface="Times" charset="0"/>
              </a:rPr>
              <a:t>AUU</a:t>
            </a:r>
          </a:p>
          <a:p>
            <a:r>
              <a:rPr lang="en-US" sz="1600" b="1">
                <a:latin typeface="Times" charset="0"/>
              </a:rPr>
              <a:t>AUC</a:t>
            </a:r>
          </a:p>
          <a:p>
            <a:r>
              <a:rPr lang="en-US" sz="1600" b="1">
                <a:latin typeface="Times" charset="0"/>
              </a:rPr>
              <a:t>AUA</a:t>
            </a:r>
          </a:p>
          <a:p>
            <a:r>
              <a:rPr lang="en-US" sz="1600" b="1">
                <a:latin typeface="Times" charset="0"/>
              </a:rPr>
              <a:t>AUG</a:t>
            </a:r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2895600" y="5105400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hlink"/>
                </a:solidFill>
                <a:latin typeface="Times" charset="0"/>
              </a:rPr>
              <a:t>start</a:t>
            </a:r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>
            <a:off x="2667000" y="4457700"/>
            <a:ext cx="46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 i="1">
                <a:latin typeface="Times" charset="0"/>
              </a:rPr>
              <a:t>Ile</a:t>
            </a:r>
          </a:p>
        </p:txBody>
      </p:sp>
      <p:sp>
        <p:nvSpPr>
          <p:cNvPr id="35878" name="Rectangle 38"/>
          <p:cNvSpPr>
            <a:spLocks noChangeArrowheads="1"/>
          </p:cNvSpPr>
          <p:nvPr/>
        </p:nvSpPr>
        <p:spPr bwMode="auto">
          <a:xfrm>
            <a:off x="2057400" y="3200400"/>
            <a:ext cx="12954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2117725" y="3198813"/>
            <a:ext cx="635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rgbClr val="660066"/>
                </a:solidFill>
                <a:latin typeface="Times" charset="0"/>
              </a:rPr>
              <a:t>CUU</a:t>
            </a:r>
          </a:p>
          <a:p>
            <a:r>
              <a:rPr lang="en-US" sz="1600" b="1" dirty="0">
                <a:solidFill>
                  <a:srgbClr val="660066"/>
                </a:solidFill>
                <a:latin typeface="Times" charset="0"/>
              </a:rPr>
              <a:t>CUC</a:t>
            </a:r>
          </a:p>
          <a:p>
            <a:r>
              <a:rPr lang="en-US" sz="1600" b="1" dirty="0">
                <a:solidFill>
                  <a:srgbClr val="660066"/>
                </a:solidFill>
                <a:latin typeface="Times" charset="0"/>
              </a:rPr>
              <a:t>CUA</a:t>
            </a:r>
          </a:p>
          <a:p>
            <a:r>
              <a:rPr lang="en-US" sz="1600" b="1" dirty="0">
                <a:solidFill>
                  <a:srgbClr val="660066"/>
                </a:solidFill>
                <a:latin typeface="Times" charset="0"/>
              </a:rPr>
              <a:t>CUG</a:t>
            </a:r>
          </a:p>
        </p:txBody>
      </p:sp>
      <p:sp>
        <p:nvSpPr>
          <p:cNvPr id="35880" name="Text Box 40"/>
          <p:cNvSpPr txBox="1">
            <a:spLocks noChangeArrowheads="1"/>
          </p:cNvSpPr>
          <p:nvPr/>
        </p:nvSpPr>
        <p:spPr bwMode="auto">
          <a:xfrm>
            <a:off x="2684463" y="3505200"/>
            <a:ext cx="6665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 i="1">
                <a:solidFill>
                  <a:srgbClr val="660066"/>
                </a:solidFill>
                <a:latin typeface="Times" charset="0"/>
              </a:rPr>
              <a:t>Leu</a:t>
            </a:r>
          </a:p>
        </p:txBody>
      </p:sp>
      <p:sp>
        <p:nvSpPr>
          <p:cNvPr id="35881" name="Rectangle 41"/>
          <p:cNvSpPr>
            <a:spLocks noChangeArrowheads="1"/>
          </p:cNvSpPr>
          <p:nvPr/>
        </p:nvSpPr>
        <p:spPr bwMode="auto">
          <a:xfrm>
            <a:off x="2057400" y="1676400"/>
            <a:ext cx="1295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660066"/>
                </a:solidFill>
                <a:latin typeface="Times" charset="0"/>
              </a:rPr>
              <a:t>U</a:t>
            </a:r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2117725" y="2132013"/>
            <a:ext cx="635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 b="1">
                <a:latin typeface="Times" charset="0"/>
              </a:rPr>
              <a:t>UUU</a:t>
            </a:r>
          </a:p>
          <a:p>
            <a:r>
              <a:rPr lang="en-US" sz="1600" b="1">
                <a:latin typeface="Times" charset="0"/>
              </a:rPr>
              <a:t>UUC</a:t>
            </a:r>
          </a:p>
          <a:p>
            <a:r>
              <a:rPr lang="en-US" sz="1600" b="1">
                <a:latin typeface="Times" charset="0"/>
              </a:rPr>
              <a:t>UUA</a:t>
            </a:r>
          </a:p>
          <a:p>
            <a:r>
              <a:rPr lang="en-US" sz="1600" b="1">
                <a:latin typeface="Times" charset="0"/>
              </a:rPr>
              <a:t>UUG</a:t>
            </a:r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2684463" y="2667000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 i="1">
                <a:latin typeface="Times" charset="0"/>
              </a:rPr>
              <a:t>Leu</a:t>
            </a: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2667000" y="2209800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 i="1">
                <a:latin typeface="Times" charset="0"/>
              </a:rPr>
              <a:t>Phe</a:t>
            </a:r>
          </a:p>
        </p:txBody>
      </p:sp>
      <p:sp>
        <p:nvSpPr>
          <p:cNvPr id="35885" name="Text Box 45"/>
          <p:cNvSpPr txBox="1">
            <a:spLocks noChangeArrowheads="1"/>
          </p:cNvSpPr>
          <p:nvPr/>
        </p:nvSpPr>
        <p:spPr bwMode="auto">
          <a:xfrm>
            <a:off x="2565400" y="49657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 b="1" i="1">
                <a:latin typeface="Times" charset="0"/>
              </a:rPr>
              <a:t>Met/</a:t>
            </a:r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3352800" y="2133600"/>
            <a:ext cx="12954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5887" name="Rectangle 47"/>
          <p:cNvSpPr>
            <a:spLocks noChangeArrowheads="1"/>
          </p:cNvSpPr>
          <p:nvPr/>
        </p:nvSpPr>
        <p:spPr bwMode="auto">
          <a:xfrm>
            <a:off x="3352800" y="5335588"/>
            <a:ext cx="1295400" cy="1066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5888" name="Text Box 48"/>
          <p:cNvSpPr txBox="1">
            <a:spLocks noChangeArrowheads="1"/>
          </p:cNvSpPr>
          <p:nvPr/>
        </p:nvSpPr>
        <p:spPr bwMode="auto">
          <a:xfrm>
            <a:off x="3413125" y="5334000"/>
            <a:ext cx="6477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 b="1">
                <a:latin typeface="Times" charset="0"/>
              </a:rPr>
              <a:t>GCU</a:t>
            </a:r>
          </a:p>
          <a:p>
            <a:r>
              <a:rPr lang="en-US" sz="1600" b="1">
                <a:latin typeface="Times" charset="0"/>
              </a:rPr>
              <a:t>GCC</a:t>
            </a:r>
          </a:p>
          <a:p>
            <a:r>
              <a:rPr lang="en-US" sz="1600" b="1">
                <a:latin typeface="Times" charset="0"/>
              </a:rPr>
              <a:t>GCA</a:t>
            </a:r>
          </a:p>
          <a:p>
            <a:r>
              <a:rPr lang="en-US" sz="1600" b="1">
                <a:latin typeface="Times" charset="0"/>
              </a:rPr>
              <a:t>GCG</a:t>
            </a:r>
          </a:p>
        </p:txBody>
      </p:sp>
      <p:sp>
        <p:nvSpPr>
          <p:cNvPr id="35889" name="Text Box 49"/>
          <p:cNvSpPr txBox="1">
            <a:spLocks noChangeArrowheads="1"/>
          </p:cNvSpPr>
          <p:nvPr/>
        </p:nvSpPr>
        <p:spPr bwMode="auto">
          <a:xfrm>
            <a:off x="3979863" y="5640388"/>
            <a:ext cx="550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 i="1">
                <a:latin typeface="Times" charset="0"/>
              </a:rPr>
              <a:t>Ala</a:t>
            </a:r>
          </a:p>
        </p:txBody>
      </p:sp>
      <p:sp>
        <p:nvSpPr>
          <p:cNvPr id="35890" name="Rectangle 50"/>
          <p:cNvSpPr>
            <a:spLocks noChangeArrowheads="1"/>
          </p:cNvSpPr>
          <p:nvPr/>
        </p:nvSpPr>
        <p:spPr bwMode="auto">
          <a:xfrm>
            <a:off x="3352800" y="4267200"/>
            <a:ext cx="12954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5891" name="Text Box 51"/>
          <p:cNvSpPr txBox="1">
            <a:spLocks noChangeArrowheads="1"/>
          </p:cNvSpPr>
          <p:nvPr/>
        </p:nvSpPr>
        <p:spPr bwMode="auto">
          <a:xfrm>
            <a:off x="3413125" y="4267200"/>
            <a:ext cx="635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chemeClr val="accent2"/>
                </a:solidFill>
                <a:latin typeface="Times" charset="0"/>
              </a:rPr>
              <a:t>ACU</a:t>
            </a:r>
          </a:p>
          <a:p>
            <a:r>
              <a:rPr lang="en-US" sz="1600" b="1">
                <a:solidFill>
                  <a:schemeClr val="accent2"/>
                </a:solidFill>
                <a:latin typeface="Times" charset="0"/>
              </a:rPr>
              <a:t>ACC</a:t>
            </a:r>
          </a:p>
          <a:p>
            <a:r>
              <a:rPr lang="en-US" sz="1600" b="1">
                <a:solidFill>
                  <a:schemeClr val="accent2"/>
                </a:solidFill>
                <a:latin typeface="Times" charset="0"/>
              </a:rPr>
              <a:t>ACA</a:t>
            </a:r>
          </a:p>
          <a:p>
            <a:r>
              <a:rPr lang="en-US" sz="1600" b="1">
                <a:solidFill>
                  <a:schemeClr val="accent2"/>
                </a:solidFill>
                <a:latin typeface="Times" charset="0"/>
              </a:rPr>
              <a:t>ACG</a:t>
            </a:r>
          </a:p>
        </p:txBody>
      </p:sp>
      <p:sp>
        <p:nvSpPr>
          <p:cNvPr id="35892" name="Text Box 52"/>
          <p:cNvSpPr txBox="1">
            <a:spLocks noChangeArrowheads="1"/>
          </p:cNvSpPr>
          <p:nvPr/>
        </p:nvSpPr>
        <p:spPr bwMode="auto">
          <a:xfrm>
            <a:off x="3962400" y="4572000"/>
            <a:ext cx="579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 i="1">
                <a:solidFill>
                  <a:schemeClr val="accent2"/>
                </a:solidFill>
                <a:latin typeface="Times" charset="0"/>
              </a:rPr>
              <a:t>Thr</a:t>
            </a:r>
          </a:p>
        </p:txBody>
      </p:sp>
      <p:sp>
        <p:nvSpPr>
          <p:cNvPr id="35893" name="Rectangle 53"/>
          <p:cNvSpPr>
            <a:spLocks noChangeArrowheads="1"/>
          </p:cNvSpPr>
          <p:nvPr/>
        </p:nvSpPr>
        <p:spPr bwMode="auto">
          <a:xfrm>
            <a:off x="3352800" y="3200400"/>
            <a:ext cx="1295400" cy="1066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5894" name="Text Box 54"/>
          <p:cNvSpPr txBox="1">
            <a:spLocks noChangeArrowheads="1"/>
          </p:cNvSpPr>
          <p:nvPr/>
        </p:nvSpPr>
        <p:spPr bwMode="auto">
          <a:xfrm>
            <a:off x="3413125" y="3198813"/>
            <a:ext cx="635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 b="1">
                <a:latin typeface="Times" charset="0"/>
              </a:rPr>
              <a:t>CCU</a:t>
            </a:r>
          </a:p>
          <a:p>
            <a:r>
              <a:rPr lang="en-US" sz="1600" b="1">
                <a:latin typeface="Times" charset="0"/>
              </a:rPr>
              <a:t>CCC</a:t>
            </a:r>
          </a:p>
          <a:p>
            <a:r>
              <a:rPr lang="en-US" sz="1600" b="1">
                <a:latin typeface="Times" charset="0"/>
              </a:rPr>
              <a:t>CCA</a:t>
            </a:r>
          </a:p>
          <a:p>
            <a:r>
              <a:rPr lang="en-US" sz="1600" b="1">
                <a:latin typeface="Times" charset="0"/>
              </a:rPr>
              <a:t>CCG</a:t>
            </a:r>
          </a:p>
        </p:txBody>
      </p:sp>
      <p:sp>
        <p:nvSpPr>
          <p:cNvPr id="35895" name="Text Box 55"/>
          <p:cNvSpPr txBox="1">
            <a:spLocks noChangeArrowheads="1"/>
          </p:cNvSpPr>
          <p:nvPr/>
        </p:nvSpPr>
        <p:spPr bwMode="auto">
          <a:xfrm>
            <a:off x="3979863" y="3505200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 i="1">
                <a:latin typeface="Times" charset="0"/>
              </a:rPr>
              <a:t>Pro</a:t>
            </a:r>
          </a:p>
        </p:txBody>
      </p:sp>
      <p:sp>
        <p:nvSpPr>
          <p:cNvPr id="35896" name="Rectangle 56"/>
          <p:cNvSpPr>
            <a:spLocks noChangeArrowheads="1"/>
          </p:cNvSpPr>
          <p:nvPr/>
        </p:nvSpPr>
        <p:spPr bwMode="auto">
          <a:xfrm>
            <a:off x="3352800" y="1676400"/>
            <a:ext cx="1295400" cy="457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Times" charset="0"/>
              </a:rPr>
              <a:t>C</a:t>
            </a:r>
          </a:p>
        </p:txBody>
      </p:sp>
      <p:sp>
        <p:nvSpPr>
          <p:cNvPr id="35897" name="Text Box 57"/>
          <p:cNvSpPr txBox="1">
            <a:spLocks noChangeArrowheads="1"/>
          </p:cNvSpPr>
          <p:nvPr/>
        </p:nvSpPr>
        <p:spPr bwMode="auto">
          <a:xfrm>
            <a:off x="3413125" y="2132013"/>
            <a:ext cx="635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chemeClr val="accent2"/>
                </a:solidFill>
                <a:latin typeface="Times" charset="0"/>
              </a:rPr>
              <a:t>UCU</a:t>
            </a:r>
          </a:p>
          <a:p>
            <a:r>
              <a:rPr lang="en-US" sz="1600" b="1">
                <a:solidFill>
                  <a:schemeClr val="accent2"/>
                </a:solidFill>
                <a:latin typeface="Times" charset="0"/>
              </a:rPr>
              <a:t>UCC</a:t>
            </a:r>
          </a:p>
          <a:p>
            <a:r>
              <a:rPr lang="en-US" sz="1600" b="1">
                <a:solidFill>
                  <a:schemeClr val="accent2"/>
                </a:solidFill>
                <a:latin typeface="Times" charset="0"/>
              </a:rPr>
              <a:t>UCA</a:t>
            </a:r>
          </a:p>
          <a:p>
            <a:r>
              <a:rPr lang="en-US" sz="1600" b="1">
                <a:solidFill>
                  <a:schemeClr val="accent2"/>
                </a:solidFill>
                <a:latin typeface="Times" charset="0"/>
              </a:rPr>
              <a:t>UCG</a:t>
            </a:r>
          </a:p>
        </p:txBody>
      </p:sp>
      <p:sp>
        <p:nvSpPr>
          <p:cNvPr id="35898" name="Text Box 58"/>
          <p:cNvSpPr txBox="1">
            <a:spLocks noChangeArrowheads="1"/>
          </p:cNvSpPr>
          <p:nvPr/>
        </p:nvSpPr>
        <p:spPr bwMode="auto">
          <a:xfrm>
            <a:off x="3979863" y="2438400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 i="1">
                <a:solidFill>
                  <a:schemeClr val="accent2"/>
                </a:solidFill>
                <a:latin typeface="Times" charset="0"/>
              </a:rPr>
              <a:t>Ser</a:t>
            </a:r>
          </a:p>
        </p:txBody>
      </p:sp>
      <p:sp>
        <p:nvSpPr>
          <p:cNvPr id="35899" name="Rectangle 59"/>
          <p:cNvSpPr>
            <a:spLocks noChangeArrowheads="1"/>
          </p:cNvSpPr>
          <p:nvPr/>
        </p:nvSpPr>
        <p:spPr bwMode="auto">
          <a:xfrm>
            <a:off x="7239000" y="5334000"/>
            <a:ext cx="3810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solidFill>
                  <a:srgbClr val="660066"/>
                </a:solidFill>
                <a:latin typeface="Times" charset="0"/>
              </a:rPr>
              <a:t>U</a:t>
            </a:r>
          </a:p>
          <a:p>
            <a:pPr algn="ctr" eaLnBrk="0" hangingPunct="0"/>
            <a:r>
              <a:rPr lang="en-US" sz="1600" b="1" dirty="0">
                <a:solidFill>
                  <a:srgbClr val="660066"/>
                </a:solidFill>
                <a:latin typeface="Times" charset="0"/>
              </a:rPr>
              <a:t>C</a:t>
            </a:r>
          </a:p>
          <a:p>
            <a:pPr algn="ctr" eaLnBrk="0" hangingPunct="0"/>
            <a:r>
              <a:rPr lang="en-US" sz="1600" b="1" dirty="0">
                <a:solidFill>
                  <a:srgbClr val="660066"/>
                </a:solidFill>
                <a:latin typeface="Times" charset="0"/>
              </a:rPr>
              <a:t>A</a:t>
            </a:r>
          </a:p>
          <a:p>
            <a:pPr algn="ctr" eaLnBrk="0" hangingPunct="0"/>
            <a:r>
              <a:rPr lang="en-US" sz="1600" b="1" dirty="0">
                <a:solidFill>
                  <a:srgbClr val="660066"/>
                </a:solidFill>
                <a:latin typeface="Times" charset="0"/>
              </a:rPr>
              <a:t>G</a:t>
            </a:r>
          </a:p>
        </p:txBody>
      </p:sp>
      <p:sp>
        <p:nvSpPr>
          <p:cNvPr id="35900" name="Rectangle 60"/>
          <p:cNvSpPr>
            <a:spLocks noChangeArrowheads="1"/>
          </p:cNvSpPr>
          <p:nvPr/>
        </p:nvSpPr>
        <p:spPr bwMode="auto">
          <a:xfrm>
            <a:off x="1676400" y="2133600"/>
            <a:ext cx="3810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660066"/>
                </a:solidFill>
                <a:latin typeface="Times" charset="0"/>
              </a:rPr>
              <a:t>U</a:t>
            </a:r>
          </a:p>
        </p:txBody>
      </p:sp>
      <p:sp>
        <p:nvSpPr>
          <p:cNvPr id="35901" name="Rectangle 61"/>
          <p:cNvSpPr>
            <a:spLocks noChangeArrowheads="1"/>
          </p:cNvSpPr>
          <p:nvPr/>
        </p:nvSpPr>
        <p:spPr bwMode="auto">
          <a:xfrm>
            <a:off x="7239000" y="4267200"/>
            <a:ext cx="381000" cy="1066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Times" charset="0"/>
              </a:rPr>
              <a:t>U</a:t>
            </a:r>
          </a:p>
          <a:p>
            <a:pPr algn="ctr" eaLnBrk="0" hangingPunct="0"/>
            <a:r>
              <a:rPr lang="en-US" sz="1600" b="1">
                <a:latin typeface="Times" charset="0"/>
              </a:rPr>
              <a:t>C</a:t>
            </a:r>
          </a:p>
          <a:p>
            <a:pPr algn="ctr" eaLnBrk="0" hangingPunct="0"/>
            <a:r>
              <a:rPr lang="en-US" sz="1600" b="1">
                <a:latin typeface="Times" charset="0"/>
              </a:rPr>
              <a:t>A</a:t>
            </a:r>
          </a:p>
          <a:p>
            <a:pPr algn="ctr" eaLnBrk="0" hangingPunct="0"/>
            <a:r>
              <a:rPr lang="en-US" sz="1600" b="1">
                <a:latin typeface="Times" charset="0"/>
              </a:rPr>
              <a:t>G</a:t>
            </a:r>
          </a:p>
        </p:txBody>
      </p:sp>
      <p:sp>
        <p:nvSpPr>
          <p:cNvPr id="35902" name="Rectangle 62"/>
          <p:cNvSpPr>
            <a:spLocks noChangeArrowheads="1"/>
          </p:cNvSpPr>
          <p:nvPr/>
        </p:nvSpPr>
        <p:spPr bwMode="auto">
          <a:xfrm>
            <a:off x="7239000" y="2133600"/>
            <a:ext cx="381000" cy="1066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Times" charset="0"/>
              </a:rPr>
              <a:t>U</a:t>
            </a:r>
          </a:p>
          <a:p>
            <a:pPr algn="ctr" eaLnBrk="0" hangingPunct="0"/>
            <a:r>
              <a:rPr lang="en-US" sz="1600" b="1">
                <a:latin typeface="Times" charset="0"/>
              </a:rPr>
              <a:t>C</a:t>
            </a:r>
          </a:p>
          <a:p>
            <a:pPr algn="ctr" eaLnBrk="0" hangingPunct="0"/>
            <a:r>
              <a:rPr lang="en-US" sz="1600" b="1">
                <a:latin typeface="Times" charset="0"/>
              </a:rPr>
              <a:t>A</a:t>
            </a:r>
          </a:p>
          <a:p>
            <a:pPr algn="ctr" eaLnBrk="0" hangingPunct="0"/>
            <a:r>
              <a:rPr lang="en-US" sz="1600" b="1">
                <a:latin typeface="Times" charset="0"/>
              </a:rPr>
              <a:t>G</a:t>
            </a:r>
          </a:p>
        </p:txBody>
      </p:sp>
      <p:sp>
        <p:nvSpPr>
          <p:cNvPr id="35903" name="Rectangle 63"/>
          <p:cNvSpPr>
            <a:spLocks noChangeArrowheads="1"/>
          </p:cNvSpPr>
          <p:nvPr/>
        </p:nvSpPr>
        <p:spPr bwMode="auto">
          <a:xfrm>
            <a:off x="7239000" y="3200400"/>
            <a:ext cx="3810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solidFill>
                  <a:srgbClr val="660066"/>
                </a:solidFill>
                <a:latin typeface="Times" charset="0"/>
              </a:rPr>
              <a:t>U</a:t>
            </a:r>
          </a:p>
          <a:p>
            <a:pPr algn="ctr" eaLnBrk="0" hangingPunct="0"/>
            <a:r>
              <a:rPr lang="en-US" sz="1600" b="1" dirty="0">
                <a:solidFill>
                  <a:srgbClr val="660066"/>
                </a:solidFill>
                <a:latin typeface="Times" charset="0"/>
              </a:rPr>
              <a:t>C</a:t>
            </a:r>
          </a:p>
          <a:p>
            <a:pPr algn="ctr" eaLnBrk="0" hangingPunct="0"/>
            <a:r>
              <a:rPr lang="en-US" sz="1600" b="1" dirty="0">
                <a:solidFill>
                  <a:srgbClr val="660066"/>
                </a:solidFill>
                <a:latin typeface="Times" charset="0"/>
              </a:rPr>
              <a:t>A</a:t>
            </a:r>
          </a:p>
          <a:p>
            <a:pPr algn="ctr" eaLnBrk="0" hangingPunct="0"/>
            <a:r>
              <a:rPr lang="en-US" sz="1600" b="1" dirty="0">
                <a:solidFill>
                  <a:srgbClr val="660066"/>
                </a:solidFill>
                <a:latin typeface="Times" charset="0"/>
              </a:rPr>
              <a:t>G</a:t>
            </a:r>
          </a:p>
        </p:txBody>
      </p:sp>
      <p:sp>
        <p:nvSpPr>
          <p:cNvPr id="35904" name="Text Box 64"/>
          <p:cNvSpPr txBox="1">
            <a:spLocks noChangeArrowheads="1"/>
          </p:cNvSpPr>
          <p:nvPr/>
        </p:nvSpPr>
        <p:spPr bwMode="auto">
          <a:xfrm>
            <a:off x="5275263" y="3733800"/>
            <a:ext cx="661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 i="1">
                <a:solidFill>
                  <a:schemeClr val="accent2"/>
                </a:solidFill>
                <a:latin typeface="Times" charset="0"/>
              </a:rPr>
              <a:t>Gln</a:t>
            </a:r>
            <a:r>
              <a:rPr lang="en-US" sz="2000" b="1" i="1" baseline="30000">
                <a:solidFill>
                  <a:schemeClr val="accent2"/>
                </a:solidFill>
                <a:latin typeface="Times" charset="0"/>
              </a:rPr>
              <a:t>†</a:t>
            </a:r>
            <a:endParaRPr lang="en-US" sz="2000" b="1" i="1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35905" name="Text Box 65"/>
          <p:cNvSpPr txBox="1">
            <a:spLocks noChangeArrowheads="1"/>
          </p:cNvSpPr>
          <p:nvPr/>
        </p:nvSpPr>
        <p:spPr bwMode="auto">
          <a:xfrm>
            <a:off x="5257800" y="3276600"/>
            <a:ext cx="54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 i="1">
                <a:solidFill>
                  <a:srgbClr val="66FF66"/>
                </a:solidFill>
                <a:latin typeface="Times" charset="0"/>
              </a:rPr>
              <a:t>His</a:t>
            </a:r>
          </a:p>
        </p:txBody>
      </p:sp>
      <p:sp>
        <p:nvSpPr>
          <p:cNvPr id="35906" name="Text Box 66"/>
          <p:cNvSpPr txBox="1">
            <a:spLocks noChangeArrowheads="1"/>
          </p:cNvSpPr>
          <p:nvPr/>
        </p:nvSpPr>
        <p:spPr bwMode="auto">
          <a:xfrm>
            <a:off x="6570663" y="2819400"/>
            <a:ext cx="6287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 i="1" dirty="0" err="1">
                <a:solidFill>
                  <a:srgbClr val="660066"/>
                </a:solidFill>
                <a:latin typeface="Times" charset="0"/>
              </a:rPr>
              <a:t>Trp</a:t>
            </a:r>
            <a:endParaRPr lang="en-US" sz="2000" b="1" i="1" dirty="0">
              <a:solidFill>
                <a:srgbClr val="660066"/>
              </a:solidFill>
              <a:latin typeface="Times" charset="0"/>
            </a:endParaRPr>
          </a:p>
        </p:txBody>
      </p:sp>
      <p:sp>
        <p:nvSpPr>
          <p:cNvPr id="35907" name="Text Box 67"/>
          <p:cNvSpPr txBox="1">
            <a:spLocks noChangeArrowheads="1"/>
          </p:cNvSpPr>
          <p:nvPr/>
        </p:nvSpPr>
        <p:spPr bwMode="auto">
          <a:xfrm>
            <a:off x="6553200" y="2209800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 i="1">
                <a:solidFill>
                  <a:schemeClr val="accent2"/>
                </a:solidFill>
                <a:latin typeface="Times" charset="0"/>
              </a:rPr>
              <a:t>Cys</a:t>
            </a:r>
          </a:p>
        </p:txBody>
      </p:sp>
      <p:sp>
        <p:nvSpPr>
          <p:cNvPr id="35908" name="Rectangle 68"/>
          <p:cNvSpPr>
            <a:spLocks noChangeArrowheads="1"/>
          </p:cNvSpPr>
          <p:nvPr/>
        </p:nvSpPr>
        <p:spPr bwMode="auto">
          <a:xfrm>
            <a:off x="7620000" y="2133600"/>
            <a:ext cx="457200" cy="426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b="1">
                <a:solidFill>
                  <a:srgbClr val="660066"/>
                </a:solidFill>
                <a:latin typeface="Times" charset="0"/>
              </a:rPr>
              <a:t>Ü</a:t>
            </a:r>
          </a:p>
          <a:p>
            <a:pPr algn="ctr" eaLnBrk="0" hangingPunct="0"/>
            <a:r>
              <a:rPr lang="tr-TR" b="1">
                <a:solidFill>
                  <a:srgbClr val="660066"/>
                </a:solidFill>
                <a:latin typeface="Times" charset="0"/>
              </a:rPr>
              <a:t>Ç</a:t>
            </a:r>
          </a:p>
          <a:p>
            <a:pPr algn="ctr" eaLnBrk="0" hangingPunct="0"/>
            <a:r>
              <a:rPr lang="tr-TR" b="1">
                <a:solidFill>
                  <a:srgbClr val="660066"/>
                </a:solidFill>
                <a:latin typeface="Times" charset="0"/>
              </a:rPr>
              <a:t>Ü</a:t>
            </a:r>
          </a:p>
          <a:p>
            <a:pPr algn="ctr" eaLnBrk="0" hangingPunct="0"/>
            <a:r>
              <a:rPr lang="tr-TR" b="1">
                <a:solidFill>
                  <a:srgbClr val="660066"/>
                </a:solidFill>
                <a:latin typeface="Times" charset="0"/>
              </a:rPr>
              <a:t>N</a:t>
            </a:r>
          </a:p>
          <a:p>
            <a:pPr algn="ctr" eaLnBrk="0" hangingPunct="0"/>
            <a:r>
              <a:rPr lang="tr-TR" b="1">
                <a:solidFill>
                  <a:srgbClr val="660066"/>
                </a:solidFill>
                <a:latin typeface="Times" charset="0"/>
              </a:rPr>
              <a:t>C</a:t>
            </a:r>
          </a:p>
          <a:p>
            <a:pPr algn="ctr" eaLnBrk="0" hangingPunct="0"/>
            <a:r>
              <a:rPr lang="tr-TR" b="1">
                <a:solidFill>
                  <a:srgbClr val="660066"/>
                </a:solidFill>
                <a:latin typeface="Times" charset="0"/>
              </a:rPr>
              <a:t>Ü</a:t>
            </a:r>
          </a:p>
          <a:p>
            <a:pPr algn="ctr" eaLnBrk="0" hangingPunct="0"/>
            <a:r>
              <a:rPr lang="tr-TR" b="1">
                <a:solidFill>
                  <a:srgbClr val="660066"/>
                </a:solidFill>
                <a:latin typeface="Times" charset="0"/>
              </a:rPr>
              <a:t>B</a:t>
            </a:r>
          </a:p>
          <a:p>
            <a:pPr algn="ctr" eaLnBrk="0" hangingPunct="0"/>
            <a:r>
              <a:rPr lang="tr-TR" b="1">
                <a:solidFill>
                  <a:srgbClr val="660066"/>
                </a:solidFill>
                <a:latin typeface="Times" charset="0"/>
              </a:rPr>
              <a:t>A</a:t>
            </a:r>
          </a:p>
          <a:p>
            <a:pPr algn="ctr" eaLnBrk="0" hangingPunct="0"/>
            <a:r>
              <a:rPr lang="tr-TR" b="1">
                <a:solidFill>
                  <a:srgbClr val="660066"/>
                </a:solidFill>
                <a:latin typeface="Times" charset="0"/>
              </a:rPr>
              <a:t>Z</a:t>
            </a:r>
            <a:endParaRPr lang="en-US" b="1">
              <a:solidFill>
                <a:srgbClr val="660066"/>
              </a:solidFill>
              <a:latin typeface="Times" charset="0"/>
            </a:endParaRPr>
          </a:p>
        </p:txBody>
      </p:sp>
      <p:sp>
        <p:nvSpPr>
          <p:cNvPr id="35909" name="Rectangle 69"/>
          <p:cNvSpPr>
            <a:spLocks noChangeArrowheads="1"/>
          </p:cNvSpPr>
          <p:nvPr/>
        </p:nvSpPr>
        <p:spPr bwMode="auto">
          <a:xfrm>
            <a:off x="1219200" y="2133600"/>
            <a:ext cx="457200" cy="426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b="1" dirty="0">
                <a:solidFill>
                  <a:srgbClr val="660066"/>
                </a:solidFill>
                <a:latin typeface="Times" charset="0"/>
              </a:rPr>
              <a:t>B</a:t>
            </a:r>
          </a:p>
          <a:p>
            <a:pPr algn="ctr" eaLnBrk="0" hangingPunct="0"/>
            <a:r>
              <a:rPr lang="tr-TR" b="1" dirty="0">
                <a:solidFill>
                  <a:srgbClr val="660066"/>
                </a:solidFill>
                <a:latin typeface="Times" charset="0"/>
              </a:rPr>
              <a:t>İ</a:t>
            </a:r>
          </a:p>
          <a:p>
            <a:pPr algn="ctr" eaLnBrk="0" hangingPunct="0"/>
            <a:r>
              <a:rPr lang="tr-TR" b="1" dirty="0">
                <a:solidFill>
                  <a:srgbClr val="660066"/>
                </a:solidFill>
                <a:latin typeface="Times" charset="0"/>
              </a:rPr>
              <a:t>R</a:t>
            </a:r>
          </a:p>
          <a:p>
            <a:pPr algn="ctr" eaLnBrk="0" hangingPunct="0"/>
            <a:r>
              <a:rPr lang="tr-TR" b="1" dirty="0">
                <a:solidFill>
                  <a:srgbClr val="660066"/>
                </a:solidFill>
                <a:latin typeface="Times" charset="0"/>
              </a:rPr>
              <a:t>İ</a:t>
            </a:r>
          </a:p>
          <a:p>
            <a:pPr algn="ctr" eaLnBrk="0" hangingPunct="0"/>
            <a:r>
              <a:rPr lang="tr-TR" b="1" dirty="0">
                <a:solidFill>
                  <a:srgbClr val="660066"/>
                </a:solidFill>
                <a:latin typeface="Times" charset="0"/>
              </a:rPr>
              <a:t>N</a:t>
            </a:r>
          </a:p>
          <a:p>
            <a:pPr algn="ctr" eaLnBrk="0" hangingPunct="0"/>
            <a:r>
              <a:rPr lang="tr-TR" b="1" dirty="0">
                <a:solidFill>
                  <a:srgbClr val="660066"/>
                </a:solidFill>
                <a:latin typeface="Times" charset="0"/>
              </a:rPr>
              <a:t>C</a:t>
            </a:r>
          </a:p>
          <a:p>
            <a:pPr algn="ctr" eaLnBrk="0" hangingPunct="0"/>
            <a:r>
              <a:rPr lang="tr-TR" b="1" dirty="0">
                <a:solidFill>
                  <a:srgbClr val="660066"/>
                </a:solidFill>
                <a:latin typeface="Times" charset="0"/>
              </a:rPr>
              <a:t>İ</a:t>
            </a:r>
          </a:p>
          <a:p>
            <a:pPr algn="ctr" eaLnBrk="0" hangingPunct="0"/>
            <a:r>
              <a:rPr lang="tr-TR" b="1" dirty="0">
                <a:solidFill>
                  <a:srgbClr val="660066"/>
                </a:solidFill>
                <a:latin typeface="Times" charset="0"/>
              </a:rPr>
              <a:t> B</a:t>
            </a:r>
          </a:p>
          <a:p>
            <a:pPr algn="ctr" eaLnBrk="0" hangingPunct="0"/>
            <a:r>
              <a:rPr lang="tr-TR" b="1" dirty="0">
                <a:solidFill>
                  <a:srgbClr val="660066"/>
                </a:solidFill>
                <a:latin typeface="Times" charset="0"/>
              </a:rPr>
              <a:t>A</a:t>
            </a:r>
          </a:p>
          <a:p>
            <a:pPr algn="ctr" eaLnBrk="0" hangingPunct="0"/>
            <a:r>
              <a:rPr lang="tr-TR" b="1" dirty="0">
                <a:solidFill>
                  <a:srgbClr val="660066"/>
                </a:solidFill>
                <a:latin typeface="Times" charset="0"/>
              </a:rPr>
              <a:t>Z</a:t>
            </a:r>
            <a:endParaRPr lang="en-US" b="1" dirty="0">
              <a:solidFill>
                <a:srgbClr val="660066"/>
              </a:solidFill>
              <a:latin typeface="Times" charset="0"/>
            </a:endParaRPr>
          </a:p>
        </p:txBody>
      </p:sp>
      <p:sp>
        <p:nvSpPr>
          <p:cNvPr id="35910" name="Rectangle 70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0487" tIns="44450" rIns="90487" bIns="44450"/>
          <a:lstStyle/>
          <a:p>
            <a:pPr eaLnBrk="1" hangingPunct="1"/>
            <a:r>
              <a:rPr lang="tr-TR" dirty="0">
                <a:solidFill>
                  <a:srgbClr val="FFFF00"/>
                </a:solidFill>
                <a:latin typeface="Comic Sans MS" charset="0"/>
              </a:rPr>
              <a:t>Genetik Kod</a:t>
            </a:r>
            <a:endParaRPr lang="en-US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35911" name="Text Box 71"/>
          <p:cNvSpPr txBox="1">
            <a:spLocks noChangeArrowheads="1"/>
          </p:cNvSpPr>
          <p:nvPr/>
        </p:nvSpPr>
        <p:spPr bwMode="auto">
          <a:xfrm>
            <a:off x="5257800" y="5410200"/>
            <a:ext cx="579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 i="1">
                <a:solidFill>
                  <a:srgbClr val="FF6699"/>
                </a:solidFill>
                <a:latin typeface="Times" charset="0"/>
              </a:rPr>
              <a:t>Asp</a:t>
            </a:r>
          </a:p>
        </p:txBody>
      </p:sp>
      <p:sp>
        <p:nvSpPr>
          <p:cNvPr id="35912" name="Text Box 72"/>
          <p:cNvSpPr txBox="1">
            <a:spLocks noChangeArrowheads="1"/>
          </p:cNvSpPr>
          <p:nvPr/>
        </p:nvSpPr>
        <p:spPr bwMode="auto">
          <a:xfrm>
            <a:off x="5257800" y="4800600"/>
            <a:ext cx="550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 i="1">
                <a:solidFill>
                  <a:srgbClr val="66FF66"/>
                </a:solidFill>
                <a:latin typeface="Times" charset="0"/>
              </a:rPr>
              <a:t>Lys</a:t>
            </a:r>
          </a:p>
        </p:txBody>
      </p:sp>
      <p:sp>
        <p:nvSpPr>
          <p:cNvPr id="35913" name="Text Box 73"/>
          <p:cNvSpPr txBox="1">
            <a:spLocks noChangeArrowheads="1"/>
          </p:cNvSpPr>
          <p:nvPr/>
        </p:nvSpPr>
        <p:spPr bwMode="auto">
          <a:xfrm>
            <a:off x="5257800" y="4343400"/>
            <a:ext cx="676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 i="1">
                <a:solidFill>
                  <a:schemeClr val="accent2"/>
                </a:solidFill>
                <a:latin typeface="Times" charset="0"/>
              </a:rPr>
              <a:t>Asn</a:t>
            </a:r>
            <a:r>
              <a:rPr lang="en-US" sz="2000" b="1" i="1" baseline="30000">
                <a:solidFill>
                  <a:schemeClr val="accent2"/>
                </a:solidFill>
                <a:latin typeface="Times" charset="0"/>
              </a:rPr>
              <a:t>†</a:t>
            </a:r>
            <a:endParaRPr lang="en-US" sz="2000" b="1" i="1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35914" name="Text Box 74"/>
          <p:cNvSpPr txBox="1">
            <a:spLocks noChangeArrowheads="1"/>
          </p:cNvSpPr>
          <p:nvPr/>
        </p:nvSpPr>
        <p:spPr bwMode="auto">
          <a:xfrm>
            <a:off x="5275263" y="2667000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2"/>
                </a:solidFill>
                <a:latin typeface="Times" charset="0"/>
              </a:rPr>
              <a:t>Stop</a:t>
            </a:r>
            <a:endParaRPr lang="en-US" sz="2000" b="1">
              <a:latin typeface="Times" charset="0"/>
            </a:endParaRPr>
          </a:p>
        </p:txBody>
      </p:sp>
      <p:sp>
        <p:nvSpPr>
          <p:cNvPr id="35915" name="Text Box 75"/>
          <p:cNvSpPr txBox="1">
            <a:spLocks noChangeArrowheads="1"/>
          </p:cNvSpPr>
          <p:nvPr/>
        </p:nvSpPr>
        <p:spPr bwMode="auto">
          <a:xfrm>
            <a:off x="6553200" y="4343400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 i="1">
                <a:solidFill>
                  <a:schemeClr val="accent2"/>
                </a:solidFill>
                <a:latin typeface="Times" charset="0"/>
              </a:rPr>
              <a:t>Ser</a:t>
            </a:r>
          </a:p>
        </p:txBody>
      </p:sp>
      <p:sp>
        <p:nvSpPr>
          <p:cNvPr id="35916" name="Text Box 76"/>
          <p:cNvSpPr txBox="1">
            <a:spLocks noChangeArrowheads="1"/>
          </p:cNvSpPr>
          <p:nvPr/>
        </p:nvSpPr>
        <p:spPr bwMode="auto">
          <a:xfrm>
            <a:off x="136525" y="1144588"/>
            <a:ext cx="1854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tr-TR" sz="1600" b="1"/>
              <a:t>Nötral Non Polar</a:t>
            </a:r>
            <a:endParaRPr lang="en-US" sz="1600" b="1"/>
          </a:p>
          <a:p>
            <a:r>
              <a:rPr lang="en-US" sz="1600" b="1">
                <a:solidFill>
                  <a:schemeClr val="accent2"/>
                </a:solidFill>
              </a:rPr>
              <a:t>Polar</a:t>
            </a:r>
            <a:endParaRPr lang="en-US" sz="1600" b="1"/>
          </a:p>
          <a:p>
            <a:r>
              <a:rPr lang="tr-TR" sz="1600" b="1">
                <a:solidFill>
                  <a:srgbClr val="66FF66"/>
                </a:solidFill>
              </a:rPr>
              <a:t>Bazik</a:t>
            </a:r>
            <a:endParaRPr lang="en-US" sz="1600" b="1"/>
          </a:p>
          <a:p>
            <a:r>
              <a:rPr lang="tr-TR" sz="1600" b="1">
                <a:solidFill>
                  <a:srgbClr val="FF6699"/>
                </a:solidFill>
              </a:rPr>
              <a:t>Asidik</a:t>
            </a:r>
            <a:endParaRPr lang="en-US" sz="1600" b="1"/>
          </a:p>
        </p:txBody>
      </p:sp>
      <p:sp>
        <p:nvSpPr>
          <p:cNvPr id="35917" name="Text Box 77"/>
          <p:cNvSpPr txBox="1">
            <a:spLocks noChangeArrowheads="1"/>
          </p:cNvSpPr>
          <p:nvPr/>
        </p:nvSpPr>
        <p:spPr bwMode="auto">
          <a:xfrm>
            <a:off x="0" y="4879975"/>
            <a:ext cx="1377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 b="1"/>
              <a:t>†</a:t>
            </a:r>
            <a:r>
              <a:rPr lang="tr-TR" sz="1600"/>
              <a:t>Amin grubu</a:t>
            </a:r>
          </a:p>
          <a:p>
            <a:r>
              <a:rPr lang="tr-TR" sz="1600"/>
              <a:t>taşır</a:t>
            </a:r>
            <a:endParaRPr lang="en-US" sz="1600"/>
          </a:p>
        </p:txBody>
      </p:sp>
      <p:sp>
        <p:nvSpPr>
          <p:cNvPr id="35918" name="Text Box 78"/>
          <p:cNvSpPr txBox="1">
            <a:spLocks noChangeArrowheads="1"/>
          </p:cNvSpPr>
          <p:nvPr/>
        </p:nvSpPr>
        <p:spPr bwMode="auto">
          <a:xfrm>
            <a:off x="0" y="5794375"/>
            <a:ext cx="1408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 b="1"/>
              <a:t>*</a:t>
            </a:r>
            <a:r>
              <a:rPr lang="tr-TR" sz="1600"/>
              <a:t>Bazı </a:t>
            </a:r>
          </a:p>
          <a:p>
            <a:r>
              <a:rPr lang="tr-TR" sz="1600"/>
              <a:t>metinlerde</a:t>
            </a:r>
          </a:p>
          <a:p>
            <a:r>
              <a:rPr lang="tr-TR" sz="1600"/>
              <a:t>Nonpolar </a:t>
            </a:r>
          </a:p>
          <a:p>
            <a:r>
              <a:rPr lang="tr-TR" sz="1600"/>
              <a:t>olarak geçer.</a:t>
            </a:r>
            <a:endParaRPr lang="en-US" sz="1600"/>
          </a:p>
        </p:txBody>
      </p:sp>
    </p:spTree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Ctr="1"/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Comic Sans MS" charset="0"/>
              </a:rPr>
              <a:t>DNA </a:t>
            </a:r>
            <a:r>
              <a:rPr lang="tr-TR">
                <a:solidFill>
                  <a:srgbClr val="FFFF00"/>
                </a:solidFill>
                <a:latin typeface="Comic Sans MS" charset="0"/>
              </a:rPr>
              <a:t>tamir mekanizmaları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36867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5280025" cy="4205288"/>
          </a:xfrm>
          <a:noFill/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FF00"/>
                </a:solidFill>
                <a:latin typeface="Comic Sans MS" charset="0"/>
              </a:rPr>
              <a:t>Base excision</a:t>
            </a:r>
            <a:r>
              <a:rPr lang="tr-TR" sz="2800">
                <a:solidFill>
                  <a:srgbClr val="FFFF00"/>
                </a:solidFill>
                <a:latin typeface="Comic Sans MS" charset="0"/>
              </a:rPr>
              <a:t>/ Baz çıkarma</a:t>
            </a:r>
            <a:endParaRPr lang="en-US" sz="2800">
              <a:solidFill>
                <a:srgbClr val="FFFF00"/>
              </a:solidFill>
              <a:latin typeface="Comic Sans MS" charset="0"/>
            </a:endParaRP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Comic Sans MS" charset="0"/>
              </a:rPr>
              <a:t>Nucleotide excision</a:t>
            </a:r>
            <a:r>
              <a:rPr lang="tr-TR" sz="2800">
                <a:solidFill>
                  <a:srgbClr val="FFFF00"/>
                </a:solidFill>
                <a:latin typeface="Comic Sans MS" charset="0"/>
              </a:rPr>
              <a:t>/Nükleotid çıkarma</a:t>
            </a:r>
            <a:endParaRPr lang="en-US" sz="2800">
              <a:solidFill>
                <a:srgbClr val="FFFF00"/>
              </a:solidFill>
              <a:latin typeface="Comic Sans MS" charset="0"/>
            </a:endParaRP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Comic Sans MS" charset="0"/>
              </a:rPr>
              <a:t>Double strand breakage</a:t>
            </a:r>
            <a:r>
              <a:rPr lang="tr-TR" sz="2800">
                <a:solidFill>
                  <a:srgbClr val="FFFF00"/>
                </a:solidFill>
                <a:latin typeface="Comic Sans MS" charset="0"/>
              </a:rPr>
              <a:t>/Çift zincir kırılması</a:t>
            </a:r>
            <a:endParaRPr lang="en-US" sz="2800">
              <a:solidFill>
                <a:srgbClr val="FFFF00"/>
              </a:solidFill>
              <a:latin typeface="Comic Sans MS" charset="0"/>
            </a:endParaRP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Comic Sans MS" charset="0"/>
              </a:rPr>
              <a:t>Mismatch </a:t>
            </a:r>
            <a:r>
              <a:rPr lang="tr-TR" sz="2800">
                <a:solidFill>
                  <a:srgbClr val="FFFF00"/>
                </a:solidFill>
                <a:latin typeface="Comic Sans MS" charset="0"/>
              </a:rPr>
              <a:t>Repair/Yanlış eşleşme</a:t>
            </a:r>
            <a:endParaRPr lang="en-US" sz="2800">
              <a:solidFill>
                <a:srgbClr val="FFFF00"/>
              </a:solidFill>
              <a:latin typeface="Comic Sans MS" charset="0"/>
            </a:endParaRPr>
          </a:p>
        </p:txBody>
      </p:sp>
      <p:pic>
        <p:nvPicPr>
          <p:cNvPr id="36868" name="Picture 13" descr="DNA%20repair%20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12875"/>
            <a:ext cx="2971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684213" y="188913"/>
            <a:ext cx="74168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en-US" sz="3200" b="1"/>
              <a:t>Base Excision</a:t>
            </a:r>
            <a:r>
              <a:rPr lang="tr-TR" sz="3200" b="1"/>
              <a:t> </a:t>
            </a:r>
            <a:r>
              <a:rPr lang="en-US" sz="3200" b="1"/>
              <a:t>Repair (BER)</a:t>
            </a:r>
          </a:p>
        </p:txBody>
      </p:sp>
      <p:pic>
        <p:nvPicPr>
          <p:cNvPr id="37891" name="Picture 5" descr="07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0"/>
          <a:stretch>
            <a:fillRect/>
          </a:stretch>
        </p:blipFill>
        <p:spPr bwMode="auto">
          <a:xfrm>
            <a:off x="685800" y="1066800"/>
            <a:ext cx="49911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1600200"/>
            <a:ext cx="31242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 smtClean="0"/>
              <a:t>Küçük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heliksin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yapısını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bozmayan</a:t>
            </a:r>
            <a:r>
              <a:rPr lang="en-US" sz="2400" i="1" dirty="0" smtClean="0"/>
              <a:t> DNA </a:t>
            </a:r>
            <a:r>
              <a:rPr lang="en-US" sz="2400" i="1" dirty="0" err="1" smtClean="0"/>
              <a:t>hasarlarının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tamirinde</a:t>
            </a:r>
            <a:r>
              <a:rPr lang="en-US" sz="2400" i="1" dirty="0" smtClean="0"/>
              <a:t> BER </a:t>
            </a:r>
            <a:r>
              <a:rPr lang="en-US" sz="2400" i="1" dirty="0" err="1" smtClean="0"/>
              <a:t>devreye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girer</a:t>
            </a:r>
            <a:r>
              <a:rPr lang="en-US" sz="2400" i="1" dirty="0" smtClean="0"/>
              <a:t>.</a:t>
            </a:r>
          </a:p>
          <a:p>
            <a:pPr algn="just"/>
            <a:r>
              <a:rPr lang="en-US" sz="2400" i="1" dirty="0" err="1" smtClean="0"/>
              <a:t>Oksitlenen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alkillenen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deamine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olan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bazların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tamirinde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urasilin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yanlış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girmesi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durumunda</a:t>
            </a:r>
            <a:r>
              <a:rPr lang="en-US" sz="2400" i="1" dirty="0" smtClean="0"/>
              <a:t> BER </a:t>
            </a:r>
            <a:r>
              <a:rPr lang="en-US" sz="2400" i="1" dirty="0" err="1" smtClean="0"/>
              <a:t>aktive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olur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2555875" y="188913"/>
            <a:ext cx="47529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3200" b="1"/>
              <a:t>Mismatch repair</a:t>
            </a:r>
          </a:p>
        </p:txBody>
      </p:sp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97113"/>
            <a:ext cx="29718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6" name="Group 8"/>
          <p:cNvGrpSpPr>
            <a:grpSpLocks/>
          </p:cNvGrpSpPr>
          <p:nvPr/>
        </p:nvGrpSpPr>
        <p:grpSpPr bwMode="auto">
          <a:xfrm>
            <a:off x="381000" y="1268413"/>
            <a:ext cx="4087813" cy="5360987"/>
            <a:chOff x="240" y="799"/>
            <a:chExt cx="2575" cy="3377"/>
          </a:xfrm>
        </p:grpSpPr>
        <p:pic>
          <p:nvPicPr>
            <p:cNvPr id="38917" name="Picture 5" descr="07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23"/>
            <a:stretch>
              <a:fillRect/>
            </a:stretch>
          </p:blipFill>
          <p:spPr bwMode="auto">
            <a:xfrm>
              <a:off x="240" y="845"/>
              <a:ext cx="2575" cy="3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8" name="Rectangle 7"/>
            <p:cNvSpPr>
              <a:spLocks noChangeArrowheads="1"/>
            </p:cNvSpPr>
            <p:nvPr/>
          </p:nvSpPr>
          <p:spPr bwMode="auto">
            <a:xfrm>
              <a:off x="431" y="799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</p:spTree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-22225" y="9525"/>
            <a:ext cx="91662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tr-TR" sz="3200" b="1" dirty="0"/>
              <a:t>N</a:t>
            </a:r>
            <a:r>
              <a:rPr lang="en-US" sz="3200" b="1" dirty="0" err="1"/>
              <a:t>ucleotide</a:t>
            </a:r>
            <a:r>
              <a:rPr lang="en-US" sz="3200" b="1" dirty="0"/>
              <a:t> </a:t>
            </a:r>
            <a:r>
              <a:rPr lang="tr-TR" sz="3200" b="1" dirty="0"/>
              <a:t>E</a:t>
            </a:r>
            <a:r>
              <a:rPr lang="en-US" sz="3200" b="1" dirty="0" err="1"/>
              <a:t>xcision</a:t>
            </a:r>
            <a:r>
              <a:rPr lang="tr-TR" sz="3200" b="1" dirty="0"/>
              <a:t> R</a:t>
            </a:r>
            <a:r>
              <a:rPr lang="en-US" sz="3200" b="1" dirty="0" err="1"/>
              <a:t>epair</a:t>
            </a:r>
            <a:r>
              <a:rPr lang="en-US" sz="3200" b="1" dirty="0"/>
              <a:t> </a:t>
            </a:r>
            <a:r>
              <a:rPr lang="en-US" sz="3200" b="1" dirty="0" smtClean="0"/>
              <a:t>(</a:t>
            </a:r>
            <a:r>
              <a:rPr lang="en-US" sz="3200" b="1" dirty="0"/>
              <a:t>NER)</a:t>
            </a:r>
            <a:endParaRPr lang="tr-TR" sz="3200" b="1" dirty="0"/>
          </a:p>
          <a:p>
            <a:pPr algn="ctr"/>
            <a:r>
              <a:rPr lang="tr-TR" sz="3200" b="1" i="1" dirty="0" err="1"/>
              <a:t>E.coli</a:t>
            </a:r>
            <a:endParaRPr lang="en-US" sz="3200" b="1" i="1" dirty="0"/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2369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23034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7638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734615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err="1" smtClean="0"/>
              <a:t>Büyük</a:t>
            </a:r>
            <a:r>
              <a:rPr lang="en-US" i="1" dirty="0" smtClean="0"/>
              <a:t>, </a:t>
            </a:r>
            <a:r>
              <a:rPr lang="en-US" i="1" dirty="0" err="1" smtClean="0"/>
              <a:t>heliksin</a:t>
            </a:r>
            <a:r>
              <a:rPr lang="en-US" i="1" dirty="0" smtClean="0"/>
              <a:t> </a:t>
            </a:r>
            <a:r>
              <a:rPr lang="en-US" i="1" dirty="0" err="1" smtClean="0"/>
              <a:t>yapısını</a:t>
            </a:r>
            <a:r>
              <a:rPr lang="en-US" i="1" dirty="0" smtClean="0"/>
              <a:t> </a:t>
            </a:r>
            <a:r>
              <a:rPr lang="en-US" i="1" dirty="0" err="1" smtClean="0"/>
              <a:t>bozan</a:t>
            </a:r>
            <a:r>
              <a:rPr lang="en-US" i="1" dirty="0" smtClean="0"/>
              <a:t> DNA </a:t>
            </a:r>
            <a:r>
              <a:rPr lang="en-US" i="1" dirty="0" err="1" smtClean="0"/>
              <a:t>hasarlarının</a:t>
            </a:r>
            <a:r>
              <a:rPr lang="en-US" i="1" dirty="0" smtClean="0"/>
              <a:t> </a:t>
            </a:r>
            <a:r>
              <a:rPr lang="en-US" i="1" dirty="0" err="1" smtClean="0"/>
              <a:t>tamirinde</a:t>
            </a:r>
            <a:r>
              <a:rPr lang="en-US" i="1" dirty="0" smtClean="0"/>
              <a:t> NER </a:t>
            </a:r>
            <a:r>
              <a:rPr lang="en-US" i="1" dirty="0" err="1" smtClean="0"/>
              <a:t>devreye</a:t>
            </a:r>
            <a:r>
              <a:rPr lang="en-US" i="1" dirty="0" smtClean="0"/>
              <a:t> </a:t>
            </a:r>
            <a:r>
              <a:rPr lang="en-US" i="1" dirty="0" err="1" smtClean="0"/>
              <a:t>girer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-2438400" y="0"/>
            <a:ext cx="138684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tr-TR" sz="3200" b="1" dirty="0"/>
              <a:t>N</a:t>
            </a:r>
            <a:r>
              <a:rPr lang="en-US" sz="3200" b="1" dirty="0" err="1"/>
              <a:t>ucleotide</a:t>
            </a:r>
            <a:r>
              <a:rPr lang="en-US" sz="3200" b="1" dirty="0"/>
              <a:t> </a:t>
            </a:r>
            <a:r>
              <a:rPr lang="tr-TR" sz="3200" b="1" dirty="0"/>
              <a:t>E</a:t>
            </a:r>
            <a:r>
              <a:rPr lang="en-US" sz="3200" b="1" dirty="0" err="1"/>
              <a:t>xcision</a:t>
            </a:r>
            <a:r>
              <a:rPr lang="tr-TR" sz="3200" b="1" dirty="0"/>
              <a:t> R</a:t>
            </a:r>
            <a:r>
              <a:rPr lang="en-US" sz="3200" b="1" dirty="0" err="1"/>
              <a:t>epair</a:t>
            </a:r>
            <a:r>
              <a:rPr lang="en-US" sz="3200" b="1" dirty="0"/>
              <a:t> </a:t>
            </a:r>
            <a:r>
              <a:rPr lang="tr-TR" sz="3200" b="1" dirty="0" smtClean="0"/>
              <a:t> </a:t>
            </a:r>
            <a:r>
              <a:rPr lang="en-US" sz="3200" b="1" dirty="0" smtClean="0"/>
              <a:t>(</a:t>
            </a:r>
            <a:r>
              <a:rPr lang="en-US" sz="3200" b="1" dirty="0"/>
              <a:t>NER)</a:t>
            </a:r>
            <a:endParaRPr lang="tr-TR" sz="3200" b="1" dirty="0"/>
          </a:p>
          <a:p>
            <a:pPr algn="ctr"/>
            <a:r>
              <a:rPr lang="tr-TR" sz="3200" b="1" dirty="0"/>
              <a:t>Global </a:t>
            </a:r>
            <a:r>
              <a:rPr lang="tr-TR" sz="3200" b="1" dirty="0" err="1"/>
              <a:t>Repair</a:t>
            </a:r>
            <a:endParaRPr lang="tr-TR" sz="3200" b="1" dirty="0"/>
          </a:p>
        </p:txBody>
      </p:sp>
      <p:pic>
        <p:nvPicPr>
          <p:cNvPr id="2" name="Picture 1" descr="Global_genomic_repai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0876"/>
            <a:ext cx="6992620" cy="563921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tr-TR">
                <a:solidFill>
                  <a:srgbClr val="FFFF00"/>
                </a:solidFill>
                <a:latin typeface="Comic Sans MS" charset="0"/>
              </a:rPr>
              <a:t>Baz düzeyinde mutasyon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u="sng"/>
              <a:t>Tek nükleotid etkilenir</a:t>
            </a:r>
            <a:r>
              <a:rPr lang="en-US"/>
              <a:t>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8313" y="1557338"/>
            <a:ext cx="8534400" cy="1725612"/>
            <a:chOff x="240" y="1056"/>
            <a:chExt cx="5376" cy="1087"/>
          </a:xfrm>
        </p:grpSpPr>
        <p:pic>
          <p:nvPicPr>
            <p:cNvPr id="14349" name="Picture 5" descr="DNA_repair_HM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8" r="12878" b="89919"/>
            <a:stretch>
              <a:fillRect/>
            </a:stretch>
          </p:blipFill>
          <p:spPr bwMode="auto">
            <a:xfrm>
              <a:off x="816" y="1584"/>
              <a:ext cx="3552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Text Box 6"/>
            <p:cNvSpPr txBox="1">
              <a:spLocks noChangeArrowheads="1"/>
            </p:cNvSpPr>
            <p:nvPr/>
          </p:nvSpPr>
          <p:spPr bwMode="auto">
            <a:xfrm>
              <a:off x="240" y="1056"/>
              <a:ext cx="537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4625" indent="-174625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tr-TR"/>
                <a:t>UV’nin neden olduğu timin dimerleri replikasyon sırasında tek bazın delesyonuna neden olabilir.</a:t>
              </a:r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5288" y="5084763"/>
            <a:ext cx="7543800" cy="1355725"/>
            <a:chOff x="240" y="3456"/>
            <a:chExt cx="4752" cy="854"/>
          </a:xfrm>
        </p:grpSpPr>
        <p:pic>
          <p:nvPicPr>
            <p:cNvPr id="14347" name="Picture 8" descr="indels_genedup_HM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05" t="50793" r="26640" b="34579"/>
            <a:stretch>
              <a:fillRect/>
            </a:stretch>
          </p:blipFill>
          <p:spPr bwMode="auto">
            <a:xfrm>
              <a:off x="3168" y="3456"/>
              <a:ext cx="1824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Text Box 9"/>
            <p:cNvSpPr txBox="1">
              <a:spLocks noChangeArrowheads="1"/>
            </p:cNvSpPr>
            <p:nvPr/>
          </p:nvSpPr>
          <p:spPr bwMode="auto">
            <a:xfrm>
              <a:off x="240" y="3562"/>
              <a:ext cx="2880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4625" indent="-174625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tr-TR"/>
                <a:t>Tekrar eden diziler delesyon veya insersiyona neden olabilir. </a:t>
              </a:r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95288" y="3429000"/>
            <a:ext cx="5486400" cy="1425575"/>
            <a:chOff x="240" y="2414"/>
            <a:chExt cx="3456" cy="898"/>
          </a:xfrm>
        </p:grpSpPr>
        <p:sp>
          <p:nvSpPr>
            <p:cNvPr id="14343" name="Text Box 11"/>
            <p:cNvSpPr txBox="1">
              <a:spLocks noChangeArrowheads="1"/>
            </p:cNvSpPr>
            <p:nvPr/>
          </p:nvSpPr>
          <p:spPr bwMode="auto">
            <a:xfrm>
              <a:off x="240" y="2544"/>
              <a:ext cx="249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4625" indent="-174625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tr-TR"/>
                <a:t>Metilli sitozinlar deamine olarak Timin dönüşebilir.</a:t>
              </a:r>
              <a:endParaRPr lang="en-US"/>
            </a:p>
          </p:txBody>
        </p:sp>
        <p:pic>
          <p:nvPicPr>
            <p:cNvPr id="14344" name="Picture 12" descr="methylated_cytos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1" t="7576" b="66667"/>
            <a:stretch>
              <a:fillRect/>
            </a:stretch>
          </p:blipFill>
          <p:spPr bwMode="auto">
            <a:xfrm>
              <a:off x="2352" y="2414"/>
              <a:ext cx="1344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Oval 13"/>
            <p:cNvSpPr>
              <a:spLocks noChangeArrowheads="1"/>
            </p:cNvSpPr>
            <p:nvPr/>
          </p:nvSpPr>
          <p:spPr bwMode="auto">
            <a:xfrm>
              <a:off x="2592" y="2448"/>
              <a:ext cx="240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346" name="Oval 14"/>
            <p:cNvSpPr>
              <a:spLocks noChangeArrowheads="1"/>
            </p:cNvSpPr>
            <p:nvPr/>
          </p:nvSpPr>
          <p:spPr bwMode="auto">
            <a:xfrm>
              <a:off x="3312" y="2448"/>
              <a:ext cx="240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-22225" y="9525"/>
            <a:ext cx="91662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tr-TR" sz="3200" b="1" dirty="0" err="1" smtClean="0"/>
              <a:t>Tra</a:t>
            </a:r>
            <a:r>
              <a:rPr lang="en-US" sz="3200" b="1" dirty="0" smtClean="0"/>
              <a:t>n</a:t>
            </a:r>
            <a:r>
              <a:rPr lang="tr-TR" sz="3200" b="1" dirty="0" err="1" smtClean="0"/>
              <a:t>skripsiyonla</a:t>
            </a:r>
            <a:r>
              <a:rPr lang="tr-TR" sz="3200" b="1" dirty="0" smtClean="0"/>
              <a:t> </a:t>
            </a:r>
            <a:r>
              <a:rPr lang="tr-TR" sz="3200" b="1" dirty="0"/>
              <a:t>eşli (</a:t>
            </a:r>
            <a:r>
              <a:rPr lang="tr-TR" sz="3200" b="1" dirty="0" err="1"/>
              <a:t>Transcription</a:t>
            </a:r>
            <a:r>
              <a:rPr lang="tr-TR" sz="3200" b="1" dirty="0"/>
              <a:t> </a:t>
            </a:r>
            <a:r>
              <a:rPr lang="tr-TR" sz="3200" b="1" dirty="0" err="1"/>
              <a:t>coupled</a:t>
            </a:r>
            <a:r>
              <a:rPr lang="tr-TR" sz="3200" b="1" dirty="0" smtClean="0"/>
              <a:t>) NER</a:t>
            </a:r>
            <a:endParaRPr lang="tr-TR" sz="3200" b="1" dirty="0"/>
          </a:p>
        </p:txBody>
      </p:sp>
      <p:pic>
        <p:nvPicPr>
          <p:cNvPr id="2" name="Picture 1" descr="Transcription_coupled_repai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5925820" cy="535465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-3048000" y="188913"/>
            <a:ext cx="15163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bg2"/>
                </a:solidFill>
              </a:rPr>
              <a:t>DNA double </a:t>
            </a:r>
            <a:r>
              <a:rPr lang="en-US" sz="3200" b="1" dirty="0" smtClean="0">
                <a:solidFill>
                  <a:schemeClr val="bg2"/>
                </a:solidFill>
              </a:rPr>
              <a:t>strand break </a:t>
            </a:r>
            <a:r>
              <a:rPr lang="en-US" sz="3200" b="1" dirty="0">
                <a:solidFill>
                  <a:schemeClr val="bg2"/>
                </a:solidFill>
              </a:rPr>
              <a:t>repair</a:t>
            </a:r>
          </a:p>
        </p:txBody>
      </p:sp>
      <p:pic>
        <p:nvPicPr>
          <p:cNvPr id="5" name="Picture 4" descr="nsmb0809-798-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9144000" cy="511048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earchAltEJ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41300"/>
            <a:ext cx="63500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92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ure05980-f2.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29"/>
          <a:stretch/>
        </p:blipFill>
        <p:spPr>
          <a:xfrm>
            <a:off x="1752600" y="762000"/>
            <a:ext cx="6105497" cy="5801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tr-TR">
                <a:solidFill>
                  <a:srgbClr val="FFFF00"/>
                </a:solidFill>
                <a:latin typeface="Comic Sans MS" charset="0"/>
              </a:rPr>
              <a:t>Gen düzeyinde mutasyon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920875"/>
            <a:ext cx="8382000" cy="4098925"/>
            <a:chOff x="384" y="1210"/>
            <a:chExt cx="5280" cy="2582"/>
          </a:xfrm>
        </p:grpSpPr>
        <p:pic>
          <p:nvPicPr>
            <p:cNvPr id="15365" name="Picture 4" descr="indels_genedup2_HM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5" t="1540" r="2255" b="70741"/>
            <a:stretch>
              <a:fillRect/>
            </a:stretch>
          </p:blipFill>
          <p:spPr bwMode="auto">
            <a:xfrm>
              <a:off x="1296" y="2064"/>
              <a:ext cx="3072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Text Box 5"/>
            <p:cNvSpPr txBox="1">
              <a:spLocks noChangeArrowheads="1"/>
            </p:cNvSpPr>
            <p:nvPr/>
          </p:nvSpPr>
          <p:spPr bwMode="auto">
            <a:xfrm>
              <a:off x="384" y="1210"/>
              <a:ext cx="52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4625" indent="-174625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/>
                <a:t>Eşit olmayan crossing over nedeniyle gen duplikasyonu.</a:t>
              </a:r>
              <a:endParaRPr lang="en-US"/>
            </a:p>
          </p:txBody>
        </p:sp>
      </p:grp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68313" y="1196975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/>
              <a:t>Bütün bir geni etkiler: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tr-TR" sz="4000">
                <a:solidFill>
                  <a:srgbClr val="FFFF00"/>
                </a:solidFill>
                <a:latin typeface="Comic Sans MS" charset="0"/>
              </a:rPr>
              <a:t>Kromozom düzeyinde mutasyon</a:t>
            </a:r>
            <a:endParaRPr lang="en-US" sz="4000">
              <a:solidFill>
                <a:srgbClr val="FFFF00"/>
              </a:solidFill>
              <a:latin typeface="Comic Sans MS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1371600"/>
            <a:ext cx="3581400" cy="2667000"/>
            <a:chOff x="576" y="864"/>
            <a:chExt cx="2256" cy="1680"/>
          </a:xfrm>
        </p:grpSpPr>
        <p:pic>
          <p:nvPicPr>
            <p:cNvPr id="16401" name="Picture 4" descr="chromosomal_deletion_G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32" t="5492" r="2074" b="2975"/>
            <a:stretch>
              <a:fillRect/>
            </a:stretch>
          </p:blipFill>
          <p:spPr bwMode="auto">
            <a:xfrm>
              <a:off x="576" y="864"/>
              <a:ext cx="1076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2" name="Text Box 5"/>
            <p:cNvSpPr txBox="1">
              <a:spLocks noChangeArrowheads="1"/>
            </p:cNvSpPr>
            <p:nvPr/>
          </p:nvSpPr>
          <p:spPr bwMode="auto">
            <a:xfrm>
              <a:off x="1440" y="1536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r-TR"/>
                <a:t>Delesyon</a:t>
              </a:r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52400" y="4100513"/>
            <a:ext cx="6724650" cy="2155825"/>
            <a:chOff x="96" y="2583"/>
            <a:chExt cx="3675" cy="1737"/>
          </a:xfrm>
        </p:grpSpPr>
        <p:pic>
          <p:nvPicPr>
            <p:cNvPr id="16399" name="Picture 7" descr="chromosomal_translocations_G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3" t="2750" r="2570" b="8362"/>
            <a:stretch>
              <a:fillRect/>
            </a:stretch>
          </p:blipFill>
          <p:spPr bwMode="auto">
            <a:xfrm>
              <a:off x="96" y="2583"/>
              <a:ext cx="2256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Text Box 8"/>
            <p:cNvSpPr txBox="1">
              <a:spLocks noChangeArrowheads="1"/>
            </p:cNvSpPr>
            <p:nvPr/>
          </p:nvSpPr>
          <p:spPr bwMode="auto">
            <a:xfrm>
              <a:off x="2475" y="3937"/>
              <a:ext cx="1296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r-TR"/>
                <a:t>Translokasyon</a:t>
              </a:r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419600" y="1371600"/>
            <a:ext cx="2457450" cy="3340100"/>
            <a:chOff x="2784" y="864"/>
            <a:chExt cx="1333" cy="2280"/>
          </a:xfrm>
        </p:grpSpPr>
        <p:pic>
          <p:nvPicPr>
            <p:cNvPr id="16397" name="Picture 10" descr="chromosome_inversion_duplication_G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17" b="36043"/>
            <a:stretch>
              <a:fillRect/>
            </a:stretch>
          </p:blipFill>
          <p:spPr bwMode="auto">
            <a:xfrm>
              <a:off x="2784" y="864"/>
              <a:ext cx="1333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Text Box 11"/>
            <p:cNvSpPr txBox="1">
              <a:spLocks noChangeArrowheads="1"/>
            </p:cNvSpPr>
            <p:nvPr/>
          </p:nvSpPr>
          <p:spPr bwMode="auto">
            <a:xfrm>
              <a:off x="3024" y="2832"/>
              <a:ext cx="94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r-TR"/>
                <a:t>İnversiyon</a:t>
              </a:r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086600" y="3581400"/>
            <a:ext cx="2133600" cy="3260725"/>
            <a:chOff x="4464" y="2256"/>
            <a:chExt cx="1344" cy="2054"/>
          </a:xfrm>
        </p:grpSpPr>
        <p:sp>
          <p:nvSpPr>
            <p:cNvPr id="16392" name="Text Box 13"/>
            <p:cNvSpPr txBox="1">
              <a:spLocks noChangeArrowheads="1"/>
            </p:cNvSpPr>
            <p:nvPr/>
          </p:nvSpPr>
          <p:spPr bwMode="auto">
            <a:xfrm>
              <a:off x="4464" y="3792"/>
              <a:ext cx="13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r-TR"/>
                <a:t>Kopya sayısı değişimi</a:t>
              </a:r>
              <a:endParaRPr lang="en-US"/>
            </a:p>
          </p:txBody>
        </p:sp>
        <p:grpSp>
          <p:nvGrpSpPr>
            <p:cNvPr id="16393" name="Group 14"/>
            <p:cNvGrpSpPr>
              <a:grpSpLocks/>
            </p:cNvGrpSpPr>
            <p:nvPr/>
          </p:nvGrpSpPr>
          <p:grpSpPr bwMode="auto">
            <a:xfrm>
              <a:off x="4704" y="2256"/>
              <a:ext cx="864" cy="1488"/>
              <a:chOff x="4080" y="720"/>
              <a:chExt cx="1056" cy="1809"/>
            </a:xfrm>
          </p:grpSpPr>
          <p:pic>
            <p:nvPicPr>
              <p:cNvPr id="16394" name="Picture 15" descr="chromosomal_deletion_G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332" t="5492" r="27031" b="2975"/>
              <a:stretch>
                <a:fillRect/>
              </a:stretch>
            </p:blipFill>
            <p:spPr bwMode="auto">
              <a:xfrm>
                <a:off x="4608" y="720"/>
                <a:ext cx="528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5" name="Picture 16" descr="chromosomal_deletion_G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332" t="5492" r="27031" b="2975"/>
              <a:stretch>
                <a:fillRect/>
              </a:stretch>
            </p:blipFill>
            <p:spPr bwMode="auto">
              <a:xfrm>
                <a:off x="4080" y="720"/>
                <a:ext cx="528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6" name="Rectangle 17"/>
              <p:cNvSpPr>
                <a:spLocks noChangeArrowheads="1"/>
              </p:cNvSpPr>
              <p:nvPr/>
            </p:nvSpPr>
            <p:spPr bwMode="auto">
              <a:xfrm>
                <a:off x="4080" y="2433"/>
                <a:ext cx="1056" cy="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sp>
        <p:nvSpPr>
          <p:cNvPr id="16391" name="Text Box 18"/>
          <p:cNvSpPr txBox="1">
            <a:spLocks noChangeArrowheads="1"/>
          </p:cNvSpPr>
          <p:nvPr/>
        </p:nvSpPr>
        <p:spPr bwMode="auto">
          <a:xfrm>
            <a:off x="457200" y="9144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/>
              <a:t>Kromozomun bir kısmını etkiler</a:t>
            </a:r>
            <a:r>
              <a:rPr lang="en-US"/>
              <a:t>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tr-TR">
                <a:solidFill>
                  <a:srgbClr val="FFFF00"/>
                </a:solidFill>
                <a:latin typeface="Comic Sans MS" charset="0"/>
              </a:rPr>
              <a:t>Mutasyonlar-Hastalıklar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1905000"/>
            <a:ext cx="2971800" cy="3568700"/>
            <a:chOff x="144" y="1200"/>
            <a:chExt cx="1872" cy="2248"/>
          </a:xfrm>
        </p:grpSpPr>
        <p:sp>
          <p:nvSpPr>
            <p:cNvPr id="17446" name="Text Box 5"/>
            <p:cNvSpPr txBox="1">
              <a:spLocks noChangeArrowheads="1"/>
            </p:cNvSpPr>
            <p:nvPr/>
          </p:nvSpPr>
          <p:spPr bwMode="auto">
            <a:xfrm>
              <a:off x="192" y="2352"/>
              <a:ext cx="1824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r-TR" sz="1800"/>
                <a:t>Hemoglobinin Beta zincirindeki bir tek nükleotid değişimi amino asit değişimi nedeniyle orak hücreli anemi hastalığına neden olur.</a:t>
              </a:r>
              <a:endParaRPr lang="en-US" sz="1800"/>
            </a:p>
          </p:txBody>
        </p:sp>
        <p:pic>
          <p:nvPicPr>
            <p:cNvPr id="17447" name="Picture 6" descr="sicklecells_G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39" t="43286" r="8646" b="30978"/>
            <a:stretch>
              <a:fillRect/>
            </a:stretch>
          </p:blipFill>
          <p:spPr bwMode="auto">
            <a:xfrm>
              <a:off x="144" y="1200"/>
              <a:ext cx="1872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867400" y="4097338"/>
            <a:ext cx="3276600" cy="2760662"/>
            <a:chOff x="3648" y="2832"/>
            <a:chExt cx="2064" cy="1739"/>
          </a:xfrm>
        </p:grpSpPr>
        <p:sp>
          <p:nvSpPr>
            <p:cNvPr id="17418" name="Text Box 8"/>
            <p:cNvSpPr txBox="1">
              <a:spLocks noChangeArrowheads="1"/>
            </p:cNvSpPr>
            <p:nvPr/>
          </p:nvSpPr>
          <p:spPr bwMode="auto">
            <a:xfrm>
              <a:off x="3648" y="3648"/>
              <a:ext cx="2064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r-TR" sz="1800"/>
                <a:t>Kanser: mutasyonlar hücrenin kontrolsüz çoğalmasına ve ölümsüzleşmesine yolaçtığında ortaya çıkar.</a:t>
              </a:r>
              <a:endParaRPr lang="en-US" sz="1800"/>
            </a:p>
          </p:txBody>
        </p:sp>
        <p:grpSp>
          <p:nvGrpSpPr>
            <p:cNvPr id="17419" name="Group 9"/>
            <p:cNvGrpSpPr>
              <a:grpSpLocks/>
            </p:cNvGrpSpPr>
            <p:nvPr/>
          </p:nvGrpSpPr>
          <p:grpSpPr bwMode="auto">
            <a:xfrm>
              <a:off x="3936" y="2832"/>
              <a:ext cx="1632" cy="672"/>
              <a:chOff x="3648" y="2832"/>
              <a:chExt cx="1632" cy="672"/>
            </a:xfrm>
          </p:grpSpPr>
          <p:grpSp>
            <p:nvGrpSpPr>
              <p:cNvPr id="17420" name="Group 10"/>
              <p:cNvGrpSpPr>
                <a:grpSpLocks/>
              </p:cNvGrpSpPr>
              <p:nvPr/>
            </p:nvGrpSpPr>
            <p:grpSpPr bwMode="auto">
              <a:xfrm>
                <a:off x="3648" y="3264"/>
                <a:ext cx="288" cy="192"/>
                <a:chOff x="3504" y="3168"/>
                <a:chExt cx="288" cy="192"/>
              </a:xfrm>
            </p:grpSpPr>
            <p:sp>
              <p:nvSpPr>
                <p:cNvPr id="17444" name="Oval 11"/>
                <p:cNvSpPr>
                  <a:spLocks noChangeArrowheads="1"/>
                </p:cNvSpPr>
                <p:nvPr/>
              </p:nvSpPr>
              <p:spPr bwMode="auto">
                <a:xfrm>
                  <a:off x="3504" y="3168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7445" name="Oval 12"/>
                <p:cNvSpPr>
                  <a:spLocks noChangeArrowheads="1"/>
                </p:cNvSpPr>
                <p:nvPr/>
              </p:nvSpPr>
              <p:spPr bwMode="auto">
                <a:xfrm>
                  <a:off x="3648" y="3216"/>
                  <a:ext cx="96" cy="96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7421" name="Group 13"/>
              <p:cNvGrpSpPr>
                <a:grpSpLocks/>
              </p:cNvGrpSpPr>
              <p:nvPr/>
            </p:nvGrpSpPr>
            <p:grpSpPr bwMode="auto">
              <a:xfrm>
                <a:off x="4704" y="2976"/>
                <a:ext cx="288" cy="192"/>
                <a:chOff x="3600" y="3264"/>
                <a:chExt cx="288" cy="192"/>
              </a:xfrm>
            </p:grpSpPr>
            <p:sp>
              <p:nvSpPr>
                <p:cNvPr id="17442" name="Oval 14"/>
                <p:cNvSpPr>
                  <a:spLocks noChangeArrowheads="1"/>
                </p:cNvSpPr>
                <p:nvPr/>
              </p:nvSpPr>
              <p:spPr bwMode="auto">
                <a:xfrm>
                  <a:off x="3600" y="3264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7443" name="Oval 15"/>
                <p:cNvSpPr>
                  <a:spLocks noChangeArrowheads="1"/>
                </p:cNvSpPr>
                <p:nvPr/>
              </p:nvSpPr>
              <p:spPr bwMode="auto">
                <a:xfrm>
                  <a:off x="3744" y="3312"/>
                  <a:ext cx="96" cy="96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7422" name="Group 16"/>
              <p:cNvGrpSpPr>
                <a:grpSpLocks/>
              </p:cNvGrpSpPr>
              <p:nvPr/>
            </p:nvGrpSpPr>
            <p:grpSpPr bwMode="auto">
              <a:xfrm>
                <a:off x="3984" y="2832"/>
                <a:ext cx="192" cy="384"/>
                <a:chOff x="4272" y="2352"/>
                <a:chExt cx="192" cy="384"/>
              </a:xfrm>
            </p:grpSpPr>
            <p:sp>
              <p:nvSpPr>
                <p:cNvPr id="17439" name="Freeform 17"/>
                <p:cNvSpPr>
                  <a:spLocks/>
                </p:cNvSpPr>
                <p:nvPr/>
              </p:nvSpPr>
              <p:spPr bwMode="auto">
                <a:xfrm>
                  <a:off x="4272" y="2352"/>
                  <a:ext cx="192" cy="384"/>
                </a:xfrm>
                <a:custGeom>
                  <a:avLst/>
                  <a:gdLst>
                    <a:gd name="T0" fmla="*/ 336 w 336"/>
                    <a:gd name="T1" fmla="*/ 0 h 672"/>
                    <a:gd name="T2" fmla="*/ 48 w 336"/>
                    <a:gd name="T3" fmla="*/ 288 h 672"/>
                    <a:gd name="T4" fmla="*/ 288 w 336"/>
                    <a:gd name="T5" fmla="*/ 384 h 672"/>
                    <a:gd name="T6" fmla="*/ 0 w 336"/>
                    <a:gd name="T7" fmla="*/ 672 h 6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672"/>
                    <a:gd name="T14" fmla="*/ 336 w 336"/>
                    <a:gd name="T15" fmla="*/ 672 h 6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672">
                      <a:moveTo>
                        <a:pt x="336" y="0"/>
                      </a:moveTo>
                      <a:lnTo>
                        <a:pt x="48" y="288"/>
                      </a:lnTo>
                      <a:lnTo>
                        <a:pt x="288" y="384"/>
                      </a:lnTo>
                      <a:lnTo>
                        <a:pt x="0" y="672"/>
                      </a:lnTo>
                    </a:path>
                  </a:pathLst>
                </a:cu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44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4272" y="264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1" name="Line 19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4320" y="268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23" name="Line 20"/>
              <p:cNvSpPr>
                <a:spLocks noChangeShapeType="1"/>
              </p:cNvSpPr>
              <p:nvPr/>
            </p:nvSpPr>
            <p:spPr bwMode="auto">
              <a:xfrm>
                <a:off x="4032" y="336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24" name="Group 21"/>
              <p:cNvGrpSpPr>
                <a:grpSpLocks/>
              </p:cNvGrpSpPr>
              <p:nvPr/>
            </p:nvGrpSpPr>
            <p:grpSpPr bwMode="auto">
              <a:xfrm>
                <a:off x="4992" y="3168"/>
                <a:ext cx="288" cy="192"/>
                <a:chOff x="3600" y="3264"/>
                <a:chExt cx="288" cy="192"/>
              </a:xfrm>
            </p:grpSpPr>
            <p:sp>
              <p:nvSpPr>
                <p:cNvPr id="17437" name="Oval 22"/>
                <p:cNvSpPr>
                  <a:spLocks noChangeArrowheads="1"/>
                </p:cNvSpPr>
                <p:nvPr/>
              </p:nvSpPr>
              <p:spPr bwMode="auto">
                <a:xfrm>
                  <a:off x="3600" y="3264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7438" name="Oval 23"/>
                <p:cNvSpPr>
                  <a:spLocks noChangeArrowheads="1"/>
                </p:cNvSpPr>
                <p:nvPr/>
              </p:nvSpPr>
              <p:spPr bwMode="auto">
                <a:xfrm>
                  <a:off x="3744" y="3312"/>
                  <a:ext cx="96" cy="96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7425" name="Group 24"/>
              <p:cNvGrpSpPr>
                <a:grpSpLocks/>
              </p:cNvGrpSpPr>
              <p:nvPr/>
            </p:nvGrpSpPr>
            <p:grpSpPr bwMode="auto">
              <a:xfrm>
                <a:off x="4704" y="3312"/>
                <a:ext cx="288" cy="192"/>
                <a:chOff x="3600" y="3264"/>
                <a:chExt cx="288" cy="192"/>
              </a:xfrm>
            </p:grpSpPr>
            <p:sp>
              <p:nvSpPr>
                <p:cNvPr id="17435" name="Oval 25"/>
                <p:cNvSpPr>
                  <a:spLocks noChangeArrowheads="1"/>
                </p:cNvSpPr>
                <p:nvPr/>
              </p:nvSpPr>
              <p:spPr bwMode="auto">
                <a:xfrm>
                  <a:off x="3600" y="3264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7436" name="Oval 26"/>
                <p:cNvSpPr>
                  <a:spLocks noChangeArrowheads="1"/>
                </p:cNvSpPr>
                <p:nvPr/>
              </p:nvSpPr>
              <p:spPr bwMode="auto">
                <a:xfrm>
                  <a:off x="3744" y="3312"/>
                  <a:ext cx="96" cy="96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7426" name="Group 27"/>
              <p:cNvGrpSpPr>
                <a:grpSpLocks/>
              </p:cNvGrpSpPr>
              <p:nvPr/>
            </p:nvGrpSpPr>
            <p:grpSpPr bwMode="auto">
              <a:xfrm>
                <a:off x="4416" y="3168"/>
                <a:ext cx="288" cy="192"/>
                <a:chOff x="3600" y="3264"/>
                <a:chExt cx="288" cy="192"/>
              </a:xfrm>
            </p:grpSpPr>
            <p:sp>
              <p:nvSpPr>
                <p:cNvPr id="17433" name="Oval 28"/>
                <p:cNvSpPr>
                  <a:spLocks noChangeArrowheads="1"/>
                </p:cNvSpPr>
                <p:nvPr/>
              </p:nvSpPr>
              <p:spPr bwMode="auto">
                <a:xfrm>
                  <a:off x="3600" y="3264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7434" name="Oval 29"/>
                <p:cNvSpPr>
                  <a:spLocks noChangeArrowheads="1"/>
                </p:cNvSpPr>
                <p:nvPr/>
              </p:nvSpPr>
              <p:spPr bwMode="auto">
                <a:xfrm>
                  <a:off x="3744" y="3312"/>
                  <a:ext cx="96" cy="96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7427" name="Group 30"/>
              <p:cNvGrpSpPr>
                <a:grpSpLocks/>
              </p:cNvGrpSpPr>
              <p:nvPr/>
            </p:nvGrpSpPr>
            <p:grpSpPr bwMode="auto">
              <a:xfrm>
                <a:off x="4896" y="2928"/>
                <a:ext cx="288" cy="192"/>
                <a:chOff x="3600" y="3264"/>
                <a:chExt cx="288" cy="192"/>
              </a:xfrm>
            </p:grpSpPr>
            <p:sp>
              <p:nvSpPr>
                <p:cNvPr id="17431" name="Oval 31"/>
                <p:cNvSpPr>
                  <a:spLocks noChangeArrowheads="1"/>
                </p:cNvSpPr>
                <p:nvPr/>
              </p:nvSpPr>
              <p:spPr bwMode="auto">
                <a:xfrm>
                  <a:off x="3600" y="3264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7432" name="Oval 32"/>
                <p:cNvSpPr>
                  <a:spLocks noChangeArrowheads="1"/>
                </p:cNvSpPr>
                <p:nvPr/>
              </p:nvSpPr>
              <p:spPr bwMode="auto">
                <a:xfrm>
                  <a:off x="3744" y="3312"/>
                  <a:ext cx="96" cy="96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7428" name="Group 33"/>
              <p:cNvGrpSpPr>
                <a:grpSpLocks/>
              </p:cNvGrpSpPr>
              <p:nvPr/>
            </p:nvGrpSpPr>
            <p:grpSpPr bwMode="auto">
              <a:xfrm>
                <a:off x="4704" y="3168"/>
                <a:ext cx="288" cy="192"/>
                <a:chOff x="3600" y="3264"/>
                <a:chExt cx="288" cy="192"/>
              </a:xfrm>
            </p:grpSpPr>
            <p:sp>
              <p:nvSpPr>
                <p:cNvPr id="17429" name="Oval 34"/>
                <p:cNvSpPr>
                  <a:spLocks noChangeArrowheads="1"/>
                </p:cNvSpPr>
                <p:nvPr/>
              </p:nvSpPr>
              <p:spPr bwMode="auto">
                <a:xfrm>
                  <a:off x="3600" y="3264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7430" name="Oval 35"/>
                <p:cNvSpPr>
                  <a:spLocks noChangeArrowheads="1"/>
                </p:cNvSpPr>
                <p:nvPr/>
              </p:nvSpPr>
              <p:spPr bwMode="auto">
                <a:xfrm>
                  <a:off x="3744" y="3312"/>
                  <a:ext cx="96" cy="96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3352800" y="2743200"/>
            <a:ext cx="2590800" cy="3095625"/>
            <a:chOff x="2112" y="1728"/>
            <a:chExt cx="1632" cy="1950"/>
          </a:xfrm>
        </p:grpSpPr>
        <p:sp>
          <p:nvSpPr>
            <p:cNvPr id="17414" name="Text Box 37"/>
            <p:cNvSpPr txBox="1">
              <a:spLocks noChangeArrowheads="1"/>
            </p:cNvSpPr>
            <p:nvPr/>
          </p:nvSpPr>
          <p:spPr bwMode="auto">
            <a:xfrm>
              <a:off x="2112" y="2928"/>
              <a:ext cx="1632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r-TR" sz="1800"/>
                <a:t>Down sendromu 21 kromozomun 3. bir kopyasının varlığı nedeniyle açığa çıkar.</a:t>
              </a:r>
              <a:endParaRPr lang="en-US" sz="1800"/>
            </a:p>
          </p:txBody>
        </p:sp>
        <p:grpSp>
          <p:nvGrpSpPr>
            <p:cNvPr id="17415" name="Group 38"/>
            <p:cNvGrpSpPr>
              <a:grpSpLocks/>
            </p:cNvGrpSpPr>
            <p:nvPr/>
          </p:nvGrpSpPr>
          <p:grpSpPr bwMode="auto">
            <a:xfrm>
              <a:off x="2256" y="1728"/>
              <a:ext cx="1488" cy="1200"/>
              <a:chOff x="2496" y="1056"/>
              <a:chExt cx="1488" cy="1200"/>
            </a:xfrm>
          </p:grpSpPr>
          <p:pic>
            <p:nvPicPr>
              <p:cNvPr id="17416" name="Picture 39" descr="trisomy21_karyotype_fromweb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08" t="71294" r="34941" b="-294"/>
              <a:stretch>
                <a:fillRect/>
              </a:stretch>
            </p:blipFill>
            <p:spPr bwMode="auto">
              <a:xfrm>
                <a:off x="2496" y="1056"/>
                <a:ext cx="1488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7" name="Picture 40" descr="trisomy21_karyotype_fromweb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664" t="71294" r="41019" b="18266"/>
              <a:stretch>
                <a:fillRect/>
              </a:stretch>
            </p:blipFill>
            <p:spPr bwMode="auto">
              <a:xfrm>
                <a:off x="3552" y="1056"/>
                <a:ext cx="336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53000" y="2547938"/>
            <a:ext cx="3908425" cy="1447800"/>
            <a:chOff x="3120" y="1605"/>
            <a:chExt cx="2462" cy="912"/>
          </a:xfrm>
        </p:grpSpPr>
        <p:sp>
          <p:nvSpPr>
            <p:cNvPr id="18559" name="Line 3"/>
            <p:cNvSpPr>
              <a:spLocks noChangeShapeType="1"/>
            </p:cNvSpPr>
            <p:nvPr/>
          </p:nvSpPr>
          <p:spPr bwMode="auto">
            <a:xfrm>
              <a:off x="3710" y="2373"/>
              <a:ext cx="13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0" name="AutoShape 4"/>
            <p:cNvSpPr>
              <a:spLocks noChangeArrowheads="1"/>
            </p:cNvSpPr>
            <p:nvPr/>
          </p:nvSpPr>
          <p:spPr bwMode="auto">
            <a:xfrm>
              <a:off x="4094" y="1605"/>
              <a:ext cx="624" cy="43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561" name="Rectangle 5"/>
            <p:cNvSpPr>
              <a:spLocks noChangeArrowheads="1"/>
            </p:cNvSpPr>
            <p:nvPr/>
          </p:nvSpPr>
          <p:spPr bwMode="auto">
            <a:xfrm>
              <a:off x="4910" y="2229"/>
              <a:ext cx="672" cy="28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562" name="Rectangle 6"/>
            <p:cNvSpPr>
              <a:spLocks noChangeArrowheads="1"/>
            </p:cNvSpPr>
            <p:nvPr/>
          </p:nvSpPr>
          <p:spPr bwMode="auto">
            <a:xfrm>
              <a:off x="3278" y="2229"/>
              <a:ext cx="672" cy="28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563" name="Rectangle 7"/>
            <p:cNvSpPr>
              <a:spLocks noChangeArrowheads="1"/>
            </p:cNvSpPr>
            <p:nvPr/>
          </p:nvSpPr>
          <p:spPr bwMode="auto">
            <a:xfrm>
              <a:off x="4094" y="2229"/>
              <a:ext cx="672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 i="1">
                  <a:solidFill>
                    <a:schemeClr val="bg2"/>
                  </a:solidFill>
                  <a:latin typeface="Times" charset="0"/>
                </a:rPr>
                <a:t>Val</a:t>
              </a:r>
            </a:p>
          </p:txBody>
        </p:sp>
        <p:sp>
          <p:nvSpPr>
            <p:cNvPr id="18564" name="Text Box 8"/>
            <p:cNvSpPr txBox="1">
              <a:spLocks noChangeArrowheads="1"/>
            </p:cNvSpPr>
            <p:nvPr/>
          </p:nvSpPr>
          <p:spPr bwMode="auto">
            <a:xfrm>
              <a:off x="3120" y="2016"/>
              <a:ext cx="10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" charset="0"/>
                </a:rPr>
                <a:t>Mutant </a:t>
              </a:r>
              <a:r>
                <a:rPr lang="en-US" sz="1600" b="1">
                  <a:latin typeface="Symbol" charset="0"/>
                </a:rPr>
                <a:t>b</a:t>
              </a:r>
              <a:r>
                <a:rPr lang="en-US" sz="1600" b="1">
                  <a:latin typeface="Times" charset="0"/>
                </a:rPr>
                <a:t>-globin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19200" y="3998913"/>
            <a:ext cx="2590800" cy="2478087"/>
            <a:chOff x="768" y="2519"/>
            <a:chExt cx="1632" cy="1561"/>
          </a:xfrm>
        </p:grpSpPr>
        <p:sp>
          <p:nvSpPr>
            <p:cNvPr id="18534" name="Oval 10"/>
            <p:cNvSpPr>
              <a:spLocks noChangeArrowheads="1"/>
            </p:cNvSpPr>
            <p:nvPr/>
          </p:nvSpPr>
          <p:spPr bwMode="auto">
            <a:xfrm>
              <a:off x="1488" y="3408"/>
              <a:ext cx="912" cy="672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r-TR"/>
            </a:p>
          </p:txBody>
        </p:sp>
        <p:sp>
          <p:nvSpPr>
            <p:cNvPr id="18535" name="Text Box 11"/>
            <p:cNvSpPr txBox="1">
              <a:spLocks noChangeArrowheads="1"/>
            </p:cNvSpPr>
            <p:nvPr/>
          </p:nvSpPr>
          <p:spPr bwMode="auto">
            <a:xfrm>
              <a:off x="768" y="2688"/>
              <a:ext cx="4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b="1"/>
                <a:t>H</a:t>
              </a:r>
              <a:r>
                <a:rPr lang="en-US" b="1" baseline="-25000"/>
                <a:t>2</a:t>
              </a:r>
              <a:r>
                <a:rPr lang="en-US" b="1"/>
                <a:t>N</a:t>
              </a:r>
            </a:p>
          </p:txBody>
        </p:sp>
        <p:sp>
          <p:nvSpPr>
            <p:cNvPr id="18536" name="Text Box 12"/>
            <p:cNvSpPr txBox="1">
              <a:spLocks noChangeArrowheads="1"/>
            </p:cNvSpPr>
            <p:nvPr/>
          </p:nvSpPr>
          <p:spPr bwMode="auto">
            <a:xfrm>
              <a:off x="1908" y="2922"/>
              <a:ext cx="4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b="1"/>
                <a:t>OH</a:t>
              </a:r>
            </a:p>
          </p:txBody>
        </p:sp>
        <p:sp>
          <p:nvSpPr>
            <p:cNvPr id="18537" name="Text Box 13"/>
            <p:cNvSpPr txBox="1">
              <a:spLocks noChangeArrowheads="1"/>
            </p:cNvSpPr>
            <p:nvPr/>
          </p:nvSpPr>
          <p:spPr bwMode="auto">
            <a:xfrm>
              <a:off x="1912" y="3450"/>
              <a:ext cx="4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b="1"/>
                <a:t>OH</a:t>
              </a:r>
            </a:p>
          </p:txBody>
        </p:sp>
        <p:sp>
          <p:nvSpPr>
            <p:cNvPr id="18538" name="Text Box 14"/>
            <p:cNvSpPr txBox="1">
              <a:spLocks noChangeArrowheads="1"/>
            </p:cNvSpPr>
            <p:nvPr/>
          </p:nvSpPr>
          <p:spPr bwMode="auto">
            <a:xfrm>
              <a:off x="1598" y="2723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b="1"/>
                <a:t>C</a:t>
              </a:r>
            </a:p>
          </p:txBody>
        </p:sp>
        <p:sp>
          <p:nvSpPr>
            <p:cNvPr id="18539" name="Text Box 15"/>
            <p:cNvSpPr txBox="1">
              <a:spLocks noChangeArrowheads="1"/>
            </p:cNvSpPr>
            <p:nvPr/>
          </p:nvSpPr>
          <p:spPr bwMode="auto">
            <a:xfrm>
              <a:off x="1916" y="2519"/>
              <a:ext cx="2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b="1"/>
                <a:t>O</a:t>
              </a:r>
            </a:p>
          </p:txBody>
        </p:sp>
        <p:sp>
          <p:nvSpPr>
            <p:cNvPr id="18540" name="Text Box 16"/>
            <p:cNvSpPr txBox="1">
              <a:spLocks noChangeArrowheads="1"/>
            </p:cNvSpPr>
            <p:nvPr/>
          </p:nvSpPr>
          <p:spPr bwMode="auto">
            <a:xfrm>
              <a:off x="1080" y="3277"/>
              <a:ext cx="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b="1"/>
                <a:t>H</a:t>
              </a:r>
              <a:r>
                <a:rPr lang="en-US" b="1" baseline="-25000"/>
                <a:t>2</a:t>
              </a:r>
              <a:r>
                <a:rPr lang="en-US" b="1"/>
                <a:t>C</a:t>
              </a:r>
            </a:p>
          </p:txBody>
        </p:sp>
        <p:sp>
          <p:nvSpPr>
            <p:cNvPr id="18541" name="Text Box 17"/>
            <p:cNvSpPr txBox="1">
              <a:spLocks noChangeArrowheads="1"/>
            </p:cNvSpPr>
            <p:nvPr/>
          </p:nvSpPr>
          <p:spPr bwMode="auto">
            <a:xfrm>
              <a:off x="984" y="3058"/>
              <a:ext cx="2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b="1"/>
                <a:t>H</a:t>
              </a:r>
            </a:p>
          </p:txBody>
        </p:sp>
        <p:sp>
          <p:nvSpPr>
            <p:cNvPr id="18542" name="Text Box 18"/>
            <p:cNvSpPr txBox="1">
              <a:spLocks noChangeArrowheads="1"/>
            </p:cNvSpPr>
            <p:nvPr/>
          </p:nvSpPr>
          <p:spPr bwMode="auto">
            <a:xfrm>
              <a:off x="1296" y="2883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b="1"/>
                <a:t>C</a:t>
              </a:r>
            </a:p>
          </p:txBody>
        </p:sp>
        <p:sp>
          <p:nvSpPr>
            <p:cNvPr id="18543" name="Text Box 19"/>
            <p:cNvSpPr txBox="1">
              <a:spLocks noChangeArrowheads="1"/>
            </p:cNvSpPr>
            <p:nvPr/>
          </p:nvSpPr>
          <p:spPr bwMode="auto">
            <a:xfrm>
              <a:off x="1596" y="3098"/>
              <a:ext cx="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b="1"/>
                <a:t>CH</a:t>
              </a:r>
              <a:r>
                <a:rPr lang="en-US" b="1" baseline="-25000"/>
                <a:t>2</a:t>
              </a:r>
              <a:endParaRPr lang="en-US" b="1"/>
            </a:p>
          </p:txBody>
        </p:sp>
        <p:sp>
          <p:nvSpPr>
            <p:cNvPr id="18544" name="Line 20"/>
            <p:cNvSpPr>
              <a:spLocks noChangeShapeType="1"/>
            </p:cNvSpPr>
            <p:nvPr/>
          </p:nvSpPr>
          <p:spPr bwMode="auto">
            <a:xfrm>
              <a:off x="1492" y="3451"/>
              <a:ext cx="172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5" name="Line 21"/>
            <p:cNvSpPr>
              <a:spLocks noChangeShapeType="1"/>
            </p:cNvSpPr>
            <p:nvPr/>
          </p:nvSpPr>
          <p:spPr bwMode="auto">
            <a:xfrm flipH="1">
              <a:off x="1808" y="2703"/>
              <a:ext cx="176" cy="1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6" name="Line 22"/>
            <p:cNvSpPr>
              <a:spLocks noChangeShapeType="1"/>
            </p:cNvSpPr>
            <p:nvPr/>
          </p:nvSpPr>
          <p:spPr bwMode="auto">
            <a:xfrm>
              <a:off x="1796" y="2903"/>
              <a:ext cx="172" cy="1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7" name="Line 23"/>
            <p:cNvSpPr>
              <a:spLocks noChangeShapeType="1"/>
            </p:cNvSpPr>
            <p:nvPr/>
          </p:nvSpPr>
          <p:spPr bwMode="auto">
            <a:xfrm flipH="1">
              <a:off x="1484" y="3271"/>
              <a:ext cx="176" cy="1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8" name="Line 24"/>
            <p:cNvSpPr>
              <a:spLocks noChangeShapeType="1"/>
            </p:cNvSpPr>
            <p:nvPr/>
          </p:nvSpPr>
          <p:spPr bwMode="auto">
            <a:xfrm flipH="1">
              <a:off x="1480" y="2887"/>
              <a:ext cx="176" cy="1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9" name="Line 25"/>
            <p:cNvSpPr>
              <a:spLocks noChangeShapeType="1"/>
            </p:cNvSpPr>
            <p:nvPr/>
          </p:nvSpPr>
          <p:spPr bwMode="auto">
            <a:xfrm>
              <a:off x="1496" y="3071"/>
              <a:ext cx="172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0" name="Line 26"/>
            <p:cNvSpPr>
              <a:spLocks noChangeShapeType="1"/>
            </p:cNvSpPr>
            <p:nvPr/>
          </p:nvSpPr>
          <p:spPr bwMode="auto">
            <a:xfrm flipH="1">
              <a:off x="1192" y="3067"/>
              <a:ext cx="176" cy="1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1" name="Line 27"/>
            <p:cNvSpPr>
              <a:spLocks noChangeShapeType="1"/>
            </p:cNvSpPr>
            <p:nvPr/>
          </p:nvSpPr>
          <p:spPr bwMode="auto">
            <a:xfrm>
              <a:off x="1180" y="2843"/>
              <a:ext cx="172" cy="1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2" name="Line 28"/>
            <p:cNvSpPr>
              <a:spLocks noChangeShapeType="1"/>
            </p:cNvSpPr>
            <p:nvPr/>
          </p:nvSpPr>
          <p:spPr bwMode="auto">
            <a:xfrm flipH="1">
              <a:off x="1784" y="2675"/>
              <a:ext cx="176" cy="1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3" name="Text Box 29"/>
            <p:cNvSpPr txBox="1">
              <a:spLocks noChangeArrowheads="1"/>
            </p:cNvSpPr>
            <p:nvPr/>
          </p:nvSpPr>
          <p:spPr bwMode="auto">
            <a:xfrm>
              <a:off x="1610" y="3451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b="1"/>
                <a:t>C</a:t>
              </a:r>
            </a:p>
          </p:txBody>
        </p:sp>
        <p:sp>
          <p:nvSpPr>
            <p:cNvPr id="18554" name="Text Box 30"/>
            <p:cNvSpPr txBox="1">
              <a:spLocks noChangeArrowheads="1"/>
            </p:cNvSpPr>
            <p:nvPr/>
          </p:nvSpPr>
          <p:spPr bwMode="auto">
            <a:xfrm>
              <a:off x="1480" y="3738"/>
              <a:ext cx="2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b="1"/>
                <a:t>O</a:t>
              </a:r>
            </a:p>
          </p:txBody>
        </p:sp>
        <p:sp>
          <p:nvSpPr>
            <p:cNvPr id="18555" name="Line 31"/>
            <p:cNvSpPr>
              <a:spLocks noChangeShapeType="1"/>
            </p:cNvSpPr>
            <p:nvPr/>
          </p:nvSpPr>
          <p:spPr bwMode="auto">
            <a:xfrm flipH="1">
              <a:off x="1636" y="3655"/>
              <a:ext cx="64" cy="1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6" name="Line 32"/>
            <p:cNvSpPr>
              <a:spLocks noChangeShapeType="1"/>
            </p:cNvSpPr>
            <p:nvPr/>
          </p:nvSpPr>
          <p:spPr bwMode="auto">
            <a:xfrm flipH="1">
              <a:off x="1664" y="3675"/>
              <a:ext cx="64" cy="1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7" name="Line 33"/>
            <p:cNvSpPr>
              <a:spLocks noChangeShapeType="1"/>
            </p:cNvSpPr>
            <p:nvPr/>
          </p:nvSpPr>
          <p:spPr bwMode="auto">
            <a:xfrm>
              <a:off x="1816" y="3591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8" name="Text Box 34"/>
            <p:cNvSpPr txBox="1">
              <a:spLocks noChangeArrowheads="1"/>
            </p:cNvSpPr>
            <p:nvPr/>
          </p:nvSpPr>
          <p:spPr bwMode="auto">
            <a:xfrm>
              <a:off x="1766" y="3692"/>
              <a:ext cx="4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tr-TR">
                  <a:solidFill>
                    <a:srgbClr val="660066"/>
                  </a:solidFill>
                </a:rPr>
                <a:t>Asit</a:t>
              </a:r>
              <a:endParaRPr lang="en-US">
                <a:solidFill>
                  <a:srgbClr val="660066"/>
                </a:solidFill>
              </a:endParaRP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65125" y="2547938"/>
            <a:ext cx="3908425" cy="1447800"/>
            <a:chOff x="230" y="1605"/>
            <a:chExt cx="2462" cy="912"/>
          </a:xfrm>
        </p:grpSpPr>
        <p:sp>
          <p:nvSpPr>
            <p:cNvPr id="18528" name="Line 36"/>
            <p:cNvSpPr>
              <a:spLocks noChangeShapeType="1"/>
            </p:cNvSpPr>
            <p:nvPr/>
          </p:nvSpPr>
          <p:spPr bwMode="auto">
            <a:xfrm>
              <a:off x="820" y="2373"/>
              <a:ext cx="13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9" name="AutoShape 37"/>
            <p:cNvSpPr>
              <a:spLocks noChangeArrowheads="1"/>
            </p:cNvSpPr>
            <p:nvPr/>
          </p:nvSpPr>
          <p:spPr bwMode="auto">
            <a:xfrm>
              <a:off x="1204" y="1605"/>
              <a:ext cx="624" cy="43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530" name="Rectangle 38"/>
            <p:cNvSpPr>
              <a:spLocks noChangeArrowheads="1"/>
            </p:cNvSpPr>
            <p:nvPr/>
          </p:nvSpPr>
          <p:spPr bwMode="auto">
            <a:xfrm>
              <a:off x="2020" y="2229"/>
              <a:ext cx="672" cy="28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531" name="Rectangle 39"/>
            <p:cNvSpPr>
              <a:spLocks noChangeArrowheads="1"/>
            </p:cNvSpPr>
            <p:nvPr/>
          </p:nvSpPr>
          <p:spPr bwMode="auto">
            <a:xfrm>
              <a:off x="388" y="2229"/>
              <a:ext cx="672" cy="28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532" name="Rectangle 40"/>
            <p:cNvSpPr>
              <a:spLocks noChangeArrowheads="1"/>
            </p:cNvSpPr>
            <p:nvPr/>
          </p:nvSpPr>
          <p:spPr bwMode="auto">
            <a:xfrm>
              <a:off x="1204" y="2229"/>
              <a:ext cx="672" cy="28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 i="1">
                  <a:latin typeface="Times" charset="0"/>
                </a:rPr>
                <a:t>Glu</a:t>
              </a:r>
            </a:p>
          </p:txBody>
        </p:sp>
        <p:sp>
          <p:nvSpPr>
            <p:cNvPr id="18533" name="Text Box 41"/>
            <p:cNvSpPr txBox="1">
              <a:spLocks noChangeArrowheads="1"/>
            </p:cNvSpPr>
            <p:nvPr/>
          </p:nvSpPr>
          <p:spPr bwMode="auto">
            <a:xfrm>
              <a:off x="230" y="2016"/>
              <a:ext cx="10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" charset="0"/>
                </a:rPr>
                <a:t>Normal </a:t>
              </a:r>
              <a:r>
                <a:rPr lang="en-US" sz="1600" b="1">
                  <a:latin typeface="Symbol" charset="0"/>
                </a:rPr>
                <a:t>b</a:t>
              </a:r>
              <a:r>
                <a:rPr lang="en-US" sz="1600" b="1">
                  <a:latin typeface="Times" charset="0"/>
                </a:rPr>
                <a:t>-globin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11150" y="854075"/>
            <a:ext cx="4114800" cy="868363"/>
            <a:chOff x="196" y="538"/>
            <a:chExt cx="2592" cy="547"/>
          </a:xfrm>
        </p:grpSpPr>
        <p:sp>
          <p:nvSpPr>
            <p:cNvPr id="18512" name="Rectangle 43"/>
            <p:cNvSpPr>
              <a:spLocks noChangeArrowheads="1"/>
            </p:cNvSpPr>
            <p:nvPr/>
          </p:nvSpPr>
          <p:spPr bwMode="auto">
            <a:xfrm>
              <a:off x="2479" y="768"/>
              <a:ext cx="193" cy="303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513" name="Rectangle 44"/>
            <p:cNvSpPr>
              <a:spLocks noChangeArrowheads="1"/>
            </p:cNvSpPr>
            <p:nvPr/>
          </p:nvSpPr>
          <p:spPr bwMode="auto">
            <a:xfrm>
              <a:off x="1666" y="768"/>
              <a:ext cx="194" cy="2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514" name="Rectangle 45"/>
            <p:cNvSpPr>
              <a:spLocks noChangeArrowheads="1"/>
            </p:cNvSpPr>
            <p:nvPr/>
          </p:nvSpPr>
          <p:spPr bwMode="auto">
            <a:xfrm>
              <a:off x="854" y="768"/>
              <a:ext cx="193" cy="303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515" name="Rectangle 46"/>
            <p:cNvSpPr>
              <a:spLocks noChangeArrowheads="1"/>
            </p:cNvSpPr>
            <p:nvPr/>
          </p:nvSpPr>
          <p:spPr bwMode="auto">
            <a:xfrm>
              <a:off x="583" y="768"/>
              <a:ext cx="193" cy="303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516" name="Rectangle 47"/>
            <p:cNvSpPr>
              <a:spLocks noChangeArrowheads="1"/>
            </p:cNvSpPr>
            <p:nvPr/>
          </p:nvSpPr>
          <p:spPr bwMode="auto">
            <a:xfrm>
              <a:off x="312" y="768"/>
              <a:ext cx="193" cy="303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517" name="Rectangle 48"/>
            <p:cNvSpPr>
              <a:spLocks noChangeArrowheads="1"/>
            </p:cNvSpPr>
            <p:nvPr/>
          </p:nvSpPr>
          <p:spPr bwMode="auto">
            <a:xfrm>
              <a:off x="2208" y="768"/>
              <a:ext cx="193" cy="303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518" name="Rectangle 49"/>
            <p:cNvSpPr>
              <a:spLocks noChangeArrowheads="1"/>
            </p:cNvSpPr>
            <p:nvPr/>
          </p:nvSpPr>
          <p:spPr bwMode="auto">
            <a:xfrm>
              <a:off x="1937" y="768"/>
              <a:ext cx="193" cy="303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519" name="Freeform 50"/>
            <p:cNvSpPr>
              <a:spLocks/>
            </p:cNvSpPr>
            <p:nvPr/>
          </p:nvSpPr>
          <p:spPr bwMode="auto">
            <a:xfrm>
              <a:off x="1124" y="768"/>
              <a:ext cx="192" cy="261"/>
            </a:xfrm>
            <a:custGeom>
              <a:avLst/>
              <a:gdLst>
                <a:gd name="T0" fmla="*/ 0 w 242"/>
                <a:gd name="T1" fmla="*/ 0 h 336"/>
                <a:gd name="T2" fmla="*/ 0 w 242"/>
                <a:gd name="T3" fmla="*/ 336 h 336"/>
                <a:gd name="T4" fmla="*/ 120 w 242"/>
                <a:gd name="T5" fmla="*/ 186 h 336"/>
                <a:gd name="T6" fmla="*/ 242 w 242"/>
                <a:gd name="T7" fmla="*/ 332 h 336"/>
                <a:gd name="T8" fmla="*/ 242 w 242"/>
                <a:gd name="T9" fmla="*/ 0 h 336"/>
                <a:gd name="T10" fmla="*/ 0 w 242"/>
                <a:gd name="T11" fmla="*/ 0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2"/>
                <a:gd name="T19" fmla="*/ 0 h 336"/>
                <a:gd name="T20" fmla="*/ 242 w 242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2" h="336">
                  <a:moveTo>
                    <a:pt x="0" y="0"/>
                  </a:moveTo>
                  <a:lnTo>
                    <a:pt x="0" y="336"/>
                  </a:lnTo>
                  <a:lnTo>
                    <a:pt x="120" y="186"/>
                  </a:lnTo>
                  <a:lnTo>
                    <a:pt x="242" y="332"/>
                  </a:lnTo>
                  <a:lnTo>
                    <a:pt x="2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520" name="Oval 51"/>
            <p:cNvSpPr>
              <a:spLocks noChangeArrowheads="1"/>
            </p:cNvSpPr>
            <p:nvPr/>
          </p:nvSpPr>
          <p:spPr bwMode="auto">
            <a:xfrm>
              <a:off x="1665" y="933"/>
              <a:ext cx="194" cy="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521" name="Rectangle 52"/>
            <p:cNvSpPr>
              <a:spLocks noChangeArrowheads="1"/>
            </p:cNvSpPr>
            <p:nvPr/>
          </p:nvSpPr>
          <p:spPr bwMode="auto">
            <a:xfrm>
              <a:off x="1395" y="768"/>
              <a:ext cx="194" cy="2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522" name="Oval 53"/>
            <p:cNvSpPr>
              <a:spLocks noChangeArrowheads="1"/>
            </p:cNvSpPr>
            <p:nvPr/>
          </p:nvSpPr>
          <p:spPr bwMode="auto">
            <a:xfrm>
              <a:off x="1394" y="933"/>
              <a:ext cx="194" cy="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523" name="Line 54"/>
            <p:cNvSpPr>
              <a:spLocks noChangeShapeType="1"/>
            </p:cNvSpPr>
            <p:nvPr/>
          </p:nvSpPr>
          <p:spPr bwMode="auto">
            <a:xfrm>
              <a:off x="196" y="768"/>
              <a:ext cx="2592" cy="0"/>
            </a:xfrm>
            <a:prstGeom prst="line">
              <a:avLst/>
            </a:prstGeom>
            <a:noFill/>
            <a:ln w="76200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4" name="Text Box 55"/>
            <p:cNvSpPr txBox="1">
              <a:spLocks noChangeArrowheads="1"/>
            </p:cNvSpPr>
            <p:nvPr/>
          </p:nvSpPr>
          <p:spPr bwMode="auto">
            <a:xfrm>
              <a:off x="1654" y="73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2000" b="1"/>
                <a:t>T</a:t>
              </a:r>
            </a:p>
          </p:txBody>
        </p:sp>
        <p:sp>
          <p:nvSpPr>
            <p:cNvPr id="18525" name="Text Box 56"/>
            <p:cNvSpPr txBox="1">
              <a:spLocks noChangeArrowheads="1"/>
            </p:cNvSpPr>
            <p:nvPr/>
          </p:nvSpPr>
          <p:spPr bwMode="auto">
            <a:xfrm>
              <a:off x="1099" y="731"/>
              <a:ext cx="2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2000" b="1"/>
                <a:t>C</a:t>
              </a:r>
            </a:p>
          </p:txBody>
        </p:sp>
        <p:sp>
          <p:nvSpPr>
            <p:cNvPr id="18526" name="Text Box 57"/>
            <p:cNvSpPr txBox="1">
              <a:spLocks noChangeArrowheads="1"/>
            </p:cNvSpPr>
            <p:nvPr/>
          </p:nvSpPr>
          <p:spPr bwMode="auto">
            <a:xfrm>
              <a:off x="1378" y="73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2000" b="1"/>
                <a:t>T</a:t>
              </a:r>
            </a:p>
          </p:txBody>
        </p:sp>
        <p:sp>
          <p:nvSpPr>
            <p:cNvPr id="18527" name="Text Box 58"/>
            <p:cNvSpPr txBox="1">
              <a:spLocks noChangeArrowheads="1"/>
            </p:cNvSpPr>
            <p:nvPr/>
          </p:nvSpPr>
          <p:spPr bwMode="auto">
            <a:xfrm>
              <a:off x="230" y="538"/>
              <a:ext cx="14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600" b="1"/>
                <a:t>Normal b-globin DNA</a:t>
              </a:r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807075" y="3998913"/>
            <a:ext cx="2543175" cy="2608262"/>
            <a:chOff x="3658" y="2519"/>
            <a:chExt cx="1602" cy="1643"/>
          </a:xfrm>
        </p:grpSpPr>
        <p:sp>
          <p:nvSpPr>
            <p:cNvPr id="18493" name="Text Box 60"/>
            <p:cNvSpPr txBox="1">
              <a:spLocks noChangeArrowheads="1"/>
            </p:cNvSpPr>
            <p:nvPr/>
          </p:nvSpPr>
          <p:spPr bwMode="auto">
            <a:xfrm>
              <a:off x="3658" y="2688"/>
              <a:ext cx="4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b="1"/>
                <a:t>H</a:t>
              </a:r>
              <a:r>
                <a:rPr lang="en-US" b="1" baseline="-25000"/>
                <a:t>2</a:t>
              </a:r>
              <a:r>
                <a:rPr lang="en-US" b="1"/>
                <a:t>N</a:t>
              </a:r>
            </a:p>
          </p:txBody>
        </p:sp>
        <p:sp>
          <p:nvSpPr>
            <p:cNvPr id="18494" name="Text Box 61"/>
            <p:cNvSpPr txBox="1">
              <a:spLocks noChangeArrowheads="1"/>
            </p:cNvSpPr>
            <p:nvPr/>
          </p:nvSpPr>
          <p:spPr bwMode="auto">
            <a:xfrm>
              <a:off x="4798" y="2922"/>
              <a:ext cx="4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b="1"/>
                <a:t>OH</a:t>
              </a:r>
            </a:p>
          </p:txBody>
        </p:sp>
        <p:sp>
          <p:nvSpPr>
            <p:cNvPr id="18495" name="Text Box 62"/>
            <p:cNvSpPr txBox="1">
              <a:spLocks noChangeArrowheads="1"/>
            </p:cNvSpPr>
            <p:nvPr/>
          </p:nvSpPr>
          <p:spPr bwMode="auto">
            <a:xfrm>
              <a:off x="4488" y="2723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b="1"/>
                <a:t>C</a:t>
              </a:r>
            </a:p>
          </p:txBody>
        </p:sp>
        <p:sp>
          <p:nvSpPr>
            <p:cNvPr id="18496" name="Text Box 63"/>
            <p:cNvSpPr txBox="1">
              <a:spLocks noChangeArrowheads="1"/>
            </p:cNvSpPr>
            <p:nvPr/>
          </p:nvSpPr>
          <p:spPr bwMode="auto">
            <a:xfrm>
              <a:off x="4806" y="2519"/>
              <a:ext cx="2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b="1"/>
                <a:t>O</a:t>
              </a:r>
            </a:p>
          </p:txBody>
        </p:sp>
        <p:sp>
          <p:nvSpPr>
            <p:cNvPr id="18497" name="Text Box 64"/>
            <p:cNvSpPr txBox="1">
              <a:spLocks noChangeArrowheads="1"/>
            </p:cNvSpPr>
            <p:nvPr/>
          </p:nvSpPr>
          <p:spPr bwMode="auto">
            <a:xfrm>
              <a:off x="3970" y="3277"/>
              <a:ext cx="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b="1"/>
                <a:t>H</a:t>
              </a:r>
              <a:r>
                <a:rPr lang="en-US" b="1" baseline="-25000"/>
                <a:t>3</a:t>
              </a:r>
              <a:r>
                <a:rPr lang="en-US" b="1"/>
                <a:t>C</a:t>
              </a:r>
            </a:p>
          </p:txBody>
        </p:sp>
        <p:sp>
          <p:nvSpPr>
            <p:cNvPr id="18498" name="Text Box 65"/>
            <p:cNvSpPr txBox="1">
              <a:spLocks noChangeArrowheads="1"/>
            </p:cNvSpPr>
            <p:nvPr/>
          </p:nvSpPr>
          <p:spPr bwMode="auto">
            <a:xfrm>
              <a:off x="3874" y="3058"/>
              <a:ext cx="2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b="1"/>
                <a:t>H</a:t>
              </a:r>
            </a:p>
          </p:txBody>
        </p:sp>
        <p:sp>
          <p:nvSpPr>
            <p:cNvPr id="18499" name="Text Box 66"/>
            <p:cNvSpPr txBox="1">
              <a:spLocks noChangeArrowheads="1"/>
            </p:cNvSpPr>
            <p:nvPr/>
          </p:nvSpPr>
          <p:spPr bwMode="auto">
            <a:xfrm>
              <a:off x="4186" y="2883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b="1"/>
                <a:t>C</a:t>
              </a:r>
            </a:p>
          </p:txBody>
        </p:sp>
        <p:sp>
          <p:nvSpPr>
            <p:cNvPr id="18500" name="Text Box 67"/>
            <p:cNvSpPr txBox="1">
              <a:spLocks noChangeArrowheads="1"/>
            </p:cNvSpPr>
            <p:nvPr/>
          </p:nvSpPr>
          <p:spPr bwMode="auto">
            <a:xfrm>
              <a:off x="4486" y="3098"/>
              <a:ext cx="3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b="1"/>
                <a:t>CH</a:t>
              </a:r>
            </a:p>
          </p:txBody>
        </p:sp>
        <p:sp>
          <p:nvSpPr>
            <p:cNvPr id="18501" name="Line 68"/>
            <p:cNvSpPr>
              <a:spLocks noChangeShapeType="1"/>
            </p:cNvSpPr>
            <p:nvPr/>
          </p:nvSpPr>
          <p:spPr bwMode="auto">
            <a:xfrm>
              <a:off x="4682" y="3267"/>
              <a:ext cx="172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2" name="Line 69"/>
            <p:cNvSpPr>
              <a:spLocks noChangeShapeType="1"/>
            </p:cNvSpPr>
            <p:nvPr/>
          </p:nvSpPr>
          <p:spPr bwMode="auto">
            <a:xfrm flipH="1">
              <a:off x="4698" y="2703"/>
              <a:ext cx="176" cy="1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3" name="Line 70"/>
            <p:cNvSpPr>
              <a:spLocks noChangeShapeType="1"/>
            </p:cNvSpPr>
            <p:nvPr/>
          </p:nvSpPr>
          <p:spPr bwMode="auto">
            <a:xfrm>
              <a:off x="4686" y="2903"/>
              <a:ext cx="172" cy="1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4" name="Line 71"/>
            <p:cNvSpPr>
              <a:spLocks noChangeShapeType="1"/>
            </p:cNvSpPr>
            <p:nvPr/>
          </p:nvSpPr>
          <p:spPr bwMode="auto">
            <a:xfrm flipH="1">
              <a:off x="4374" y="3271"/>
              <a:ext cx="176" cy="1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5" name="Line 72"/>
            <p:cNvSpPr>
              <a:spLocks noChangeShapeType="1"/>
            </p:cNvSpPr>
            <p:nvPr/>
          </p:nvSpPr>
          <p:spPr bwMode="auto">
            <a:xfrm flipH="1">
              <a:off x="4370" y="2887"/>
              <a:ext cx="176" cy="1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6" name="Line 73"/>
            <p:cNvSpPr>
              <a:spLocks noChangeShapeType="1"/>
            </p:cNvSpPr>
            <p:nvPr/>
          </p:nvSpPr>
          <p:spPr bwMode="auto">
            <a:xfrm>
              <a:off x="4386" y="3071"/>
              <a:ext cx="172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7" name="Line 74"/>
            <p:cNvSpPr>
              <a:spLocks noChangeShapeType="1"/>
            </p:cNvSpPr>
            <p:nvPr/>
          </p:nvSpPr>
          <p:spPr bwMode="auto">
            <a:xfrm flipH="1">
              <a:off x="4082" y="3067"/>
              <a:ext cx="176" cy="1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8" name="Line 75"/>
            <p:cNvSpPr>
              <a:spLocks noChangeShapeType="1"/>
            </p:cNvSpPr>
            <p:nvPr/>
          </p:nvSpPr>
          <p:spPr bwMode="auto">
            <a:xfrm>
              <a:off x="4070" y="2843"/>
              <a:ext cx="172" cy="1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9" name="Line 76"/>
            <p:cNvSpPr>
              <a:spLocks noChangeShapeType="1"/>
            </p:cNvSpPr>
            <p:nvPr/>
          </p:nvSpPr>
          <p:spPr bwMode="auto">
            <a:xfrm flipH="1">
              <a:off x="4674" y="2675"/>
              <a:ext cx="176" cy="1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0" name="Text Box 77"/>
            <p:cNvSpPr txBox="1">
              <a:spLocks noChangeArrowheads="1"/>
            </p:cNvSpPr>
            <p:nvPr/>
          </p:nvSpPr>
          <p:spPr bwMode="auto">
            <a:xfrm>
              <a:off x="4800" y="3267"/>
              <a:ext cx="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b="1"/>
                <a:t>CH</a:t>
              </a:r>
              <a:r>
                <a:rPr lang="en-US" b="1" baseline="-25000"/>
                <a:t>3</a:t>
              </a:r>
              <a:endParaRPr lang="en-US" b="1"/>
            </a:p>
          </p:txBody>
        </p:sp>
        <p:sp>
          <p:nvSpPr>
            <p:cNvPr id="18511" name="Text Box 78"/>
            <p:cNvSpPr txBox="1">
              <a:spLocks noChangeArrowheads="1"/>
            </p:cNvSpPr>
            <p:nvPr/>
          </p:nvSpPr>
          <p:spPr bwMode="auto">
            <a:xfrm>
              <a:off x="4118" y="3644"/>
              <a:ext cx="99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tr-TR"/>
                <a:t>Nötral</a:t>
              </a:r>
              <a:r>
                <a:rPr lang="en-US"/>
                <a:t> </a:t>
              </a:r>
            </a:p>
            <a:p>
              <a:r>
                <a:rPr lang="en-US"/>
                <a:t>Non-polar</a:t>
              </a:r>
            </a:p>
          </p:txBody>
        </p:sp>
      </p:grp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311150" y="1662113"/>
            <a:ext cx="4114800" cy="1103312"/>
            <a:chOff x="196" y="1047"/>
            <a:chExt cx="2592" cy="695"/>
          </a:xfrm>
        </p:grpSpPr>
        <p:sp>
          <p:nvSpPr>
            <p:cNvPr id="18476" name="Rectangle 80"/>
            <p:cNvSpPr>
              <a:spLocks noChangeArrowheads="1"/>
            </p:cNvSpPr>
            <p:nvPr/>
          </p:nvSpPr>
          <p:spPr bwMode="auto">
            <a:xfrm flipV="1">
              <a:off x="1395" y="1125"/>
              <a:ext cx="194" cy="374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77" name="Rectangle 81"/>
            <p:cNvSpPr>
              <a:spLocks noChangeArrowheads="1"/>
            </p:cNvSpPr>
            <p:nvPr/>
          </p:nvSpPr>
          <p:spPr bwMode="auto">
            <a:xfrm flipV="1">
              <a:off x="854" y="1196"/>
              <a:ext cx="193" cy="30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78" name="Rectangle 82"/>
            <p:cNvSpPr>
              <a:spLocks noChangeArrowheads="1"/>
            </p:cNvSpPr>
            <p:nvPr/>
          </p:nvSpPr>
          <p:spPr bwMode="auto">
            <a:xfrm flipV="1">
              <a:off x="2479" y="1196"/>
              <a:ext cx="193" cy="30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79" name="Rectangle 83"/>
            <p:cNvSpPr>
              <a:spLocks noChangeArrowheads="1"/>
            </p:cNvSpPr>
            <p:nvPr/>
          </p:nvSpPr>
          <p:spPr bwMode="auto">
            <a:xfrm flipV="1">
              <a:off x="1124" y="1196"/>
              <a:ext cx="197" cy="303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80" name="Rectangle 84"/>
            <p:cNvSpPr>
              <a:spLocks noChangeArrowheads="1"/>
            </p:cNvSpPr>
            <p:nvPr/>
          </p:nvSpPr>
          <p:spPr bwMode="auto">
            <a:xfrm flipV="1">
              <a:off x="583" y="1196"/>
              <a:ext cx="193" cy="30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81" name="Rectangle 85"/>
            <p:cNvSpPr>
              <a:spLocks noChangeArrowheads="1"/>
            </p:cNvSpPr>
            <p:nvPr/>
          </p:nvSpPr>
          <p:spPr bwMode="auto">
            <a:xfrm flipV="1">
              <a:off x="312" y="1196"/>
              <a:ext cx="193" cy="30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82" name="Rectangle 86"/>
            <p:cNvSpPr>
              <a:spLocks noChangeArrowheads="1"/>
            </p:cNvSpPr>
            <p:nvPr/>
          </p:nvSpPr>
          <p:spPr bwMode="auto">
            <a:xfrm flipV="1">
              <a:off x="2208" y="1196"/>
              <a:ext cx="193" cy="30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83" name="Rectangle 87"/>
            <p:cNvSpPr>
              <a:spLocks noChangeArrowheads="1"/>
            </p:cNvSpPr>
            <p:nvPr/>
          </p:nvSpPr>
          <p:spPr bwMode="auto">
            <a:xfrm flipV="1">
              <a:off x="1937" y="1196"/>
              <a:ext cx="193" cy="30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84" name="Rectangle 88"/>
            <p:cNvSpPr>
              <a:spLocks noChangeArrowheads="1"/>
            </p:cNvSpPr>
            <p:nvPr/>
          </p:nvSpPr>
          <p:spPr bwMode="auto">
            <a:xfrm flipV="1">
              <a:off x="1668" y="1125"/>
              <a:ext cx="194" cy="374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85" name="Line 89"/>
            <p:cNvSpPr>
              <a:spLocks noChangeShapeType="1"/>
            </p:cNvSpPr>
            <p:nvPr/>
          </p:nvSpPr>
          <p:spPr bwMode="auto">
            <a:xfrm flipV="1">
              <a:off x="196" y="1499"/>
              <a:ext cx="25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6" name="AutoShape 90"/>
            <p:cNvSpPr>
              <a:spLocks noChangeArrowheads="1"/>
            </p:cNvSpPr>
            <p:nvPr/>
          </p:nvSpPr>
          <p:spPr bwMode="auto">
            <a:xfrm>
              <a:off x="1122" y="1077"/>
              <a:ext cx="200" cy="120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87" name="Oval 91"/>
            <p:cNvSpPr>
              <a:spLocks noChangeArrowheads="1"/>
            </p:cNvSpPr>
            <p:nvPr/>
          </p:nvSpPr>
          <p:spPr bwMode="auto">
            <a:xfrm flipV="1">
              <a:off x="1667" y="1047"/>
              <a:ext cx="194" cy="152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88" name="Oval 92"/>
            <p:cNvSpPr>
              <a:spLocks noChangeArrowheads="1"/>
            </p:cNvSpPr>
            <p:nvPr/>
          </p:nvSpPr>
          <p:spPr bwMode="auto">
            <a:xfrm flipV="1">
              <a:off x="1394" y="1047"/>
              <a:ext cx="194" cy="152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89" name="Text Box 93"/>
            <p:cNvSpPr txBox="1">
              <a:spLocks noChangeArrowheads="1"/>
            </p:cNvSpPr>
            <p:nvPr/>
          </p:nvSpPr>
          <p:spPr bwMode="auto">
            <a:xfrm>
              <a:off x="1654" y="1296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latin typeface="Times" charset="0"/>
                </a:rPr>
                <a:t>A</a:t>
              </a:r>
            </a:p>
          </p:txBody>
        </p:sp>
        <p:sp>
          <p:nvSpPr>
            <p:cNvPr id="18490" name="Text Box 94"/>
            <p:cNvSpPr txBox="1">
              <a:spLocks noChangeArrowheads="1"/>
            </p:cNvSpPr>
            <p:nvPr/>
          </p:nvSpPr>
          <p:spPr bwMode="auto">
            <a:xfrm>
              <a:off x="1099" y="129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latin typeface="Times" charset="0"/>
                </a:rPr>
                <a:t>G</a:t>
              </a:r>
            </a:p>
          </p:txBody>
        </p:sp>
        <p:sp>
          <p:nvSpPr>
            <p:cNvPr id="18491" name="Text Box 95"/>
            <p:cNvSpPr txBox="1">
              <a:spLocks noChangeArrowheads="1"/>
            </p:cNvSpPr>
            <p:nvPr/>
          </p:nvSpPr>
          <p:spPr bwMode="auto">
            <a:xfrm>
              <a:off x="1378" y="1296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latin typeface="Times" charset="0"/>
                </a:rPr>
                <a:t>A</a:t>
              </a:r>
            </a:p>
          </p:txBody>
        </p:sp>
        <p:sp>
          <p:nvSpPr>
            <p:cNvPr id="18492" name="Text Box 96"/>
            <p:cNvSpPr txBox="1">
              <a:spLocks noChangeArrowheads="1"/>
            </p:cNvSpPr>
            <p:nvPr/>
          </p:nvSpPr>
          <p:spPr bwMode="auto">
            <a:xfrm>
              <a:off x="230" y="1530"/>
              <a:ext cx="4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" charset="0"/>
                </a:rPr>
                <a:t>mRNA</a:t>
              </a:r>
            </a:p>
          </p:txBody>
        </p:sp>
      </p:grpSp>
      <p:grpSp>
        <p:nvGrpSpPr>
          <p:cNvPr id="8" name="Group 97"/>
          <p:cNvGrpSpPr>
            <a:grpSpLocks/>
          </p:cNvGrpSpPr>
          <p:nvPr/>
        </p:nvGrpSpPr>
        <p:grpSpPr bwMode="auto">
          <a:xfrm>
            <a:off x="4899025" y="854075"/>
            <a:ext cx="4114800" cy="1914525"/>
            <a:chOff x="3086" y="538"/>
            <a:chExt cx="2592" cy="1206"/>
          </a:xfrm>
        </p:grpSpPr>
        <p:sp>
          <p:nvSpPr>
            <p:cNvPr id="18442" name="Rectangle 98"/>
            <p:cNvSpPr>
              <a:spLocks noChangeArrowheads="1"/>
            </p:cNvSpPr>
            <p:nvPr/>
          </p:nvSpPr>
          <p:spPr bwMode="auto">
            <a:xfrm flipV="1">
              <a:off x="4286" y="1263"/>
              <a:ext cx="194" cy="224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43" name="Oval 99"/>
            <p:cNvSpPr>
              <a:spLocks noChangeArrowheads="1"/>
            </p:cNvSpPr>
            <p:nvPr/>
          </p:nvSpPr>
          <p:spPr bwMode="auto">
            <a:xfrm flipV="1">
              <a:off x="4285" y="1170"/>
              <a:ext cx="194" cy="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44" name="Rectangle 100"/>
            <p:cNvSpPr>
              <a:spLocks noChangeArrowheads="1"/>
            </p:cNvSpPr>
            <p:nvPr/>
          </p:nvSpPr>
          <p:spPr bwMode="auto">
            <a:xfrm>
              <a:off x="4556" y="768"/>
              <a:ext cx="194" cy="2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45" name="Rectangle 101"/>
            <p:cNvSpPr>
              <a:spLocks noChangeArrowheads="1"/>
            </p:cNvSpPr>
            <p:nvPr/>
          </p:nvSpPr>
          <p:spPr bwMode="auto">
            <a:xfrm>
              <a:off x="5369" y="768"/>
              <a:ext cx="193" cy="303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46" name="Rectangle 102"/>
            <p:cNvSpPr>
              <a:spLocks noChangeArrowheads="1"/>
            </p:cNvSpPr>
            <p:nvPr/>
          </p:nvSpPr>
          <p:spPr bwMode="auto">
            <a:xfrm>
              <a:off x="3744" y="768"/>
              <a:ext cx="193" cy="303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47" name="Rectangle 103"/>
            <p:cNvSpPr>
              <a:spLocks noChangeArrowheads="1"/>
            </p:cNvSpPr>
            <p:nvPr/>
          </p:nvSpPr>
          <p:spPr bwMode="auto">
            <a:xfrm>
              <a:off x="3473" y="768"/>
              <a:ext cx="193" cy="303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48" name="Rectangle 104"/>
            <p:cNvSpPr>
              <a:spLocks noChangeArrowheads="1"/>
            </p:cNvSpPr>
            <p:nvPr/>
          </p:nvSpPr>
          <p:spPr bwMode="auto">
            <a:xfrm>
              <a:off x="3202" y="768"/>
              <a:ext cx="193" cy="303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49" name="Rectangle 105"/>
            <p:cNvSpPr>
              <a:spLocks noChangeArrowheads="1"/>
            </p:cNvSpPr>
            <p:nvPr/>
          </p:nvSpPr>
          <p:spPr bwMode="auto">
            <a:xfrm>
              <a:off x="5098" y="768"/>
              <a:ext cx="193" cy="303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50" name="Rectangle 106"/>
            <p:cNvSpPr>
              <a:spLocks noChangeArrowheads="1"/>
            </p:cNvSpPr>
            <p:nvPr/>
          </p:nvSpPr>
          <p:spPr bwMode="auto">
            <a:xfrm>
              <a:off x="4827" y="768"/>
              <a:ext cx="193" cy="303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51" name="Freeform 107"/>
            <p:cNvSpPr>
              <a:spLocks/>
            </p:cNvSpPr>
            <p:nvPr/>
          </p:nvSpPr>
          <p:spPr bwMode="auto">
            <a:xfrm>
              <a:off x="4014" y="768"/>
              <a:ext cx="192" cy="261"/>
            </a:xfrm>
            <a:custGeom>
              <a:avLst/>
              <a:gdLst>
                <a:gd name="T0" fmla="*/ 0 w 242"/>
                <a:gd name="T1" fmla="*/ 0 h 336"/>
                <a:gd name="T2" fmla="*/ 0 w 242"/>
                <a:gd name="T3" fmla="*/ 336 h 336"/>
                <a:gd name="T4" fmla="*/ 120 w 242"/>
                <a:gd name="T5" fmla="*/ 186 h 336"/>
                <a:gd name="T6" fmla="*/ 242 w 242"/>
                <a:gd name="T7" fmla="*/ 332 h 336"/>
                <a:gd name="T8" fmla="*/ 242 w 242"/>
                <a:gd name="T9" fmla="*/ 0 h 336"/>
                <a:gd name="T10" fmla="*/ 0 w 242"/>
                <a:gd name="T11" fmla="*/ 0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2"/>
                <a:gd name="T19" fmla="*/ 0 h 336"/>
                <a:gd name="T20" fmla="*/ 242 w 242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2" h="336">
                  <a:moveTo>
                    <a:pt x="0" y="0"/>
                  </a:moveTo>
                  <a:lnTo>
                    <a:pt x="0" y="336"/>
                  </a:lnTo>
                  <a:lnTo>
                    <a:pt x="120" y="186"/>
                  </a:lnTo>
                  <a:lnTo>
                    <a:pt x="242" y="332"/>
                  </a:lnTo>
                  <a:lnTo>
                    <a:pt x="2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52" name="Text Box 108"/>
            <p:cNvSpPr txBox="1">
              <a:spLocks noChangeArrowheads="1"/>
            </p:cNvSpPr>
            <p:nvPr/>
          </p:nvSpPr>
          <p:spPr bwMode="auto">
            <a:xfrm>
              <a:off x="4544" y="73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2000" b="1"/>
                <a:t>T</a:t>
              </a:r>
            </a:p>
          </p:txBody>
        </p:sp>
        <p:sp>
          <p:nvSpPr>
            <p:cNvPr id="18453" name="Text Box 109"/>
            <p:cNvSpPr txBox="1">
              <a:spLocks noChangeArrowheads="1"/>
            </p:cNvSpPr>
            <p:nvPr/>
          </p:nvSpPr>
          <p:spPr bwMode="auto">
            <a:xfrm>
              <a:off x="3989" y="731"/>
              <a:ext cx="2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2000" b="1"/>
                <a:t>C</a:t>
              </a:r>
            </a:p>
          </p:txBody>
        </p:sp>
        <p:grpSp>
          <p:nvGrpSpPr>
            <p:cNvPr id="18454" name="Group 110"/>
            <p:cNvGrpSpPr>
              <a:grpSpLocks/>
            </p:cNvGrpSpPr>
            <p:nvPr/>
          </p:nvGrpSpPr>
          <p:grpSpPr bwMode="auto">
            <a:xfrm flipV="1">
              <a:off x="4285" y="776"/>
              <a:ext cx="195" cy="452"/>
              <a:chOff x="4703" y="546"/>
              <a:chExt cx="195" cy="452"/>
            </a:xfrm>
          </p:grpSpPr>
          <p:sp>
            <p:nvSpPr>
              <p:cNvPr id="18474" name="Rectangle 111"/>
              <p:cNvSpPr>
                <a:spLocks noChangeArrowheads="1"/>
              </p:cNvSpPr>
              <p:nvPr/>
            </p:nvSpPr>
            <p:spPr bwMode="auto">
              <a:xfrm flipV="1">
                <a:off x="4704" y="624"/>
                <a:ext cx="194" cy="374"/>
              </a:xfrm>
              <a:prstGeom prst="rect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475" name="Oval 112"/>
              <p:cNvSpPr>
                <a:spLocks noChangeArrowheads="1"/>
              </p:cNvSpPr>
              <p:nvPr/>
            </p:nvSpPr>
            <p:spPr bwMode="auto">
              <a:xfrm flipV="1">
                <a:off x="4703" y="546"/>
                <a:ext cx="194" cy="152"/>
              </a:xfrm>
              <a:prstGeom prst="ellipse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18455" name="Text Box 113"/>
            <p:cNvSpPr txBox="1">
              <a:spLocks noChangeArrowheads="1"/>
            </p:cNvSpPr>
            <p:nvPr/>
          </p:nvSpPr>
          <p:spPr bwMode="auto">
            <a:xfrm>
              <a:off x="4268" y="731"/>
              <a:ext cx="2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2000" b="1"/>
                <a:t>A</a:t>
              </a:r>
            </a:p>
          </p:txBody>
        </p:sp>
        <p:sp>
          <p:nvSpPr>
            <p:cNvPr id="18456" name="Text Box 114"/>
            <p:cNvSpPr txBox="1">
              <a:spLocks noChangeArrowheads="1"/>
            </p:cNvSpPr>
            <p:nvPr/>
          </p:nvSpPr>
          <p:spPr bwMode="auto">
            <a:xfrm>
              <a:off x="3120" y="538"/>
              <a:ext cx="14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600" b="1"/>
                <a:t>Mutant b-globin DNA</a:t>
              </a:r>
            </a:p>
          </p:txBody>
        </p:sp>
        <p:sp>
          <p:nvSpPr>
            <p:cNvPr id="18457" name="Oval 115"/>
            <p:cNvSpPr>
              <a:spLocks noChangeArrowheads="1"/>
            </p:cNvSpPr>
            <p:nvPr/>
          </p:nvSpPr>
          <p:spPr bwMode="auto">
            <a:xfrm>
              <a:off x="4555" y="933"/>
              <a:ext cx="194" cy="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58" name="Rectangle 116"/>
            <p:cNvSpPr>
              <a:spLocks noChangeArrowheads="1"/>
            </p:cNvSpPr>
            <p:nvPr/>
          </p:nvSpPr>
          <p:spPr bwMode="auto">
            <a:xfrm flipV="1">
              <a:off x="3744" y="1196"/>
              <a:ext cx="193" cy="30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59" name="Rectangle 117"/>
            <p:cNvSpPr>
              <a:spLocks noChangeArrowheads="1"/>
            </p:cNvSpPr>
            <p:nvPr/>
          </p:nvSpPr>
          <p:spPr bwMode="auto">
            <a:xfrm flipV="1">
              <a:off x="5369" y="1196"/>
              <a:ext cx="193" cy="30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60" name="Rectangle 118"/>
            <p:cNvSpPr>
              <a:spLocks noChangeArrowheads="1"/>
            </p:cNvSpPr>
            <p:nvPr/>
          </p:nvSpPr>
          <p:spPr bwMode="auto">
            <a:xfrm flipV="1">
              <a:off x="4014" y="1196"/>
              <a:ext cx="197" cy="303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61" name="Rectangle 119"/>
            <p:cNvSpPr>
              <a:spLocks noChangeArrowheads="1"/>
            </p:cNvSpPr>
            <p:nvPr/>
          </p:nvSpPr>
          <p:spPr bwMode="auto">
            <a:xfrm flipV="1">
              <a:off x="3473" y="1196"/>
              <a:ext cx="193" cy="30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62" name="Rectangle 120"/>
            <p:cNvSpPr>
              <a:spLocks noChangeArrowheads="1"/>
            </p:cNvSpPr>
            <p:nvPr/>
          </p:nvSpPr>
          <p:spPr bwMode="auto">
            <a:xfrm flipV="1">
              <a:off x="3202" y="1196"/>
              <a:ext cx="193" cy="30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63" name="Rectangle 121"/>
            <p:cNvSpPr>
              <a:spLocks noChangeArrowheads="1"/>
            </p:cNvSpPr>
            <p:nvPr/>
          </p:nvSpPr>
          <p:spPr bwMode="auto">
            <a:xfrm flipV="1">
              <a:off x="5098" y="1196"/>
              <a:ext cx="193" cy="30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64" name="Rectangle 122"/>
            <p:cNvSpPr>
              <a:spLocks noChangeArrowheads="1"/>
            </p:cNvSpPr>
            <p:nvPr/>
          </p:nvSpPr>
          <p:spPr bwMode="auto">
            <a:xfrm flipV="1">
              <a:off x="4827" y="1196"/>
              <a:ext cx="193" cy="30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65" name="Rectangle 123"/>
            <p:cNvSpPr>
              <a:spLocks noChangeArrowheads="1"/>
            </p:cNvSpPr>
            <p:nvPr/>
          </p:nvSpPr>
          <p:spPr bwMode="auto">
            <a:xfrm flipV="1">
              <a:off x="4558" y="1125"/>
              <a:ext cx="194" cy="374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66" name="Line 124"/>
            <p:cNvSpPr>
              <a:spLocks noChangeShapeType="1"/>
            </p:cNvSpPr>
            <p:nvPr/>
          </p:nvSpPr>
          <p:spPr bwMode="auto">
            <a:xfrm flipV="1">
              <a:off x="3086" y="1499"/>
              <a:ext cx="25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AutoShape 125"/>
            <p:cNvSpPr>
              <a:spLocks noChangeArrowheads="1"/>
            </p:cNvSpPr>
            <p:nvPr/>
          </p:nvSpPr>
          <p:spPr bwMode="auto">
            <a:xfrm>
              <a:off x="4012" y="1077"/>
              <a:ext cx="200" cy="120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68" name="Text Box 126"/>
            <p:cNvSpPr txBox="1">
              <a:spLocks noChangeArrowheads="1"/>
            </p:cNvSpPr>
            <p:nvPr/>
          </p:nvSpPr>
          <p:spPr bwMode="auto">
            <a:xfrm>
              <a:off x="4544" y="1298"/>
              <a:ext cx="2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2000" b="1"/>
                <a:t>A</a:t>
              </a:r>
            </a:p>
          </p:txBody>
        </p:sp>
        <p:sp>
          <p:nvSpPr>
            <p:cNvPr id="18469" name="Text Box 127"/>
            <p:cNvSpPr txBox="1">
              <a:spLocks noChangeArrowheads="1"/>
            </p:cNvSpPr>
            <p:nvPr/>
          </p:nvSpPr>
          <p:spPr bwMode="auto">
            <a:xfrm>
              <a:off x="3989" y="1298"/>
              <a:ext cx="2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2000" b="1"/>
                <a:t>G</a:t>
              </a:r>
            </a:p>
          </p:txBody>
        </p:sp>
        <p:sp>
          <p:nvSpPr>
            <p:cNvPr id="18470" name="Text Box 128"/>
            <p:cNvSpPr txBox="1">
              <a:spLocks noChangeArrowheads="1"/>
            </p:cNvSpPr>
            <p:nvPr/>
          </p:nvSpPr>
          <p:spPr bwMode="auto">
            <a:xfrm>
              <a:off x="4268" y="1298"/>
              <a:ext cx="2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2000" b="1"/>
                <a:t>U</a:t>
              </a:r>
            </a:p>
          </p:txBody>
        </p:sp>
        <p:sp>
          <p:nvSpPr>
            <p:cNvPr id="18471" name="Text Box 129"/>
            <p:cNvSpPr txBox="1">
              <a:spLocks noChangeArrowheads="1"/>
            </p:cNvSpPr>
            <p:nvPr/>
          </p:nvSpPr>
          <p:spPr bwMode="auto">
            <a:xfrm>
              <a:off x="3120" y="1532"/>
              <a:ext cx="4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600" b="1"/>
                <a:t>mRNA</a:t>
              </a:r>
            </a:p>
          </p:txBody>
        </p:sp>
        <p:sp>
          <p:nvSpPr>
            <p:cNvPr id="18472" name="Oval 130"/>
            <p:cNvSpPr>
              <a:spLocks noChangeArrowheads="1"/>
            </p:cNvSpPr>
            <p:nvPr/>
          </p:nvSpPr>
          <p:spPr bwMode="auto">
            <a:xfrm flipV="1">
              <a:off x="4557" y="1047"/>
              <a:ext cx="194" cy="152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73" name="Line 131"/>
            <p:cNvSpPr>
              <a:spLocks noChangeShapeType="1"/>
            </p:cNvSpPr>
            <p:nvPr/>
          </p:nvSpPr>
          <p:spPr bwMode="auto">
            <a:xfrm>
              <a:off x="3086" y="768"/>
              <a:ext cx="2592" cy="0"/>
            </a:xfrm>
            <a:prstGeom prst="line">
              <a:avLst/>
            </a:prstGeom>
            <a:noFill/>
            <a:ln w="76200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1" name="Rectangle 13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0487" tIns="44450" rIns="90487" bIns="44450"/>
          <a:lstStyle/>
          <a:p>
            <a:pPr eaLnBrk="1" hangingPunct="1"/>
            <a:r>
              <a:rPr lang="tr-TR" sz="3600">
                <a:solidFill>
                  <a:srgbClr val="FFFF00"/>
                </a:solidFill>
                <a:latin typeface="Comic Sans MS" charset="0"/>
              </a:rPr>
              <a:t>Orak Hücreli Anemi Mutasyonu</a:t>
            </a:r>
            <a:endParaRPr lang="en-US" sz="3600">
              <a:solidFill>
                <a:srgbClr val="FFFF00"/>
              </a:solidFill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tr-TR">
                <a:solidFill>
                  <a:srgbClr val="FFFF00"/>
                </a:solidFill>
                <a:latin typeface="Comic Sans MS" charset="0"/>
              </a:rPr>
              <a:t>Mutasyonlar-Evrim</a:t>
            </a:r>
            <a:endParaRPr lang="en-US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5288" y="1196975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/>
              <a:t>Mutasyonların sonucu hep kötü değildir.</a:t>
            </a:r>
            <a:endParaRPr lang="en-US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81000" y="1692275"/>
            <a:ext cx="845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tr-TR"/>
              <a:t>Hücrelerimizde mutasyon gerçekleşir ve sonucu her zaman kötü değildir.</a:t>
            </a:r>
            <a:endParaRPr lang="en-US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23850" y="2781300"/>
            <a:ext cx="8610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/>
              <a:t>Mutasyon yok ise popülasyonlar değişip yeni koşullara adapte olamaz.</a:t>
            </a:r>
            <a:endParaRPr lang="en-US"/>
          </a:p>
          <a:p>
            <a:pPr lvl="1" eaLnBrk="1" hangingPunct="1">
              <a:spcBef>
                <a:spcPct val="50000"/>
              </a:spcBef>
            </a:pPr>
            <a:r>
              <a:rPr lang="en-US"/>
              <a:t>	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4300538"/>
            <a:ext cx="8153400" cy="2100262"/>
            <a:chOff x="240" y="2709"/>
            <a:chExt cx="5136" cy="1323"/>
          </a:xfrm>
        </p:grpSpPr>
        <p:sp>
          <p:nvSpPr>
            <p:cNvPr id="19463" name="Text Box 9"/>
            <p:cNvSpPr txBox="1">
              <a:spLocks noChangeArrowheads="1"/>
            </p:cNvSpPr>
            <p:nvPr/>
          </p:nvSpPr>
          <p:spPr bwMode="auto">
            <a:xfrm>
              <a:off x="240" y="2709"/>
              <a:ext cx="5136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4625" indent="-174625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tr-TR"/>
                <a:t>DNA dizilimindeki tesadüfi değişimler 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/>
                <a:t>	</a:t>
              </a:r>
              <a:r>
                <a:rPr lang="tr-TR"/>
                <a:t>Fenotipte yararlı değişiklikler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/>
                <a:t>			</a:t>
              </a:r>
              <a:r>
                <a:rPr lang="tr-TR"/>
                <a:t>Doğal seçilim</a:t>
              </a:r>
              <a:endParaRPr lang="en-US"/>
            </a:p>
            <a:p>
              <a:pPr eaLnBrk="1" hangingPunct="1">
                <a:spcBef>
                  <a:spcPct val="50000"/>
                </a:spcBef>
              </a:pPr>
              <a:r>
                <a:rPr lang="en-US"/>
                <a:t>				</a:t>
              </a:r>
              <a:r>
                <a:rPr lang="tr-TR"/>
                <a:t>Popülasyonların evrimi</a:t>
              </a:r>
              <a:endParaRPr lang="en-US"/>
            </a:p>
          </p:txBody>
        </p:sp>
        <p:sp>
          <p:nvSpPr>
            <p:cNvPr id="19464" name="Line 10"/>
            <p:cNvSpPr>
              <a:spLocks noChangeShapeType="1"/>
            </p:cNvSpPr>
            <p:nvPr/>
          </p:nvSpPr>
          <p:spPr bwMode="auto">
            <a:xfrm>
              <a:off x="528" y="3216"/>
              <a:ext cx="288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Line 11"/>
            <p:cNvSpPr>
              <a:spLocks noChangeShapeType="1"/>
            </p:cNvSpPr>
            <p:nvPr/>
          </p:nvSpPr>
          <p:spPr bwMode="auto">
            <a:xfrm>
              <a:off x="1104" y="3552"/>
              <a:ext cx="288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Line 12"/>
            <p:cNvSpPr>
              <a:spLocks noChangeShapeType="1"/>
            </p:cNvSpPr>
            <p:nvPr/>
          </p:nvSpPr>
          <p:spPr bwMode="auto">
            <a:xfrm>
              <a:off x="1680" y="3888"/>
              <a:ext cx="288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0825" y="1268413"/>
            <a:ext cx="85344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/>
            <a:endParaRPr lang="en-US" sz="1600" b="1"/>
          </a:p>
          <a:p>
            <a:pPr marL="457200" indent="-457200" eaLnBrk="0" hangingPunct="0">
              <a:buFont typeface="Times" charset="0"/>
              <a:buAutoNum type="arabicPeriod"/>
            </a:pPr>
            <a:r>
              <a:rPr lang="tr-TR" sz="1600" b="1"/>
              <a:t>Baz değişimleri</a:t>
            </a:r>
            <a:r>
              <a:rPr lang="en-US" sz="1600" b="1"/>
              <a:t> </a:t>
            </a:r>
            <a:r>
              <a:rPr lang="tr-TR" sz="1600" b="1"/>
              <a:t>(</a:t>
            </a:r>
            <a:r>
              <a:rPr lang="en-US" sz="1600" b="1"/>
              <a:t>substitutions</a:t>
            </a:r>
            <a:r>
              <a:rPr lang="tr-TR" sz="1600" b="1"/>
              <a:t>)</a:t>
            </a:r>
            <a:endParaRPr lang="en-US" sz="1600" b="1"/>
          </a:p>
          <a:p>
            <a:pPr marL="457200" indent="-457200" eaLnBrk="0" hangingPunct="0">
              <a:buFont typeface="Times" charset="0"/>
              <a:buAutoNum type="arabicPeriod"/>
            </a:pPr>
            <a:endParaRPr lang="en-US" sz="1600" b="1"/>
          </a:p>
          <a:p>
            <a:pPr marL="1028700" lvl="1" indent="-457200" eaLnBrk="0" hangingPunct="0">
              <a:buFont typeface="Times" charset="0"/>
              <a:buAutoNum type="arabicPeriod"/>
            </a:pPr>
            <a:r>
              <a:rPr lang="tr-TR" sz="1600" b="1" u="sng"/>
              <a:t>Geçiş (</a:t>
            </a:r>
            <a:r>
              <a:rPr lang="en-US" sz="1600" b="1" u="sng"/>
              <a:t>Transition</a:t>
            </a:r>
            <a:r>
              <a:rPr lang="tr-TR" sz="1600" b="1" u="sng"/>
              <a:t>)</a:t>
            </a:r>
            <a:r>
              <a:rPr lang="en-US" sz="1600" b="1"/>
              <a:t> </a:t>
            </a:r>
          </a:p>
          <a:p>
            <a:pPr marL="1028700" lvl="1" indent="-457200" eaLnBrk="0" hangingPunct="0">
              <a:buFont typeface="Times" charset="0"/>
              <a:buAutoNum type="arabicPeriod"/>
            </a:pPr>
            <a:endParaRPr lang="en-US" sz="1600" b="1"/>
          </a:p>
          <a:p>
            <a:pPr marL="1371600" lvl="2" indent="-457200" eaLnBrk="0" hangingPunct="0">
              <a:buFont typeface="Times" charset="0"/>
              <a:buChar char="•"/>
            </a:pPr>
            <a:r>
              <a:rPr lang="tr-TR" sz="1600" b="1"/>
              <a:t>Bir</a:t>
            </a:r>
            <a:r>
              <a:rPr lang="en-US" sz="1600" b="1"/>
              <a:t> p</a:t>
            </a:r>
            <a:r>
              <a:rPr lang="tr-TR" sz="1600" b="1"/>
              <a:t>ü</a:t>
            </a:r>
            <a:r>
              <a:rPr lang="en-US" sz="1600" b="1"/>
              <a:t>rin</a:t>
            </a:r>
            <a:r>
              <a:rPr lang="tr-TR" sz="1600" b="1"/>
              <a:t>i diğer bir pürine veya bir </a:t>
            </a:r>
            <a:r>
              <a:rPr lang="en-US" sz="1600" b="1"/>
              <a:t>p</a:t>
            </a:r>
            <a:r>
              <a:rPr lang="tr-TR" sz="1600" b="1"/>
              <a:t>i</a:t>
            </a:r>
            <a:r>
              <a:rPr lang="en-US" sz="1600" b="1"/>
              <a:t>rimidin</a:t>
            </a:r>
            <a:r>
              <a:rPr lang="tr-TR" sz="1600" b="1"/>
              <a:t>i</a:t>
            </a:r>
            <a:r>
              <a:rPr lang="en-US" sz="1600" b="1"/>
              <a:t> </a:t>
            </a:r>
            <a:r>
              <a:rPr lang="tr-TR" sz="1600" b="1"/>
              <a:t>diğer bir</a:t>
            </a:r>
            <a:r>
              <a:rPr lang="en-US" sz="1600" b="1"/>
              <a:t> </a:t>
            </a:r>
            <a:r>
              <a:rPr lang="tr-TR" sz="1600" b="1"/>
              <a:t>pirimidine değiştirir.</a:t>
            </a:r>
            <a:endParaRPr lang="en-US" sz="1600" b="1"/>
          </a:p>
          <a:p>
            <a:pPr marL="1371600" lvl="2" indent="-457200" eaLnBrk="0" hangingPunct="0">
              <a:buFont typeface="Times" charset="0"/>
              <a:buChar char="•"/>
            </a:pPr>
            <a:endParaRPr lang="en-US" sz="1600" b="1"/>
          </a:p>
          <a:p>
            <a:pPr marL="1371600" lvl="2" indent="-457200" eaLnBrk="0" hangingPunct="0">
              <a:buFont typeface="Times" charset="0"/>
              <a:buChar char="•"/>
            </a:pPr>
            <a:r>
              <a:rPr lang="tr-TR" sz="1600" b="1"/>
              <a:t>Toplam 4 çeşit; </a:t>
            </a:r>
            <a:r>
              <a:rPr lang="en-US" sz="1600" b="1"/>
              <a:t>A </a:t>
            </a:r>
            <a:r>
              <a:rPr lang="en-US" sz="1600" b="1">
                <a:sym typeface="Symbol" charset="0"/>
              </a:rPr>
              <a:t> G </a:t>
            </a:r>
            <a:r>
              <a:rPr lang="tr-TR" sz="1600" b="1">
                <a:sym typeface="Symbol" charset="0"/>
              </a:rPr>
              <a:t>ve</a:t>
            </a:r>
            <a:r>
              <a:rPr lang="en-US" sz="1600" b="1">
                <a:sym typeface="Symbol" charset="0"/>
              </a:rPr>
              <a:t> T  C</a:t>
            </a:r>
            <a:endParaRPr lang="tr-TR" sz="1600" b="1">
              <a:sym typeface="Symbol" charset="0"/>
            </a:endParaRPr>
          </a:p>
          <a:p>
            <a:pPr marL="1371600" lvl="2" indent="-457200" eaLnBrk="0" hangingPunct="0">
              <a:buFont typeface="Times" charset="0"/>
              <a:buChar char="•"/>
            </a:pPr>
            <a:endParaRPr lang="tr-TR" sz="1600" b="1">
              <a:sym typeface="Symbol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t="1176" r="7388" b="74554"/>
          <a:stretch>
            <a:fillRect/>
          </a:stretch>
        </p:blipFill>
        <p:spPr bwMode="auto">
          <a:xfrm>
            <a:off x="971550" y="4652963"/>
            <a:ext cx="69119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700338" y="625475"/>
            <a:ext cx="400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tr-TR" b="1"/>
              <a:t>NOKTA MUTASYONLARI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9">
      <a:dk1>
        <a:srgbClr val="FFFF00"/>
      </a:dk1>
      <a:lt1>
        <a:srgbClr val="FFFF00"/>
      </a:lt1>
      <a:dk2>
        <a:srgbClr val="FFFF00"/>
      </a:dk2>
      <a:lt2>
        <a:srgbClr val="FFFF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861</Words>
  <Application>Microsoft Macintosh PowerPoint</Application>
  <PresentationFormat>On-screen Show (4:3)</PresentationFormat>
  <Paragraphs>341</Paragraphs>
  <Slides>33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Hafta 7  Mutasyon ve DNA Tamir Mekanizmaları</vt:lpstr>
      <vt:lpstr>Mutasyon Tipleri</vt:lpstr>
      <vt:lpstr>Baz düzeyinde mutasyon</vt:lpstr>
      <vt:lpstr>Gen düzeyinde mutasyon</vt:lpstr>
      <vt:lpstr>Kromozom düzeyinde mutasyon</vt:lpstr>
      <vt:lpstr>Mutasyonlar-Hastalıklar</vt:lpstr>
      <vt:lpstr>Orak Hücreli Anemi Mutasyonu</vt:lpstr>
      <vt:lpstr>Mutasyonlar-Evrim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Makromutasyonlar</vt:lpstr>
      <vt:lpstr>Delesyon</vt:lpstr>
      <vt:lpstr>Duplikasyon</vt:lpstr>
      <vt:lpstr>Inversiyon</vt:lpstr>
      <vt:lpstr>Translokasyon</vt:lpstr>
      <vt:lpstr>Genetik Kod</vt:lpstr>
      <vt:lpstr>DNA tamir mekanizmaları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UNC-Chapel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Steve Matson</dc:creator>
  <cp:lastModifiedBy>HILAL OZDAG</cp:lastModifiedBy>
  <cp:revision>41</cp:revision>
  <dcterms:created xsi:type="dcterms:W3CDTF">2003-01-06T23:08:46Z</dcterms:created>
  <dcterms:modified xsi:type="dcterms:W3CDTF">2013-11-12T12:49:06Z</dcterms:modified>
</cp:coreProperties>
</file>