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70" r:id="rId8"/>
    <p:sldId id="260" r:id="rId9"/>
    <p:sldId id="261" r:id="rId10"/>
    <p:sldId id="262" r:id="rId11"/>
    <p:sldId id="271" r:id="rId12"/>
    <p:sldId id="263" r:id="rId13"/>
    <p:sldId id="264" r:id="rId14"/>
    <p:sldId id="266" r:id="rId15"/>
    <p:sldId id="265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833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Techniques</a:t>
            </a:r>
            <a:r>
              <a:rPr lang="tr-TR" dirty="0" smtClean="0"/>
              <a:t> of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Assistant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b="1" dirty="0" smtClean="0"/>
          </a:p>
          <a:p>
            <a:r>
              <a:rPr lang="tr-TR" b="1" dirty="0" smtClean="0"/>
              <a:t>Emine ODABAŞI TEZER</a:t>
            </a:r>
          </a:p>
          <a:p>
            <a:r>
              <a:rPr lang="tr-TR" b="1" dirty="0" smtClean="0"/>
              <a:t>Ankara </a:t>
            </a:r>
            <a:r>
              <a:rPr lang="tr-TR" b="1" dirty="0" err="1" smtClean="0"/>
              <a:t>University</a:t>
            </a:r>
            <a:r>
              <a:rPr lang="tr-TR" b="1" dirty="0" smtClean="0"/>
              <a:t>, </a:t>
            </a:r>
            <a:r>
              <a:rPr lang="tr-TR" b="1" dirty="0" err="1" smtClean="0"/>
              <a:t>Faculty</a:t>
            </a:r>
            <a:r>
              <a:rPr lang="tr-TR" b="1" dirty="0" smtClean="0"/>
              <a:t> of </a:t>
            </a:r>
            <a:r>
              <a:rPr lang="tr-TR" b="1" dirty="0" err="1" smtClean="0"/>
              <a:t>Dentistry</a:t>
            </a:r>
            <a:r>
              <a:rPr lang="tr-TR" b="1" dirty="0" smtClean="0"/>
              <a:t>, </a:t>
            </a:r>
            <a:r>
              <a:rPr lang="tr-TR" b="1" dirty="0" err="1" smtClean="0"/>
              <a:t>Department</a:t>
            </a:r>
            <a:r>
              <a:rPr lang="tr-TR" b="1" dirty="0" smtClean="0"/>
              <a:t> of </a:t>
            </a:r>
            <a:r>
              <a:rPr lang="tr-TR" b="1" dirty="0" err="1" smtClean="0"/>
              <a:t>Endodontics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90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616" y="878140"/>
            <a:ext cx="788089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>
                <a:solidFill>
                  <a:srgbClr val="FF0000"/>
                </a:solidFill>
              </a:rPr>
              <a:t>Sterilization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assistants</a:t>
            </a:r>
            <a:r>
              <a:rPr lang="tr-TR" dirty="0">
                <a:solidFill>
                  <a:srgbClr val="184B5B"/>
                </a:solidFill>
              </a:rPr>
              <a:t> sterilize dental </a:t>
            </a:r>
            <a:r>
              <a:rPr lang="tr-TR" dirty="0" err="1">
                <a:solidFill>
                  <a:srgbClr val="184B5B"/>
                </a:solidFill>
              </a:rPr>
              <a:t>instruments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after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each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patient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r>
              <a:rPr lang="tr-TR" dirty="0" err="1">
                <a:solidFill>
                  <a:srgbClr val="184B5B"/>
                </a:solidFill>
              </a:rPr>
              <a:t>Sterilization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plays</a:t>
            </a:r>
            <a:r>
              <a:rPr lang="tr-TR" dirty="0">
                <a:solidFill>
                  <a:srgbClr val="184B5B"/>
                </a:solidFill>
              </a:rPr>
              <a:t> a </a:t>
            </a:r>
            <a:r>
              <a:rPr lang="tr-TR" dirty="0" err="1">
                <a:solidFill>
                  <a:srgbClr val="184B5B"/>
                </a:solidFill>
              </a:rPr>
              <a:t>key</a:t>
            </a:r>
            <a:r>
              <a:rPr lang="tr-TR" dirty="0">
                <a:solidFill>
                  <a:srgbClr val="184B5B"/>
                </a:solidFill>
              </a:rPr>
              <a:t> role in </a:t>
            </a:r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control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en-US" dirty="0">
                <a:solidFill>
                  <a:srgbClr val="184B5B"/>
                </a:solidFill>
              </a:rPr>
              <a:t>The sterilization process consists of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pPr marL="342900" indent="-342900">
              <a:buAutoNum type="arabicPeriod"/>
            </a:pPr>
            <a:r>
              <a:rPr lang="tr-TR" dirty="0" err="1">
                <a:solidFill>
                  <a:srgbClr val="184B5B"/>
                </a:solidFill>
              </a:rPr>
              <a:t>Steam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autoclave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which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moist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heat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kills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bacteria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with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high</a:t>
            </a:r>
            <a:r>
              <a:rPr lang="tr-TR" dirty="0">
                <a:solidFill>
                  <a:srgbClr val="184B5B"/>
                </a:solidFill>
              </a:rPr>
              <a:t> protein </a:t>
            </a:r>
            <a:r>
              <a:rPr lang="tr-TR" dirty="0" err="1">
                <a:solidFill>
                  <a:srgbClr val="184B5B"/>
                </a:solidFill>
              </a:rPr>
              <a:t>content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by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denaturation</a:t>
            </a:r>
            <a:r>
              <a:rPr lang="tr-TR" dirty="0">
                <a:solidFill>
                  <a:srgbClr val="184B5B"/>
                </a:solidFill>
              </a:rPr>
              <a:t> of </a:t>
            </a:r>
            <a:r>
              <a:rPr lang="tr-TR" dirty="0" err="1">
                <a:solidFill>
                  <a:srgbClr val="184B5B"/>
                </a:solidFill>
              </a:rPr>
              <a:t>bacteria</a:t>
            </a:r>
            <a:r>
              <a:rPr lang="tr-TR" dirty="0">
                <a:solidFill>
                  <a:srgbClr val="184B5B"/>
                </a:solidFill>
              </a:rPr>
              <a:t> at 121 °C </a:t>
            </a:r>
            <a:r>
              <a:rPr lang="tr-TR" dirty="0" err="1">
                <a:solidFill>
                  <a:srgbClr val="184B5B"/>
                </a:solidFill>
              </a:rPr>
              <a:t>for</a:t>
            </a:r>
            <a:r>
              <a:rPr lang="tr-TR" dirty="0">
                <a:solidFill>
                  <a:srgbClr val="184B5B"/>
                </a:solidFill>
              </a:rPr>
              <a:t> 15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20 </a:t>
            </a:r>
            <a:r>
              <a:rPr lang="tr-TR" dirty="0" err="1">
                <a:solidFill>
                  <a:srgbClr val="184B5B"/>
                </a:solidFill>
              </a:rPr>
              <a:t>minutes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or</a:t>
            </a:r>
            <a:r>
              <a:rPr lang="tr-TR" dirty="0">
                <a:solidFill>
                  <a:srgbClr val="184B5B"/>
                </a:solidFill>
              </a:rPr>
              <a:t> 132 °C  </a:t>
            </a:r>
            <a:r>
              <a:rPr lang="tr-TR" dirty="0" err="1">
                <a:solidFill>
                  <a:srgbClr val="184B5B"/>
                </a:solidFill>
              </a:rPr>
              <a:t>for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minutes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184B5B"/>
                </a:solidFill>
              </a:rPr>
              <a:t>Process indicators are 2 methods used to ensure the effectiveness of the sterilization process.</a:t>
            </a:r>
            <a:r>
              <a:rPr lang="tr-TR" dirty="0">
                <a:solidFill>
                  <a:srgbClr val="184B5B"/>
                </a:solidFill>
              </a:rPr>
              <a:t>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>
                <a:solidFill>
                  <a:srgbClr val="184B5B"/>
                </a:solidFill>
              </a:rPr>
              <a:t>Biological monitor in which bacterial spores are placed in strips or envelopes with instruments</a:t>
            </a:r>
            <a:r>
              <a:rPr lang="tr-TR" dirty="0">
                <a:solidFill>
                  <a:srgbClr val="184B5B"/>
                </a:solidFill>
              </a:rPr>
              <a:t>(</a:t>
            </a:r>
            <a:r>
              <a:rPr lang="tr-TR" dirty="0" err="1">
                <a:solidFill>
                  <a:srgbClr val="184B5B"/>
                </a:solidFill>
              </a:rPr>
              <a:t>Spore</a:t>
            </a:r>
            <a:r>
              <a:rPr lang="tr-TR" dirty="0">
                <a:solidFill>
                  <a:srgbClr val="184B5B"/>
                </a:solidFill>
              </a:rPr>
              <a:t> test). </a:t>
            </a:r>
            <a:r>
              <a:rPr lang="en-US" dirty="0">
                <a:solidFill>
                  <a:srgbClr val="184B5B"/>
                </a:solidFill>
              </a:rPr>
              <a:t>This method shows the destruction of microorganisms and should be done weekly.</a:t>
            </a:r>
            <a:endParaRPr lang="tr-TR" dirty="0">
              <a:solidFill>
                <a:srgbClr val="184B5B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W</a:t>
            </a:r>
            <a:r>
              <a:rPr lang="en-US" dirty="0">
                <a:solidFill>
                  <a:srgbClr val="184B5B"/>
                </a:solidFill>
              </a:rPr>
              <a:t>hen the tools reach a certain temperature, the indicators change color.</a:t>
            </a:r>
          </a:p>
        </p:txBody>
      </p:sp>
    </p:spTree>
    <p:extLst>
      <p:ext uri="{BB962C8B-B14F-4D97-AF65-F5344CB8AC3E}">
        <p14:creationId xmlns:p14="http://schemas.microsoft.com/office/powerpoint/2010/main" val="126812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5975" y="1305342"/>
            <a:ext cx="73416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184B5B"/>
                </a:solidFill>
              </a:rPr>
              <a:t>2. </a:t>
            </a:r>
            <a:r>
              <a:rPr lang="en-US" dirty="0">
                <a:solidFill>
                  <a:srgbClr val="184B5B"/>
                </a:solidFill>
              </a:rPr>
              <a:t>Dry heat sterilization is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en-US" dirty="0">
                <a:solidFill>
                  <a:srgbClr val="184B5B"/>
                </a:solidFill>
              </a:rPr>
              <a:t>sterilization that requires a higher temperature and a longer time (1-2 hours) than a steam autoclave, only glass or metal objects can be steamed with dry heat.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3. </a:t>
            </a:r>
            <a:r>
              <a:rPr lang="en-US" dirty="0">
                <a:solidFill>
                  <a:srgbClr val="184B5B"/>
                </a:solidFill>
              </a:rPr>
              <a:t>Chemical sterilization is achieved at relatively low temperature for 2-3 hours using ethylene oxide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4. </a:t>
            </a:r>
            <a:r>
              <a:rPr lang="en-US" dirty="0">
                <a:solidFill>
                  <a:srgbClr val="184B5B"/>
                </a:solidFill>
              </a:rPr>
              <a:t>Cold/chemical sterilization that can be done by immersing instruments (heat sensitive) in a specific chemical solution such as 2% glutaraldehyde for 10 hours to kill bacterial spores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r>
              <a:rPr lang="en-US" dirty="0">
                <a:solidFill>
                  <a:srgbClr val="184B5B"/>
                </a:solidFill>
              </a:rPr>
              <a:t>However, this method does not destroy hepatitis viruses and spores.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10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344" y="1582341"/>
            <a:ext cx="74210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Disinfection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b="1" dirty="0">
              <a:solidFill>
                <a:srgbClr val="FF0000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Disinfection</a:t>
            </a:r>
            <a:r>
              <a:rPr lang="tr-TR" dirty="0">
                <a:solidFill>
                  <a:srgbClr val="184B5B"/>
                </a:solidFill>
              </a:rPr>
              <a:t> is </a:t>
            </a:r>
            <a:r>
              <a:rPr lang="tr-TR" dirty="0" err="1">
                <a:solidFill>
                  <a:srgbClr val="184B5B"/>
                </a:solidFill>
              </a:rPr>
              <a:t>one</a:t>
            </a:r>
            <a:r>
              <a:rPr lang="tr-TR" dirty="0">
                <a:solidFill>
                  <a:srgbClr val="184B5B"/>
                </a:solidFill>
              </a:rPr>
              <a:t> of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important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tasks</a:t>
            </a:r>
            <a:r>
              <a:rPr lang="tr-TR" dirty="0">
                <a:solidFill>
                  <a:srgbClr val="184B5B"/>
                </a:solidFill>
              </a:rPr>
              <a:t> of dental </a:t>
            </a:r>
            <a:r>
              <a:rPr lang="tr-TR" dirty="0" err="1">
                <a:solidFill>
                  <a:srgbClr val="184B5B"/>
                </a:solidFill>
              </a:rPr>
              <a:t>assistant</a:t>
            </a:r>
            <a:r>
              <a:rPr lang="tr-TR" dirty="0">
                <a:solidFill>
                  <a:srgbClr val="184B5B"/>
                </a:solidFill>
              </a:rPr>
              <a:t>. </a:t>
            </a:r>
            <a:r>
              <a:rPr lang="tr-TR" dirty="0" err="1">
                <a:solidFill>
                  <a:srgbClr val="184B5B"/>
                </a:solidFill>
              </a:rPr>
              <a:t>It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contains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application</a:t>
            </a:r>
            <a:r>
              <a:rPr lang="tr-TR" dirty="0">
                <a:solidFill>
                  <a:srgbClr val="184B5B"/>
                </a:solidFill>
              </a:rPr>
              <a:t> of </a:t>
            </a:r>
            <a:r>
              <a:rPr lang="tr-TR" dirty="0" err="1">
                <a:solidFill>
                  <a:srgbClr val="184B5B"/>
                </a:solidFill>
              </a:rPr>
              <a:t>chemicals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inanimate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surfaces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such</a:t>
            </a:r>
            <a:r>
              <a:rPr lang="tr-TR" dirty="0">
                <a:solidFill>
                  <a:srgbClr val="184B5B"/>
                </a:solidFill>
              </a:rPr>
              <a:t> 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184B5B"/>
                </a:solidFill>
              </a:rPr>
              <a:t>Counter </a:t>
            </a:r>
            <a:r>
              <a:rPr lang="tr-TR" dirty="0" err="1">
                <a:solidFill>
                  <a:srgbClr val="184B5B"/>
                </a:solidFill>
              </a:rPr>
              <a:t>tops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Headrests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Light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sheds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etc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en-US" dirty="0">
                <a:solidFill>
                  <a:srgbClr val="184B5B"/>
                </a:solidFill>
              </a:rPr>
              <a:t>Antiseptic chemical agents similar to disinfectants can be applied to living tissue.</a:t>
            </a:r>
          </a:p>
        </p:txBody>
      </p:sp>
    </p:spTree>
    <p:extLst>
      <p:ext uri="{BB962C8B-B14F-4D97-AF65-F5344CB8AC3E}">
        <p14:creationId xmlns:p14="http://schemas.microsoft.com/office/powerpoint/2010/main" val="24060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1410" y="1002710"/>
            <a:ext cx="8055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tr-TR" b="1" dirty="0" err="1">
                <a:solidFill>
                  <a:srgbClr val="FF0000"/>
                </a:solidFill>
              </a:rPr>
              <a:t>adiography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en-US" dirty="0">
                <a:solidFill>
                  <a:srgbClr val="184B5B"/>
                </a:solidFill>
              </a:rPr>
              <a:t>Dental assistants should provide </a:t>
            </a:r>
            <a:r>
              <a:rPr lang="tr-TR" dirty="0" err="1">
                <a:solidFill>
                  <a:srgbClr val="184B5B"/>
                </a:solidFill>
              </a:rPr>
              <a:t>essential</a:t>
            </a:r>
            <a:r>
              <a:rPr lang="en-US" dirty="0">
                <a:solidFill>
                  <a:srgbClr val="184B5B"/>
                </a:solidFill>
              </a:rPr>
              <a:t> disinfection conditions during dental radiographs.</a:t>
            </a:r>
            <a:endParaRPr lang="tr-TR" dirty="0">
              <a:solidFill>
                <a:srgbClr val="184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9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904" y="708761"/>
            <a:ext cx="90480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Assistants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routine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duties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include</a:t>
            </a:r>
            <a:r>
              <a:rPr lang="tr-TR" dirty="0">
                <a:solidFill>
                  <a:srgbClr val="184B5B"/>
                </a:solidFill>
              </a:rPr>
              <a:t>: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make</a:t>
            </a:r>
            <a:r>
              <a:rPr lang="en-US" dirty="0">
                <a:solidFill>
                  <a:srgbClr val="184B5B"/>
                </a:solidFill>
              </a:rPr>
              <a:t> sure patients are comfortable in the seat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p</a:t>
            </a:r>
            <a:r>
              <a:rPr lang="en-US" dirty="0" err="1">
                <a:solidFill>
                  <a:srgbClr val="184B5B"/>
                </a:solidFill>
              </a:rPr>
              <a:t>repar</a:t>
            </a:r>
            <a:r>
              <a:rPr lang="tr-TR" dirty="0">
                <a:solidFill>
                  <a:srgbClr val="184B5B"/>
                </a:solidFill>
              </a:rPr>
              <a:t>e</a:t>
            </a:r>
            <a:r>
              <a:rPr lang="en-US" dirty="0">
                <a:solidFill>
                  <a:srgbClr val="184B5B"/>
                </a:solidFill>
              </a:rPr>
              <a:t> patients for treatments and procedures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sterilize </a:t>
            </a:r>
            <a:r>
              <a:rPr lang="tr-TR" dirty="0" err="1">
                <a:solidFill>
                  <a:srgbClr val="184B5B"/>
                </a:solidFill>
              </a:rPr>
              <a:t>instruments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d</a:t>
            </a:r>
            <a:r>
              <a:rPr lang="en-US" dirty="0" err="1">
                <a:solidFill>
                  <a:srgbClr val="184B5B"/>
                </a:solidFill>
              </a:rPr>
              <a:t>eliver</a:t>
            </a:r>
            <a:r>
              <a:rPr lang="en-US" dirty="0">
                <a:solidFill>
                  <a:srgbClr val="184B5B"/>
                </a:solidFill>
              </a:rPr>
              <a:t> hand tools to dentists during procedures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use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other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equipmet</a:t>
            </a:r>
            <a:r>
              <a:rPr lang="tr-TR" dirty="0">
                <a:solidFill>
                  <a:srgbClr val="184B5B"/>
                </a:solidFill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a</a:t>
            </a:r>
            <a:r>
              <a:rPr lang="en-US" dirty="0" err="1">
                <a:solidFill>
                  <a:srgbClr val="184B5B"/>
                </a:solidFill>
              </a:rPr>
              <a:t>ssist</a:t>
            </a:r>
            <a:r>
              <a:rPr lang="en-US" dirty="0">
                <a:solidFill>
                  <a:srgbClr val="184B5B"/>
                </a:solidFill>
              </a:rPr>
              <a:t> with X-ray and laboratory procedures under the direction of a dentist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k</a:t>
            </a:r>
            <a:r>
              <a:rPr lang="en-US" dirty="0" err="1">
                <a:solidFill>
                  <a:srgbClr val="184B5B"/>
                </a:solidFill>
              </a:rPr>
              <a:t>eep</a:t>
            </a:r>
            <a:r>
              <a:rPr lang="en-US" dirty="0">
                <a:solidFill>
                  <a:srgbClr val="184B5B"/>
                </a:solidFill>
              </a:rPr>
              <a:t> records of dental treatments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schedule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patient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appointments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be r</a:t>
            </a:r>
            <a:r>
              <a:rPr lang="en-US" dirty="0" err="1">
                <a:solidFill>
                  <a:srgbClr val="184B5B"/>
                </a:solidFill>
              </a:rPr>
              <a:t>esponsible</a:t>
            </a:r>
            <a:r>
              <a:rPr lang="en-US" dirty="0">
                <a:solidFill>
                  <a:srgbClr val="184B5B"/>
                </a:solidFill>
              </a:rPr>
              <a:t> for billing and payment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control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en-US" dirty="0">
                <a:solidFill>
                  <a:srgbClr val="184B5B"/>
                </a:solidFill>
              </a:rPr>
              <a:t>inventory and </a:t>
            </a:r>
            <a:r>
              <a:rPr lang="tr-TR" dirty="0" err="1">
                <a:solidFill>
                  <a:srgbClr val="184B5B"/>
                </a:solidFill>
              </a:rPr>
              <a:t>order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en-US" dirty="0">
                <a:solidFill>
                  <a:srgbClr val="184B5B"/>
                </a:solidFill>
              </a:rPr>
              <a:t>material</a:t>
            </a:r>
            <a:r>
              <a:rPr lang="tr-TR" dirty="0">
                <a:solidFill>
                  <a:srgbClr val="184B5B"/>
                </a:solidFill>
              </a:rPr>
              <a:t>s.</a:t>
            </a:r>
            <a:endParaRPr lang="tr-TR" dirty="0"/>
          </a:p>
        </p:txBody>
      </p:sp>
      <p:sp>
        <p:nvSpPr>
          <p:cNvPr id="2" name="5-Nokta Yıldız 1"/>
          <p:cNvSpPr/>
          <p:nvPr/>
        </p:nvSpPr>
        <p:spPr>
          <a:xfrm>
            <a:off x="4619952" y="251561"/>
            <a:ext cx="914400" cy="9144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9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7235" y="1307551"/>
            <a:ext cx="76194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assistants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must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have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some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personal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qualities</a:t>
            </a:r>
            <a:r>
              <a:rPr lang="tr-TR" dirty="0">
                <a:solidFill>
                  <a:srgbClr val="184B5B"/>
                </a:solidFill>
              </a:rPr>
              <a:t> as </a:t>
            </a:r>
            <a:r>
              <a:rPr lang="tr-TR" dirty="0" err="1">
                <a:solidFill>
                  <a:srgbClr val="184B5B"/>
                </a:solidFill>
              </a:rPr>
              <a:t>well</a:t>
            </a:r>
            <a:r>
              <a:rPr lang="tr-TR" dirty="0">
                <a:solidFill>
                  <a:srgbClr val="184B5B"/>
                </a:solidFill>
              </a:rPr>
              <a:t> as </a:t>
            </a:r>
            <a:r>
              <a:rPr lang="tr-TR" dirty="0" err="1">
                <a:solidFill>
                  <a:srgbClr val="184B5B"/>
                </a:solidFill>
              </a:rPr>
              <a:t>their</a:t>
            </a:r>
            <a:r>
              <a:rPr lang="tr-TR" dirty="0">
                <a:solidFill>
                  <a:srgbClr val="184B5B"/>
                </a:solidFill>
              </a:rPr>
              <a:t> Professional </a:t>
            </a:r>
            <a:r>
              <a:rPr lang="tr-TR" dirty="0" err="1">
                <a:solidFill>
                  <a:srgbClr val="184B5B"/>
                </a:solidFill>
              </a:rPr>
              <a:t>skills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s</a:t>
            </a:r>
            <a:r>
              <a:rPr lang="en-US" dirty="0">
                <a:solidFill>
                  <a:srgbClr val="184B5B"/>
                </a:solidFill>
              </a:rPr>
              <a:t>how sensitivity to the patient's needs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empathize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s</a:t>
            </a:r>
            <a:r>
              <a:rPr lang="en-US" dirty="0">
                <a:solidFill>
                  <a:srgbClr val="184B5B"/>
                </a:solidFill>
              </a:rPr>
              <a:t>ay the right thing at the right time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sincere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be a </a:t>
            </a:r>
            <a:r>
              <a:rPr lang="tr-TR" dirty="0" err="1">
                <a:solidFill>
                  <a:srgbClr val="184B5B"/>
                </a:solidFill>
              </a:rPr>
              <a:t>good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listener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reliable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err="1"/>
              <a:t>References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Kracher</a:t>
            </a:r>
            <a:r>
              <a:rPr lang="en-US" dirty="0"/>
              <a:t> C, Breen C, McMahon K, </a:t>
            </a:r>
            <a:r>
              <a:rPr lang="en-US" dirty="0" err="1"/>
              <a:t>Gagliardi</a:t>
            </a:r>
            <a:r>
              <a:rPr lang="en-US" dirty="0"/>
              <a:t> L, </a:t>
            </a:r>
            <a:r>
              <a:rPr lang="en-US" dirty="0" err="1"/>
              <a:t>Miyasaki</a:t>
            </a:r>
            <a:r>
              <a:rPr lang="en-US" dirty="0"/>
              <a:t> C, </a:t>
            </a:r>
            <a:r>
              <a:rPr lang="en-US" dirty="0" err="1"/>
              <a:t>Landsberg</a:t>
            </a:r>
            <a:r>
              <a:rPr lang="en-US" dirty="0"/>
              <a:t> K, Reed C (September 2017). "The Evolution of the Dental Assisting Profession". Journal of Dental Education. 81 (9): eS30–eS37. doi:10.21815/JDE.017.031. PMID 28864801.</a:t>
            </a:r>
          </a:p>
          <a:p>
            <a:r>
              <a:rPr lang="en-US" dirty="0"/>
              <a:t> "Dental Assistant". Australian Dental Association. 16 May 2018.</a:t>
            </a:r>
          </a:p>
          <a:p>
            <a:r>
              <a:rPr lang="en-US" dirty="0"/>
              <a:t> Langland OE (October 1972). "C. Edmund </a:t>
            </a:r>
            <a:r>
              <a:rPr lang="en-US" dirty="0" err="1"/>
              <a:t>Kells</a:t>
            </a:r>
            <a:r>
              <a:rPr lang="en-US" dirty="0"/>
              <a:t>". Oral Surgery, Oral Medicine, and Oral Pathology. 34 (4): 680–9. doi:10.1016/0030-4220(72)90353-2. PMID 4560600.</a:t>
            </a:r>
          </a:p>
          <a:p>
            <a:r>
              <a:rPr lang="en-US" dirty="0"/>
              <a:t> "The Birth of the Dental Assistant Profession". Dental Careers Education. 2015.</a:t>
            </a:r>
          </a:p>
          <a:p>
            <a:r>
              <a:rPr lang="en-US" dirty="0"/>
              <a:t> Hunter T (2011). "Assisting; Past present, and future". Dentistry IQ.</a:t>
            </a:r>
          </a:p>
          <a:p>
            <a:r>
              <a:rPr lang="en-US" dirty="0"/>
              <a:t> "History of ADAA". American Dental Assistants Association. 2018.</a:t>
            </a:r>
          </a:p>
          <a:p>
            <a:r>
              <a:rPr lang="en-US" dirty="0"/>
              <a:t> </a:t>
            </a:r>
            <a:r>
              <a:rPr lang="en-US" dirty="0" err="1"/>
              <a:t>Oosthuysen</a:t>
            </a:r>
            <a:r>
              <a:rPr lang="en-US" dirty="0"/>
              <a:t> J, </a:t>
            </a:r>
            <a:r>
              <a:rPr lang="en-US" dirty="0" err="1"/>
              <a:t>Potgieter</a:t>
            </a:r>
            <a:r>
              <a:rPr lang="en-US" dirty="0"/>
              <a:t> E, </a:t>
            </a:r>
            <a:r>
              <a:rPr lang="en-US" dirty="0" err="1"/>
              <a:t>Fossey</a:t>
            </a:r>
            <a:r>
              <a:rPr lang="en-US" dirty="0"/>
              <a:t> A (December 2014). "Compliance with infection prevention and control in oral health-care facilities: a global perspective". International Dental Journal. 64 (6): 297–311. doi:10.1111/idj.12134. PMID 25244364.</a:t>
            </a:r>
          </a:p>
          <a:p>
            <a:r>
              <a:rPr lang="en-US" dirty="0"/>
              <a:t> "Guidelines for Infection Control". Australia Dental Association.</a:t>
            </a:r>
          </a:p>
          <a:p>
            <a:r>
              <a:rPr lang="en-US" dirty="0"/>
              <a:t> "</a:t>
            </a:r>
            <a:r>
              <a:rPr lang="en-US" dirty="0" err="1"/>
              <a:t>StackPath</a:t>
            </a:r>
            <a:r>
              <a:rPr lang="en-US" dirty="0"/>
              <a:t>". </a:t>
            </a:r>
            <a:r>
              <a:rPr lang="en-US" dirty="0" err="1"/>
              <a:t>www.dentistryiq.com</a:t>
            </a:r>
            <a:r>
              <a:rPr lang="en-US" dirty="0"/>
              <a:t>.</a:t>
            </a:r>
          </a:p>
          <a:p>
            <a:r>
              <a:rPr lang="en-US" dirty="0"/>
              <a:t> "Infection Control and Sterilization". </a:t>
            </a:r>
            <a:r>
              <a:rPr lang="en-US" dirty="0" err="1"/>
              <a:t>www.ada.org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2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2325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200" dirty="0" err="1" smtClean="0">
                <a:latin typeface="Bahnschrift" panose="020B0502040204020203" pitchFamily="34" charset="0"/>
              </a:rPr>
              <a:t>Thank</a:t>
            </a:r>
            <a:r>
              <a:rPr lang="tr-TR" sz="4200" dirty="0" smtClean="0">
                <a:latin typeface="Bahnschrift" panose="020B0502040204020203" pitchFamily="34" charset="0"/>
              </a:rPr>
              <a:t> </a:t>
            </a:r>
            <a:r>
              <a:rPr lang="tr-TR" sz="4200" dirty="0" err="1" smtClean="0">
                <a:latin typeface="Bahnschrift" panose="020B0502040204020203" pitchFamily="34" charset="0"/>
              </a:rPr>
              <a:t>you</a:t>
            </a:r>
            <a:r>
              <a:rPr lang="tr-TR" sz="4200" dirty="0" smtClean="0">
                <a:latin typeface="Bahnschrift" panose="020B0502040204020203" pitchFamily="34" charset="0"/>
              </a:rPr>
              <a:t> </a:t>
            </a:r>
            <a:r>
              <a:rPr lang="tr-TR" sz="4200" dirty="0" err="1" smtClean="0">
                <a:latin typeface="Bahnschrift" panose="020B0502040204020203" pitchFamily="34" charset="0"/>
              </a:rPr>
              <a:t>for</a:t>
            </a:r>
            <a:r>
              <a:rPr lang="tr-TR" sz="4200" dirty="0" smtClean="0">
                <a:latin typeface="Bahnschrift" panose="020B0502040204020203" pitchFamily="34" charset="0"/>
              </a:rPr>
              <a:t> </a:t>
            </a:r>
            <a:r>
              <a:rPr lang="tr-TR" sz="4200" dirty="0" err="1" smtClean="0">
                <a:latin typeface="Bahnschrift" panose="020B0502040204020203" pitchFamily="34" charset="0"/>
              </a:rPr>
              <a:t>your</a:t>
            </a:r>
            <a:r>
              <a:rPr lang="tr-TR" sz="4200" dirty="0" smtClean="0">
                <a:latin typeface="Bahnschrift" panose="020B0502040204020203" pitchFamily="34" charset="0"/>
              </a:rPr>
              <a:t> </a:t>
            </a:r>
            <a:r>
              <a:rPr lang="tr-TR" sz="4200" dirty="0" err="1" smtClean="0">
                <a:latin typeface="Bahnschrift" panose="020B0502040204020203" pitchFamily="34" charset="0"/>
              </a:rPr>
              <a:t>attention</a:t>
            </a:r>
            <a:endParaRPr lang="tr-TR" sz="42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your questions, you can come to my office on the 4th floor or send an e-mail to emiodabasi@gmail.com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11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569" y="1623576"/>
            <a:ext cx="87898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Dental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assistants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are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important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members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dental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team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as they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are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employed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in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every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type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of dental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practice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Dental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assistants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’ main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duty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is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provide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technical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asisstance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by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transmitting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instruments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during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clinical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procedures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Actually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range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their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duties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is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wider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help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patients with oral hygiene skills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prepare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patient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for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treatment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sterilized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instruments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help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dentists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during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general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anaesthesia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procedures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position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aspiration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devices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monitorize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dental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radiographies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To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schedul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patient notes and appointments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2" name="5-Nokta Yıldız 1"/>
          <p:cNvSpPr/>
          <p:nvPr/>
        </p:nvSpPr>
        <p:spPr>
          <a:xfrm>
            <a:off x="4710545" y="3034145"/>
            <a:ext cx="914400" cy="9144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9275" y="1267722"/>
            <a:ext cx="740087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Prevention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Control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en-US" dirty="0">
                <a:solidFill>
                  <a:srgbClr val="184B5B"/>
                </a:solidFill>
              </a:rPr>
              <a:t>During the early 1980s, most oral health-care workers</a:t>
            </a:r>
          </a:p>
          <a:p>
            <a:r>
              <a:rPr lang="en-US" dirty="0">
                <a:solidFill>
                  <a:srgbClr val="184B5B"/>
                </a:solidFill>
              </a:rPr>
              <a:t>(OHCWs) practiced oral health care without wearing</a:t>
            </a:r>
          </a:p>
          <a:p>
            <a:r>
              <a:rPr lang="en-US" dirty="0">
                <a:solidFill>
                  <a:srgbClr val="184B5B"/>
                </a:solidFill>
              </a:rPr>
              <a:t>gloves, masks or eye protection. 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But a</a:t>
            </a:r>
            <a:r>
              <a:rPr lang="en-US" dirty="0">
                <a:solidFill>
                  <a:srgbClr val="184B5B"/>
                </a:solidFill>
              </a:rPr>
              <a:t>s a direct result of the growing HIV/AIDS epidemic, infection control, gloves, masks and eye protection became part of standard infection control in all oral health care </a:t>
            </a:r>
            <a:r>
              <a:rPr lang="tr-TR" dirty="0" err="1">
                <a:solidFill>
                  <a:srgbClr val="184B5B"/>
                </a:solidFill>
              </a:rPr>
              <a:t>procedures</a:t>
            </a:r>
            <a:r>
              <a:rPr lang="en-US" dirty="0">
                <a:solidFill>
                  <a:srgbClr val="184B5B"/>
                </a:solidFill>
              </a:rPr>
              <a:t> as a way to prevent the spread of infectious diseases.</a:t>
            </a:r>
            <a:endParaRPr lang="tr-TR" dirty="0">
              <a:solidFill>
                <a:srgbClr val="184B5B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control</a:t>
            </a:r>
            <a:r>
              <a:rPr lang="tr-TR" dirty="0">
                <a:solidFill>
                  <a:srgbClr val="184B5B"/>
                </a:solidFill>
              </a:rPr>
              <a:t> in oral </a:t>
            </a:r>
            <a:r>
              <a:rPr lang="tr-TR" dirty="0" err="1">
                <a:solidFill>
                  <a:srgbClr val="184B5B"/>
                </a:solidFill>
              </a:rPr>
              <a:t>health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care</a:t>
            </a:r>
            <a:r>
              <a:rPr lang="tr-TR" dirty="0">
                <a:solidFill>
                  <a:srgbClr val="184B5B"/>
                </a:solidFill>
              </a:rPr>
              <a:t> is not </a:t>
            </a:r>
            <a:r>
              <a:rPr lang="tr-TR" dirty="0" err="1">
                <a:solidFill>
                  <a:srgbClr val="184B5B"/>
                </a:solidFill>
              </a:rPr>
              <a:t>only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patients</a:t>
            </a:r>
            <a:r>
              <a:rPr lang="tr-TR" dirty="0">
                <a:solidFill>
                  <a:srgbClr val="184B5B"/>
                </a:solidFill>
              </a:rPr>
              <a:t> but </a:t>
            </a:r>
            <a:r>
              <a:rPr lang="tr-TR" dirty="0" err="1">
                <a:solidFill>
                  <a:srgbClr val="184B5B"/>
                </a:solidFill>
              </a:rPr>
              <a:t>also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</a:t>
            </a:r>
            <a:r>
              <a:rPr lang="tr-TR" dirty="0">
                <a:solidFill>
                  <a:srgbClr val="184B5B"/>
                </a:solidFill>
              </a:rPr>
              <a:t> oral </a:t>
            </a:r>
            <a:r>
              <a:rPr lang="tr-TR" dirty="0" err="1">
                <a:solidFill>
                  <a:srgbClr val="184B5B"/>
                </a:solidFill>
              </a:rPr>
              <a:t>health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care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workers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173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8498" y="1305342"/>
            <a:ext cx="636276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Dental assistants play a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key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role in maintaining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nfection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control. 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They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are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the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main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connection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between the dentist and the patient.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To fulfill infection control responsibilities well, the dental assistant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s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must have appropriate education, training and work experience.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Examples of infection control protocols that the dental assistant should follow in an oral health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</a:rPr>
              <a:t>care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: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55777" y="301033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Hand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Hygiene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Personal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Protective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Equipment</a:t>
            </a:r>
            <a:r>
              <a:rPr lang="tr-TR" dirty="0">
                <a:solidFill>
                  <a:srgbClr val="184B5B"/>
                </a:solidFill>
              </a:rPr>
              <a:t> (PPE)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Surgical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Procedures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Surgical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Aseptic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Technique</a:t>
            </a:r>
            <a:r>
              <a:rPr lang="tr-TR" dirty="0">
                <a:solidFill>
                  <a:srgbClr val="184B5B"/>
                </a:solidFill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Management of </a:t>
            </a:r>
            <a:r>
              <a:rPr lang="tr-TR" dirty="0" err="1">
                <a:solidFill>
                  <a:srgbClr val="184B5B"/>
                </a:solidFill>
              </a:rPr>
              <a:t>Sharps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>
                <a:solidFill>
                  <a:srgbClr val="184B5B"/>
                </a:solidFill>
              </a:rPr>
              <a:t>Management of </a:t>
            </a:r>
            <a:r>
              <a:rPr lang="tr-TR" dirty="0" err="1">
                <a:solidFill>
                  <a:srgbClr val="184B5B"/>
                </a:solidFill>
              </a:rPr>
              <a:t>Clinical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Waste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Sterilization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Disinfection</a:t>
            </a:r>
            <a:endParaRPr lang="tr-TR" dirty="0">
              <a:solidFill>
                <a:srgbClr val="184B5B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743" y="2461851"/>
            <a:ext cx="10969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480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1303" y="879378"/>
            <a:ext cx="77691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>
                <a:solidFill>
                  <a:srgbClr val="FF0000"/>
                </a:solidFill>
              </a:rPr>
              <a:t>Hand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Hygiene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Aims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reduce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number</a:t>
            </a:r>
            <a:r>
              <a:rPr lang="tr-TR" dirty="0">
                <a:solidFill>
                  <a:srgbClr val="184B5B"/>
                </a:solidFill>
              </a:rPr>
              <a:t> of </a:t>
            </a:r>
            <a:r>
              <a:rPr lang="tr-TR" dirty="0" err="1">
                <a:solidFill>
                  <a:srgbClr val="184B5B"/>
                </a:solidFill>
              </a:rPr>
              <a:t>microorganisms</a:t>
            </a:r>
            <a:r>
              <a:rPr lang="tr-TR" dirty="0">
                <a:solidFill>
                  <a:srgbClr val="184B5B"/>
                </a:solidFill>
              </a:rPr>
              <a:t>. </a:t>
            </a:r>
            <a:r>
              <a:rPr lang="tr-TR" dirty="0" err="1">
                <a:solidFill>
                  <a:srgbClr val="184B5B"/>
                </a:solidFill>
              </a:rPr>
              <a:t>Antimicrobial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agents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such</a:t>
            </a:r>
            <a:r>
              <a:rPr lang="tr-TR" dirty="0">
                <a:solidFill>
                  <a:srgbClr val="184B5B"/>
                </a:solidFill>
              </a:rPr>
              <a:t> as </a:t>
            </a:r>
            <a:r>
              <a:rPr lang="tr-TR" dirty="0" err="1">
                <a:solidFill>
                  <a:srgbClr val="184B5B"/>
                </a:solidFill>
              </a:rPr>
              <a:t>Alcohol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based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hand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rubs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antimicrobial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soaps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water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are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effective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agents</a:t>
            </a:r>
            <a:r>
              <a:rPr lang="tr-TR" dirty="0">
                <a:solidFill>
                  <a:srgbClr val="184B5B"/>
                </a:solidFill>
              </a:rPr>
              <a:t> in </a:t>
            </a:r>
            <a:r>
              <a:rPr lang="tr-TR" dirty="0" err="1">
                <a:solidFill>
                  <a:srgbClr val="184B5B"/>
                </a:solidFill>
              </a:rPr>
              <a:t>eliminating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most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bacterias</a:t>
            </a:r>
            <a:r>
              <a:rPr lang="tr-TR" dirty="0">
                <a:solidFill>
                  <a:srgbClr val="184B5B"/>
                </a:solidFill>
              </a:rPr>
              <a:t> in dental </a:t>
            </a:r>
            <a:r>
              <a:rPr lang="tr-TR" dirty="0" err="1">
                <a:solidFill>
                  <a:srgbClr val="184B5B"/>
                </a:solidFill>
              </a:rPr>
              <a:t>settings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b="1" dirty="0" err="1">
                <a:solidFill>
                  <a:srgbClr val="FF0000"/>
                </a:solidFill>
              </a:rPr>
              <a:t>Personal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Protective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Equipment</a:t>
            </a:r>
            <a:r>
              <a:rPr lang="tr-TR" b="1" dirty="0">
                <a:solidFill>
                  <a:srgbClr val="FF0000"/>
                </a:solidFill>
              </a:rPr>
              <a:t> (PPE)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Wearing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personal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protective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clothing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equipment</a:t>
            </a:r>
            <a:r>
              <a:rPr lang="tr-TR" dirty="0">
                <a:solidFill>
                  <a:srgbClr val="184B5B"/>
                </a:solidFill>
              </a:rPr>
              <a:t> - </a:t>
            </a:r>
            <a:r>
              <a:rPr lang="tr-TR" dirty="0" err="1">
                <a:solidFill>
                  <a:srgbClr val="184B5B"/>
                </a:solidFill>
              </a:rPr>
              <a:t>such</a:t>
            </a:r>
            <a:r>
              <a:rPr lang="tr-TR" dirty="0">
                <a:solidFill>
                  <a:srgbClr val="184B5B"/>
                </a:solidFill>
              </a:rPr>
              <a:t> as </a:t>
            </a:r>
            <a:r>
              <a:rPr lang="tr-TR" dirty="0" err="1">
                <a:solidFill>
                  <a:srgbClr val="184B5B"/>
                </a:solidFill>
              </a:rPr>
              <a:t>gloves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protective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clothes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masks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eye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protection</a:t>
            </a:r>
            <a:r>
              <a:rPr lang="tr-TR" dirty="0">
                <a:solidFill>
                  <a:srgbClr val="184B5B"/>
                </a:solidFill>
              </a:rPr>
              <a:t> – is an </a:t>
            </a:r>
            <a:r>
              <a:rPr lang="tr-TR" dirty="0" err="1">
                <a:solidFill>
                  <a:srgbClr val="184B5B"/>
                </a:solidFill>
              </a:rPr>
              <a:t>important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way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reduce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risk of </a:t>
            </a:r>
            <a:r>
              <a:rPr lang="tr-TR" dirty="0" err="1">
                <a:solidFill>
                  <a:srgbClr val="184B5B"/>
                </a:solidFill>
              </a:rPr>
              <a:t>transmisson</a:t>
            </a:r>
            <a:r>
              <a:rPr lang="tr-TR" dirty="0">
                <a:solidFill>
                  <a:srgbClr val="184B5B"/>
                </a:solidFill>
              </a:rPr>
              <a:t> of </a:t>
            </a:r>
            <a:r>
              <a:rPr lang="tr-TR" dirty="0" err="1">
                <a:solidFill>
                  <a:srgbClr val="184B5B"/>
                </a:solidFill>
              </a:rPr>
              <a:t>infectious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agents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r>
              <a:rPr lang="tr-TR" dirty="0" err="1">
                <a:solidFill>
                  <a:srgbClr val="184B5B"/>
                </a:solidFill>
              </a:rPr>
              <a:t>Gloves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masks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changed</a:t>
            </a:r>
            <a:r>
              <a:rPr lang="tr-TR" dirty="0">
                <a:solidFill>
                  <a:srgbClr val="184B5B"/>
                </a:solidFill>
              </a:rPr>
              <a:t> in </a:t>
            </a:r>
            <a:r>
              <a:rPr lang="tr-TR" dirty="0" err="1">
                <a:solidFill>
                  <a:srgbClr val="184B5B"/>
                </a:solidFill>
              </a:rPr>
              <a:t>every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patient</a:t>
            </a:r>
            <a:r>
              <a:rPr lang="tr-TR" dirty="0">
                <a:solidFill>
                  <a:srgbClr val="184B5B"/>
                </a:solidFill>
              </a:rPr>
              <a:t> 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Eye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protection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disposable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reusable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Shoes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closed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so</a:t>
            </a:r>
            <a:r>
              <a:rPr lang="tr-TR" dirty="0">
                <a:solidFill>
                  <a:srgbClr val="184B5B"/>
                </a:solidFill>
              </a:rPr>
              <a:t> they can </a:t>
            </a:r>
            <a:r>
              <a:rPr lang="tr-TR" dirty="0" err="1">
                <a:solidFill>
                  <a:srgbClr val="184B5B"/>
                </a:solidFill>
              </a:rPr>
              <a:t>protect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foot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from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dropped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objects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24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7236" y="1084845"/>
            <a:ext cx="60907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>
                <a:solidFill>
                  <a:srgbClr val="FF0000"/>
                </a:solidFill>
              </a:rPr>
              <a:t>Surgical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Procedures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and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Surgical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Aseptic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Technique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assistans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use</a:t>
            </a:r>
            <a:r>
              <a:rPr lang="tr-TR" dirty="0">
                <a:solidFill>
                  <a:srgbClr val="184B5B"/>
                </a:solidFill>
              </a:rPr>
              <a:t> sterile </a:t>
            </a:r>
            <a:r>
              <a:rPr lang="tr-TR" dirty="0" err="1">
                <a:solidFill>
                  <a:srgbClr val="184B5B"/>
                </a:solidFill>
              </a:rPr>
              <a:t>gloves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during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surgical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procedures</a:t>
            </a:r>
            <a:r>
              <a:rPr lang="tr-TR" dirty="0">
                <a:solidFill>
                  <a:srgbClr val="184B5B"/>
                </a:solidFill>
              </a:rPr>
              <a:t>. 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For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sufficient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control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minimize </a:t>
            </a:r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 risk </a:t>
            </a:r>
            <a:r>
              <a:rPr lang="tr-TR" dirty="0" err="1">
                <a:solidFill>
                  <a:srgbClr val="184B5B"/>
                </a:solidFill>
              </a:rPr>
              <a:t>antimicrobial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soap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water</a:t>
            </a:r>
            <a:r>
              <a:rPr lang="tr-TR" dirty="0">
                <a:solidFill>
                  <a:srgbClr val="184B5B"/>
                </a:solidFill>
              </a:rPr>
              <a:t> is </a:t>
            </a:r>
            <a:r>
              <a:rPr lang="tr-TR" dirty="0" err="1">
                <a:solidFill>
                  <a:srgbClr val="184B5B"/>
                </a:solidFill>
              </a:rPr>
              <a:t>necessary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244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4008" y="1352060"/>
            <a:ext cx="695059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Management of </a:t>
            </a:r>
            <a:r>
              <a:rPr lang="tr-TR" b="1" dirty="0" err="1">
                <a:solidFill>
                  <a:srgbClr val="FF0000"/>
                </a:solidFill>
              </a:rPr>
              <a:t>Sharps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en-US" dirty="0">
                <a:solidFill>
                  <a:srgbClr val="184B5B"/>
                </a:solidFill>
              </a:rPr>
              <a:t>To minimize any potential </a:t>
            </a:r>
            <a:r>
              <a:rPr lang="tr-TR" dirty="0" err="1">
                <a:solidFill>
                  <a:srgbClr val="184B5B"/>
                </a:solidFill>
              </a:rPr>
              <a:t>sharp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injuries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en-US" dirty="0">
                <a:solidFill>
                  <a:srgbClr val="184B5B"/>
                </a:solidFill>
              </a:rPr>
              <a:t>;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needles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scapels</a:t>
            </a:r>
            <a:r>
              <a:rPr lang="tr-TR" dirty="0">
                <a:solidFill>
                  <a:srgbClr val="184B5B"/>
                </a:solidFill>
              </a:rPr>
              <a:t>, burs, </a:t>
            </a:r>
            <a:r>
              <a:rPr lang="tr-TR" dirty="0" err="1">
                <a:solidFill>
                  <a:srgbClr val="184B5B"/>
                </a:solidFill>
              </a:rPr>
              <a:t>endodontic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files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used</a:t>
            </a:r>
            <a:r>
              <a:rPr lang="tr-TR" dirty="0">
                <a:solidFill>
                  <a:srgbClr val="184B5B"/>
                </a:solidFill>
              </a:rPr>
              <a:t> in </a:t>
            </a:r>
            <a:r>
              <a:rPr lang="tr-TR" dirty="0" err="1">
                <a:solidFill>
                  <a:srgbClr val="184B5B"/>
                </a:solidFill>
              </a:rPr>
              <a:t>right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techniques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carefully</a:t>
            </a:r>
            <a:r>
              <a:rPr lang="tr-TR" dirty="0">
                <a:solidFill>
                  <a:srgbClr val="184B5B"/>
                </a:solidFill>
              </a:rPr>
              <a:t> 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 err="1">
                <a:solidFill>
                  <a:srgbClr val="184B5B"/>
                </a:solidFill>
              </a:rPr>
              <a:t>Also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sharps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seperated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from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other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disposable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bins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placed</a:t>
            </a:r>
            <a:r>
              <a:rPr lang="tr-TR" dirty="0">
                <a:solidFill>
                  <a:srgbClr val="184B5B"/>
                </a:solidFill>
              </a:rPr>
              <a:t> in </a:t>
            </a:r>
            <a:r>
              <a:rPr lang="tr-TR" dirty="0" err="1">
                <a:solidFill>
                  <a:srgbClr val="184B5B"/>
                </a:solidFill>
              </a:rPr>
              <a:t>sharp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containers</a:t>
            </a:r>
            <a:r>
              <a:rPr lang="tr-TR" dirty="0">
                <a:solidFill>
                  <a:srgbClr val="184B5B"/>
                </a:solidFill>
              </a:rPr>
              <a:t>. Dental </a:t>
            </a:r>
            <a:r>
              <a:rPr lang="tr-TR" dirty="0" err="1">
                <a:solidFill>
                  <a:srgbClr val="184B5B"/>
                </a:solidFill>
              </a:rPr>
              <a:t>assistant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needs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know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which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instrument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thrown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into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sharp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containers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r>
              <a:rPr lang="tr-TR" dirty="0" err="1">
                <a:solidFill>
                  <a:srgbClr val="184B5B"/>
                </a:solidFill>
              </a:rPr>
              <a:t>This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would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reduce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risk of </a:t>
            </a:r>
            <a:r>
              <a:rPr lang="tr-TR" dirty="0" err="1">
                <a:solidFill>
                  <a:srgbClr val="184B5B"/>
                </a:solidFill>
              </a:rPr>
              <a:t>infection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28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2987" y="1269377"/>
            <a:ext cx="734165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Management of </a:t>
            </a:r>
            <a:r>
              <a:rPr lang="tr-TR" b="1" dirty="0" err="1">
                <a:solidFill>
                  <a:srgbClr val="FF0000"/>
                </a:solidFill>
              </a:rPr>
              <a:t>Clinical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Waste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assistant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now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difference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between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clinical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waste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domestic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waste</a:t>
            </a:r>
            <a:r>
              <a:rPr lang="tr-TR" dirty="0">
                <a:solidFill>
                  <a:srgbClr val="184B5B"/>
                </a:solidFill>
              </a:rPr>
              <a:t>. </a:t>
            </a:r>
            <a:r>
              <a:rPr lang="tr-TR" dirty="0" err="1">
                <a:solidFill>
                  <a:srgbClr val="184B5B"/>
                </a:solidFill>
              </a:rPr>
              <a:t>Medical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related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waste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must</a:t>
            </a:r>
            <a:r>
              <a:rPr lang="tr-TR" dirty="0">
                <a:solidFill>
                  <a:srgbClr val="184B5B"/>
                </a:solidFill>
              </a:rPr>
              <a:t> be </a:t>
            </a:r>
            <a:r>
              <a:rPr lang="tr-TR" dirty="0" err="1">
                <a:solidFill>
                  <a:srgbClr val="184B5B"/>
                </a:solidFill>
              </a:rPr>
              <a:t>placed</a:t>
            </a:r>
            <a:r>
              <a:rPr lang="tr-TR" dirty="0">
                <a:solidFill>
                  <a:srgbClr val="184B5B"/>
                </a:solidFill>
              </a:rPr>
              <a:t> in </a:t>
            </a:r>
            <a:r>
              <a:rPr lang="tr-TR" dirty="0" err="1">
                <a:solidFill>
                  <a:srgbClr val="184B5B"/>
                </a:solidFill>
              </a:rPr>
              <a:t>leak-proof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thick</a:t>
            </a:r>
            <a:r>
              <a:rPr lang="tr-TR" dirty="0">
                <a:solidFill>
                  <a:srgbClr val="184B5B"/>
                </a:solidFill>
              </a:rPr>
              <a:t>, </a:t>
            </a:r>
            <a:r>
              <a:rPr lang="tr-TR" dirty="0" err="1">
                <a:solidFill>
                  <a:srgbClr val="184B5B"/>
                </a:solidFill>
              </a:rPr>
              <a:t>yellow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bags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labelled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with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the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biohazard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symbol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r>
              <a:rPr lang="tr-TR" dirty="0">
                <a:solidFill>
                  <a:srgbClr val="184B5B"/>
                </a:solidFill>
              </a:rPr>
              <a:t>Dental </a:t>
            </a:r>
            <a:r>
              <a:rPr lang="tr-TR" dirty="0" err="1">
                <a:solidFill>
                  <a:srgbClr val="184B5B"/>
                </a:solidFill>
              </a:rPr>
              <a:t>asisstant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should</a:t>
            </a:r>
            <a:r>
              <a:rPr lang="tr-TR" dirty="0">
                <a:solidFill>
                  <a:srgbClr val="184B5B"/>
                </a:solidFill>
              </a:rPr>
              <a:t>,</a:t>
            </a:r>
          </a:p>
          <a:p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Wear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gloves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while</a:t>
            </a:r>
            <a:r>
              <a:rPr lang="en-US" dirty="0">
                <a:solidFill>
                  <a:srgbClr val="184B5B"/>
                </a:solidFill>
              </a:rPr>
              <a:t> cleaning work surfaces between patients.</a:t>
            </a: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Distinguish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clean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dirty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places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endParaRPr lang="tr-TR" dirty="0">
              <a:solidFill>
                <a:srgbClr val="184B5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tr-TR" dirty="0" err="1">
                <a:solidFill>
                  <a:srgbClr val="184B5B"/>
                </a:solidFill>
              </a:rPr>
              <a:t>Change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plastic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barriers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and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covers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after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each</a:t>
            </a:r>
            <a:r>
              <a:rPr lang="tr-TR" dirty="0">
                <a:solidFill>
                  <a:srgbClr val="184B5B"/>
                </a:solidFill>
              </a:rPr>
              <a:t> </a:t>
            </a:r>
            <a:r>
              <a:rPr lang="tr-TR" dirty="0" err="1">
                <a:solidFill>
                  <a:srgbClr val="184B5B"/>
                </a:solidFill>
              </a:rPr>
              <a:t>patient</a:t>
            </a:r>
            <a:r>
              <a:rPr lang="tr-TR" dirty="0">
                <a:solidFill>
                  <a:srgbClr val="184B5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66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351</TotalTime>
  <Words>1203</Words>
  <Application>Microsoft Office PowerPoint</Application>
  <PresentationFormat>Ekran Gösterisi (4:3)</PresentationFormat>
  <Paragraphs>152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Breeze</vt:lpstr>
      <vt:lpstr>Techniques of Dental Assistant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Funda Yılmaz</dc:creator>
  <cp:lastModifiedBy>a</cp:lastModifiedBy>
  <cp:revision>41</cp:revision>
  <dcterms:created xsi:type="dcterms:W3CDTF">2022-04-14T06:55:41Z</dcterms:created>
  <dcterms:modified xsi:type="dcterms:W3CDTF">2023-10-04T06:25:04Z</dcterms:modified>
</cp:coreProperties>
</file>