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27C67-3F01-44A9-A8B7-FE210689D4EF}" type="datetimeFigureOut">
              <a:rPr lang="tr-TR" smtClean="0"/>
              <a:t>27.10.2016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84787-2AD1-426D-B8F7-3EC7416D02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3583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27C67-3F01-44A9-A8B7-FE210689D4EF}" type="datetimeFigureOut">
              <a:rPr lang="tr-TR" smtClean="0"/>
              <a:t>27.10.2016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84787-2AD1-426D-B8F7-3EC7416D02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8022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27C67-3F01-44A9-A8B7-FE210689D4EF}" type="datetimeFigureOut">
              <a:rPr lang="tr-TR" smtClean="0"/>
              <a:t>27.10.2016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84787-2AD1-426D-B8F7-3EC7416D02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6467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27C67-3F01-44A9-A8B7-FE210689D4EF}" type="datetimeFigureOut">
              <a:rPr lang="tr-TR" smtClean="0"/>
              <a:t>27.10.2016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84787-2AD1-426D-B8F7-3EC7416D02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9712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27C67-3F01-44A9-A8B7-FE210689D4EF}" type="datetimeFigureOut">
              <a:rPr lang="tr-TR" smtClean="0"/>
              <a:t>27.10.2016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84787-2AD1-426D-B8F7-3EC7416D02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727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27C67-3F01-44A9-A8B7-FE210689D4EF}" type="datetimeFigureOut">
              <a:rPr lang="tr-TR" smtClean="0"/>
              <a:t>27.10.2016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84787-2AD1-426D-B8F7-3EC7416D02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4045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27C67-3F01-44A9-A8B7-FE210689D4EF}" type="datetimeFigureOut">
              <a:rPr lang="tr-TR" smtClean="0"/>
              <a:t>27.10.2016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84787-2AD1-426D-B8F7-3EC7416D02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7184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27C67-3F01-44A9-A8B7-FE210689D4EF}" type="datetimeFigureOut">
              <a:rPr lang="tr-TR" smtClean="0"/>
              <a:t>27.10.2016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84787-2AD1-426D-B8F7-3EC7416D02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009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27C67-3F01-44A9-A8B7-FE210689D4EF}" type="datetimeFigureOut">
              <a:rPr lang="tr-TR" smtClean="0"/>
              <a:t>27.10.2016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84787-2AD1-426D-B8F7-3EC7416D02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7570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27C67-3F01-44A9-A8B7-FE210689D4EF}" type="datetimeFigureOut">
              <a:rPr lang="tr-TR" smtClean="0"/>
              <a:t>27.10.2016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84787-2AD1-426D-B8F7-3EC7416D02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5443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27C67-3F01-44A9-A8B7-FE210689D4EF}" type="datetimeFigureOut">
              <a:rPr lang="tr-TR" smtClean="0"/>
              <a:t>27.10.2016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84787-2AD1-426D-B8F7-3EC7416D02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2508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327C67-3F01-44A9-A8B7-FE210689D4EF}" type="datetimeFigureOut">
              <a:rPr lang="tr-TR" smtClean="0"/>
              <a:t>27.10.2016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84787-2AD1-426D-B8F7-3EC7416D02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4510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b="1" dirty="0">
                <a:solidFill>
                  <a:srgbClr val="C00000"/>
                </a:solidFill>
                <a:latin typeface="Century Gothic" panose="020B0502020202020204"/>
              </a:rPr>
              <a:t>Sosyal Bilgilerin Felsefi Temelleri</a:t>
            </a:r>
            <a:endParaRPr lang="tr-TR" dirty="0"/>
          </a:p>
        </p:txBody>
      </p:sp>
      <p:pic>
        <p:nvPicPr>
          <p:cNvPr id="6" name="İçerik Yer Tutucusu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747" y="1454332"/>
            <a:ext cx="4248150" cy="3771900"/>
          </a:xfrm>
        </p:spPr>
      </p:pic>
    </p:spTree>
    <p:extLst>
      <p:ext uri="{BB962C8B-B14F-4D97-AF65-F5344CB8AC3E}">
        <p14:creationId xmlns:p14="http://schemas.microsoft.com/office/powerpoint/2010/main" val="2775400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b="1" dirty="0">
                <a:solidFill>
                  <a:prstClr val="black">
                    <a:lumMod val="85000"/>
                    <a:lumOff val="15000"/>
                  </a:prstClr>
                </a:solidFill>
                <a:latin typeface="Century Gothic" panose="020B0502020202020204"/>
              </a:rPr>
              <a:t>3. Pragmatizm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defTabSz="457200">
              <a:lnSpc>
                <a:spcPct val="150000"/>
              </a:lnSpc>
              <a:buClr>
                <a:srgbClr val="A53010"/>
              </a:buClr>
              <a:buFont typeface="Wingdings 3" charset="2"/>
              <a:buChar char=""/>
            </a:pPr>
            <a:r>
              <a:rPr lang="tr-TR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İdealizm ve Realizme karşı 20. yüzyılda John </a:t>
            </a:r>
            <a:r>
              <a:rPr lang="tr-TR" sz="2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Dewey’in</a:t>
            </a:r>
            <a:r>
              <a:rPr lang="tr-TR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 fikirleriyle şekillenmiştir.</a:t>
            </a:r>
          </a:p>
          <a:p>
            <a:pPr marL="342900" lvl="0" indent="-342900" defTabSz="457200">
              <a:lnSpc>
                <a:spcPct val="150000"/>
              </a:lnSpc>
              <a:buClr>
                <a:srgbClr val="A53010"/>
              </a:buClr>
              <a:buFont typeface="Wingdings 3" charset="2"/>
              <a:buChar char=""/>
            </a:pPr>
            <a:r>
              <a:rPr lang="tr-TR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Pragmatizm, doğrunun bir keşfetme olduğunu savunmuştur. </a:t>
            </a:r>
          </a:p>
          <a:p>
            <a:pPr marL="342900" lvl="0" indent="-342900" defTabSz="457200">
              <a:lnSpc>
                <a:spcPct val="150000"/>
              </a:lnSpc>
              <a:buClr>
                <a:srgbClr val="A53010"/>
              </a:buClr>
              <a:buFont typeface="Wingdings 3" charset="2"/>
              <a:buChar char=""/>
            </a:pPr>
            <a:r>
              <a:rPr lang="tr-TR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Bilgi kuramı açısından doğrunun ölçütü faydadır. </a:t>
            </a:r>
          </a:p>
          <a:p>
            <a:pPr marL="342900" lvl="0" indent="-342900" defTabSz="457200">
              <a:lnSpc>
                <a:spcPct val="150000"/>
              </a:lnSpc>
              <a:buClr>
                <a:srgbClr val="A53010"/>
              </a:buClr>
              <a:buFont typeface="Wingdings 3" charset="2"/>
              <a:buChar char=""/>
            </a:pPr>
            <a:r>
              <a:rPr lang="tr-TR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Bu felsefede eğitimin amacı bireyi yetiştirmektir. Farklı deneyimler ve öğrenilenler arasındaki ilişkileri anlama yeteneği kazanmaktır. </a:t>
            </a:r>
          </a:p>
          <a:p>
            <a:pPr marL="342900" lvl="0" indent="-342900" defTabSz="457200">
              <a:lnSpc>
                <a:spcPct val="150000"/>
              </a:lnSpc>
              <a:buClr>
                <a:srgbClr val="A53010"/>
              </a:buClr>
              <a:buFont typeface="Wingdings 3" charset="2"/>
              <a:buChar char=""/>
            </a:pPr>
            <a:r>
              <a:rPr lang="tr-TR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Eğitim sürekli olarak değişen ve sonu olmayan bir süreçtir.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18088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b="1" dirty="0">
                <a:solidFill>
                  <a:prstClr val="black">
                    <a:lumMod val="85000"/>
                    <a:lumOff val="15000"/>
                  </a:prstClr>
                </a:solidFill>
                <a:latin typeface="Century Gothic" panose="020B0502020202020204"/>
              </a:rPr>
              <a:t>4. Natüralizm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defTabSz="457200">
              <a:lnSpc>
                <a:spcPct val="100000"/>
              </a:lnSpc>
              <a:buClr>
                <a:srgbClr val="A53010"/>
              </a:buClr>
              <a:buFont typeface="Wingdings 3" charset="2"/>
              <a:buChar char=""/>
            </a:pPr>
            <a:r>
              <a:rPr lang="tr-TR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Realist felsefeden etkilenerek ortaya çıkmıştır. </a:t>
            </a:r>
          </a:p>
          <a:p>
            <a:pPr marL="342900" lvl="0" indent="-342900" defTabSz="457200">
              <a:lnSpc>
                <a:spcPct val="100000"/>
              </a:lnSpc>
              <a:buClr>
                <a:srgbClr val="A53010"/>
              </a:buClr>
              <a:buFont typeface="Wingdings 3" charset="2"/>
              <a:buChar char=""/>
            </a:pPr>
            <a:r>
              <a:rPr lang="tr-TR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Doğa her zaman doğrunun ve insan deneyimlerinin kaynağıdır. Bu nedenle doğa kanunları topluma , ekonomiye, siyasete ve eğitime uygulanmalıdır.</a:t>
            </a:r>
          </a:p>
          <a:p>
            <a:pPr marL="342900" lvl="0" indent="-342900" defTabSz="457200">
              <a:lnSpc>
                <a:spcPct val="100000"/>
              </a:lnSpc>
              <a:buClr>
                <a:srgbClr val="A53010"/>
              </a:buClr>
              <a:buFont typeface="Wingdings 3" charset="2"/>
              <a:buChar char=""/>
            </a:pPr>
            <a:r>
              <a:rPr lang="tr-TR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Buna göre eğitim insanın yaşamını doğaya uygun hale getirmektir.</a:t>
            </a:r>
          </a:p>
          <a:p>
            <a:pPr marL="342900" lvl="0" indent="-342900" defTabSz="457200">
              <a:lnSpc>
                <a:spcPct val="100000"/>
              </a:lnSpc>
              <a:buClr>
                <a:srgbClr val="A53010"/>
              </a:buClr>
              <a:buFont typeface="Wingdings 3" charset="2"/>
              <a:buChar char=""/>
            </a:pPr>
            <a:r>
              <a:rPr lang="tr-TR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Bilgi öğrenciye buldurulmaya çalışılmalıdır.</a:t>
            </a:r>
          </a:p>
          <a:p>
            <a:pPr marL="342900" lvl="0" indent="-342900" defTabSz="457200">
              <a:lnSpc>
                <a:spcPct val="100000"/>
              </a:lnSpc>
              <a:buClr>
                <a:srgbClr val="A53010"/>
              </a:buClr>
              <a:buFont typeface="Wingdings 3" charset="2"/>
              <a:buChar char=""/>
            </a:pPr>
            <a:r>
              <a:rPr lang="tr-TR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Keşfederek öğrenmeyi sağlayacak eğitim ortamı tasarlanmalıdır.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1600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b="1" dirty="0">
                <a:solidFill>
                  <a:prstClr val="black">
                    <a:lumMod val="85000"/>
                    <a:lumOff val="15000"/>
                  </a:prstClr>
                </a:solidFill>
                <a:latin typeface="Century Gothic" panose="020B0502020202020204"/>
              </a:rPr>
              <a:t>5. </a:t>
            </a:r>
            <a:r>
              <a:rPr lang="tr-TR" sz="3600" b="1" dirty="0" err="1">
                <a:solidFill>
                  <a:prstClr val="black">
                    <a:lumMod val="85000"/>
                    <a:lumOff val="15000"/>
                  </a:prstClr>
                </a:solidFill>
                <a:latin typeface="Century Gothic" panose="020B0502020202020204"/>
              </a:rPr>
              <a:t>Varoluşculuk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defTabSz="457200">
              <a:lnSpc>
                <a:spcPct val="100000"/>
              </a:lnSpc>
              <a:buClr>
                <a:srgbClr val="A53010"/>
              </a:buClr>
              <a:buFont typeface="Wingdings 3" charset="2"/>
              <a:buChar char=""/>
            </a:pPr>
            <a:r>
              <a:rPr lang="tr-TR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Her insanı kendine özgü ve benzersiz olarak gören varoluşçuluk </a:t>
            </a:r>
            <a:r>
              <a:rPr lang="tr-TR" sz="24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felsefik</a:t>
            </a:r>
            <a:r>
              <a:rPr lang="tr-TR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 anlamda bireyciliği savunmaktadır.</a:t>
            </a:r>
          </a:p>
          <a:p>
            <a:pPr marL="342900" lvl="0" indent="-342900" defTabSz="457200">
              <a:lnSpc>
                <a:spcPct val="100000"/>
              </a:lnSpc>
              <a:buClr>
                <a:srgbClr val="A53010"/>
              </a:buClr>
              <a:buFont typeface="Wingdings 3" charset="2"/>
              <a:buChar char=""/>
            </a:pPr>
            <a:r>
              <a:rPr lang="tr-TR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Eğitimin temel amacı insanın bilişsel </a:t>
            </a:r>
            <a:r>
              <a:rPr lang="tr-TR" sz="24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duyuşsal</a:t>
            </a:r>
            <a:r>
              <a:rPr lang="tr-TR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 yeteneklerini geliştirmektir. </a:t>
            </a:r>
          </a:p>
          <a:p>
            <a:pPr marL="342900" lvl="0" indent="-342900" defTabSz="457200">
              <a:lnSpc>
                <a:spcPct val="100000"/>
              </a:lnSpc>
              <a:buClr>
                <a:srgbClr val="A53010"/>
              </a:buClr>
              <a:buFont typeface="Wingdings 3" charset="2"/>
              <a:buChar char=""/>
            </a:pPr>
            <a:r>
              <a:rPr lang="tr-TR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Eğitim özgür olduğu taktirde yaratıcılığında yolu açılır. </a:t>
            </a:r>
          </a:p>
          <a:p>
            <a:pPr marL="342900" lvl="0" indent="-342900" defTabSz="457200">
              <a:lnSpc>
                <a:spcPct val="100000"/>
              </a:lnSpc>
              <a:buClr>
                <a:srgbClr val="A53010"/>
              </a:buClr>
              <a:buFont typeface="Wingdings 3" charset="2"/>
              <a:buChar char=""/>
            </a:pPr>
            <a:r>
              <a:rPr lang="tr-TR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Eğitimin amaçları daima insancıl değerlere uygun olmalıdır. </a:t>
            </a:r>
          </a:p>
          <a:p>
            <a:pPr marL="342900" lvl="0" indent="-342900" defTabSz="457200">
              <a:lnSpc>
                <a:spcPct val="100000"/>
              </a:lnSpc>
              <a:buClr>
                <a:srgbClr val="A53010"/>
              </a:buClr>
              <a:buFont typeface="Wingdings 3" charset="2"/>
              <a:buChar char=""/>
            </a:pPr>
            <a:r>
              <a:rPr lang="tr-TR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Her birey kendi bilgisinden sorumludur. </a:t>
            </a:r>
          </a:p>
          <a:p>
            <a:pPr marL="342900" lvl="0" indent="-342900" defTabSz="457200">
              <a:lnSpc>
                <a:spcPct val="100000"/>
              </a:lnSpc>
              <a:buClr>
                <a:srgbClr val="A53010"/>
              </a:buClr>
              <a:buFont typeface="Wingdings 3" charset="2"/>
              <a:buChar char=""/>
            </a:pPr>
            <a:r>
              <a:rPr lang="tr-TR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Eğitimin amacı insanın özgürce gelişimine yardım etmelidir.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40721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b="1" dirty="0">
                <a:solidFill>
                  <a:srgbClr val="DE7E18">
                    <a:lumMod val="75000"/>
                  </a:srgbClr>
                </a:solidFill>
                <a:latin typeface="Century Gothic" panose="020B0502020202020204"/>
              </a:rPr>
              <a:t>EĞİTİM FELSEFESİ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 defTabSz="457200">
              <a:lnSpc>
                <a:spcPct val="150000"/>
              </a:lnSpc>
              <a:buClr>
                <a:srgbClr val="A53010"/>
              </a:buClr>
              <a:buFont typeface="Wingdings 3" charset="2"/>
              <a:buChar char=""/>
            </a:pPr>
            <a:r>
              <a:rPr lang="tr-TR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Eğitim felsefesi eğitimi yönlendiren, eğitimin amaçlarına şekil veren ve eğitim uygulamalarına rehber olan, yol gösteren bir disiplin veya sistemli fikirler ve kavramlar bütünüdür. </a:t>
            </a:r>
          </a:p>
          <a:p>
            <a:pPr marL="342900" lvl="0" indent="-342900" algn="just" defTabSz="457200">
              <a:lnSpc>
                <a:spcPct val="150000"/>
              </a:lnSpc>
              <a:buClr>
                <a:srgbClr val="A53010"/>
              </a:buClr>
              <a:buFont typeface="Wingdings 3" charset="2"/>
              <a:buChar char=""/>
            </a:pPr>
            <a:r>
              <a:rPr lang="tr-TR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İnsanın hangi amaçlarla nasıl yetiştirileceği konusunda eğitime rehberlik eder.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0647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b="1" dirty="0">
                <a:solidFill>
                  <a:srgbClr val="DE7E18">
                    <a:lumMod val="75000"/>
                  </a:srgbClr>
                </a:solidFill>
                <a:latin typeface="Century Gothic" panose="020B0502020202020204"/>
              </a:rPr>
              <a:t>TEMEL EĞİTİM FELSEFELERİ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defTabSz="457200">
              <a:lnSpc>
                <a:spcPct val="100000"/>
              </a:lnSpc>
              <a:buClr>
                <a:srgbClr val="A53010"/>
              </a:buClr>
              <a:buNone/>
            </a:pPr>
            <a:r>
              <a:rPr lang="tr-TR" sz="1800" b="1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1. </a:t>
            </a:r>
            <a:r>
              <a:rPr lang="tr-TR" sz="1800" b="1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İlerlemecilik</a:t>
            </a:r>
            <a:endParaRPr lang="tr-TR" sz="1800" b="1" dirty="0">
              <a:solidFill>
                <a:prstClr val="black">
                  <a:lumMod val="75000"/>
                  <a:lumOff val="25000"/>
                </a:prstClr>
              </a:solidFill>
              <a:latin typeface="Century Gothic" panose="020B0502020202020204"/>
            </a:endParaRPr>
          </a:p>
          <a:p>
            <a:pPr marL="0" lvl="0" indent="0" defTabSz="457200">
              <a:lnSpc>
                <a:spcPct val="100000"/>
              </a:lnSpc>
              <a:buClr>
                <a:srgbClr val="A53010"/>
              </a:buClr>
              <a:buNone/>
            </a:pPr>
            <a:r>
              <a:rPr lang="tr-TR" sz="1800" b="1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2. </a:t>
            </a:r>
            <a:r>
              <a:rPr lang="tr-TR" sz="1800" b="1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Esasicilik</a:t>
            </a:r>
            <a:endParaRPr lang="tr-TR" sz="1800" b="1" dirty="0">
              <a:solidFill>
                <a:prstClr val="black">
                  <a:lumMod val="75000"/>
                  <a:lumOff val="25000"/>
                </a:prstClr>
              </a:solidFill>
              <a:latin typeface="Century Gothic" panose="020B0502020202020204"/>
            </a:endParaRPr>
          </a:p>
          <a:p>
            <a:pPr marL="0" lvl="0" indent="0" defTabSz="457200">
              <a:lnSpc>
                <a:spcPct val="100000"/>
              </a:lnSpc>
              <a:buClr>
                <a:srgbClr val="A53010"/>
              </a:buClr>
              <a:buNone/>
            </a:pPr>
            <a:r>
              <a:rPr lang="tr-TR" sz="1800" b="1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3. </a:t>
            </a:r>
            <a:r>
              <a:rPr lang="tr-TR" sz="1800" b="1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Daimicilik</a:t>
            </a:r>
            <a:endParaRPr lang="tr-TR" sz="1800" b="1" dirty="0">
              <a:solidFill>
                <a:prstClr val="black">
                  <a:lumMod val="75000"/>
                  <a:lumOff val="25000"/>
                </a:prstClr>
              </a:solidFill>
              <a:latin typeface="Century Gothic" panose="020B0502020202020204"/>
            </a:endParaRPr>
          </a:p>
          <a:p>
            <a:pPr marL="0" lvl="0" indent="0" defTabSz="457200">
              <a:lnSpc>
                <a:spcPct val="100000"/>
              </a:lnSpc>
              <a:buClr>
                <a:srgbClr val="A53010"/>
              </a:buClr>
              <a:buNone/>
            </a:pPr>
            <a:r>
              <a:rPr lang="tr-TR" sz="1800" b="1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4. Yeniden </a:t>
            </a:r>
            <a:r>
              <a:rPr lang="tr-TR" sz="1800" b="1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Kurmacılık</a:t>
            </a:r>
            <a:endParaRPr lang="tr-TR" sz="1800" b="1" dirty="0">
              <a:solidFill>
                <a:prstClr val="black">
                  <a:lumMod val="75000"/>
                  <a:lumOff val="25000"/>
                </a:prstClr>
              </a:solidFill>
              <a:latin typeface="Century Gothic" panose="020B0502020202020204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07319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b="1" dirty="0">
                <a:solidFill>
                  <a:prstClr val="black">
                    <a:lumMod val="85000"/>
                    <a:lumOff val="15000"/>
                  </a:prstClr>
                </a:solidFill>
                <a:latin typeface="Century Gothic" panose="020B0502020202020204"/>
              </a:rPr>
              <a:t>1.İlerlemecilik</a:t>
            </a:r>
            <a:r>
              <a:rPr lang="tr-TR" sz="3600" dirty="0">
                <a:solidFill>
                  <a:prstClr val="black">
                    <a:lumMod val="85000"/>
                    <a:lumOff val="15000"/>
                  </a:prstClr>
                </a:solidFill>
                <a:latin typeface="Century Gothic" panose="020B0502020202020204"/>
              </a:rPr>
              <a:t/>
            </a:r>
            <a:br>
              <a:rPr lang="tr-TR" sz="3600" dirty="0">
                <a:solidFill>
                  <a:prstClr val="black">
                    <a:lumMod val="85000"/>
                    <a:lumOff val="15000"/>
                  </a:prstClr>
                </a:solidFill>
                <a:latin typeface="Century Gothic" panose="020B0502020202020204"/>
              </a:rPr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defTabSz="457200">
              <a:lnSpc>
                <a:spcPct val="100000"/>
              </a:lnSpc>
              <a:buClr>
                <a:srgbClr val="A53010"/>
              </a:buClr>
              <a:buFont typeface="Wingdings 3" charset="2"/>
              <a:buChar char=""/>
            </a:pPr>
            <a:r>
              <a:rPr lang="tr-TR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John </a:t>
            </a:r>
            <a:r>
              <a:rPr lang="tr-TR" sz="18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Dewey</a:t>
            </a:r>
            <a:r>
              <a:rPr lang="tr-TR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 ve pragmatik felsefeye dayanır</a:t>
            </a:r>
          </a:p>
          <a:p>
            <a:pPr marL="342900" lvl="0" indent="-342900" defTabSz="457200">
              <a:lnSpc>
                <a:spcPct val="100000"/>
              </a:lnSpc>
              <a:buClr>
                <a:srgbClr val="A53010"/>
              </a:buClr>
              <a:buFont typeface="Wingdings 3" charset="2"/>
              <a:buChar char=""/>
            </a:pPr>
            <a:r>
              <a:rPr lang="tr-TR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Okul çocuğu yaşama hazırlama yeri değil, yaşamın kendisi olup eğitimin esası, öğrencinin doğal gelişimini sağlamaktır.</a:t>
            </a:r>
          </a:p>
          <a:p>
            <a:pPr marL="342900" lvl="0" indent="-342900" defTabSz="457200">
              <a:lnSpc>
                <a:spcPct val="100000"/>
              </a:lnSpc>
              <a:buClr>
                <a:srgbClr val="A53010"/>
              </a:buClr>
              <a:buFont typeface="Wingdings 3" charset="2"/>
              <a:buChar char=""/>
            </a:pPr>
            <a:r>
              <a:rPr lang="tr-TR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Eğitim çocuğun bireysel ihtiyaçlarına göre düzenlenmelidir.</a:t>
            </a:r>
          </a:p>
          <a:p>
            <a:pPr marL="342900" lvl="0" indent="-342900" defTabSz="457200">
              <a:lnSpc>
                <a:spcPct val="100000"/>
              </a:lnSpc>
              <a:buClr>
                <a:srgbClr val="A53010"/>
              </a:buClr>
              <a:buFont typeface="Wingdings 3" charset="2"/>
              <a:buChar char=""/>
            </a:pPr>
            <a:r>
              <a:rPr lang="tr-TR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Eğitimin içeriği, değişen bilgi ve çevreye göre sürekli gözden geçirilmeli, güncelleştirilmelidir.</a:t>
            </a:r>
          </a:p>
          <a:p>
            <a:pPr marL="342900" lvl="0" indent="-342900" defTabSz="457200">
              <a:lnSpc>
                <a:spcPct val="100000"/>
              </a:lnSpc>
              <a:buClr>
                <a:srgbClr val="A53010"/>
              </a:buClr>
              <a:buFont typeface="Wingdings 3" charset="2"/>
              <a:buChar char=""/>
            </a:pPr>
            <a:r>
              <a:rPr lang="tr-TR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Bilgi kullanmak için olup öğrencilere öğretilecek bilgilerin, bir işe yaraması, yararlı olması gerekir.</a:t>
            </a:r>
          </a:p>
          <a:p>
            <a:pPr marL="342900" lvl="0" indent="-342900" defTabSz="457200">
              <a:lnSpc>
                <a:spcPct val="100000"/>
              </a:lnSpc>
              <a:buClr>
                <a:srgbClr val="A53010"/>
              </a:buClr>
              <a:buFont typeface="Wingdings 3" charset="2"/>
              <a:buChar char=""/>
            </a:pPr>
            <a:r>
              <a:rPr lang="tr-TR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Eğitimde öğrencilerin öğrenmeye aktif olarak katılmaları, problem çözerek ve projeler geliştirerek öğrenmeleri sağlanmalıdır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20186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defTabSz="457200">
              <a:lnSpc>
                <a:spcPct val="100000"/>
              </a:lnSpc>
              <a:buClr>
                <a:srgbClr val="A53010"/>
              </a:buClr>
              <a:buFont typeface="Wingdings 3" charset="2"/>
              <a:buChar char=""/>
            </a:pPr>
            <a:r>
              <a:rPr lang="tr-TR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Öğrencilere eleştirel düşünme becerileri kazandırılmalıdır.</a:t>
            </a:r>
          </a:p>
          <a:p>
            <a:pPr marL="342900" lvl="0" indent="-342900" defTabSz="457200">
              <a:lnSpc>
                <a:spcPct val="100000"/>
              </a:lnSpc>
              <a:buClr>
                <a:srgbClr val="A53010"/>
              </a:buClr>
              <a:buFont typeface="Wingdings 3" charset="2"/>
              <a:buChar char=""/>
            </a:pPr>
            <a:r>
              <a:rPr lang="tr-TR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Eğitim demokratik ortamda organize edilmelidir.</a:t>
            </a:r>
          </a:p>
          <a:p>
            <a:pPr marL="342900" lvl="0" indent="-342900" defTabSz="457200">
              <a:lnSpc>
                <a:spcPct val="100000"/>
              </a:lnSpc>
              <a:buClr>
                <a:srgbClr val="A53010"/>
              </a:buClr>
              <a:buFont typeface="Wingdings 3" charset="2"/>
              <a:buChar char=""/>
            </a:pPr>
            <a:r>
              <a:rPr lang="tr-TR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İşbirliğine dayalı öğrenme ortamları sağlanmalıdır.</a:t>
            </a:r>
          </a:p>
          <a:p>
            <a:pPr marL="342900" lvl="0" indent="-342900" defTabSz="457200">
              <a:lnSpc>
                <a:spcPct val="100000"/>
              </a:lnSpc>
              <a:buClr>
                <a:srgbClr val="A53010"/>
              </a:buClr>
              <a:buFont typeface="Wingdings 3" charset="2"/>
              <a:buChar char=""/>
            </a:pPr>
            <a:endParaRPr lang="tr-TR" sz="1800" dirty="0">
              <a:solidFill>
                <a:prstClr val="black">
                  <a:lumMod val="75000"/>
                  <a:lumOff val="25000"/>
                </a:prstClr>
              </a:solidFill>
              <a:latin typeface="Century Gothic" panose="020B0502020202020204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17321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b="1" dirty="0">
                <a:solidFill>
                  <a:prstClr val="black">
                    <a:lumMod val="85000"/>
                    <a:lumOff val="15000"/>
                  </a:prstClr>
                </a:solidFill>
                <a:latin typeface="Century Gothic" panose="020B0502020202020204"/>
              </a:rPr>
              <a:t>2. </a:t>
            </a:r>
            <a:r>
              <a:rPr lang="tr-TR" sz="3600" b="1" dirty="0" err="1">
                <a:solidFill>
                  <a:prstClr val="black">
                    <a:lumMod val="85000"/>
                    <a:lumOff val="15000"/>
                  </a:prstClr>
                </a:solidFill>
                <a:latin typeface="Century Gothic" panose="020B0502020202020204"/>
              </a:rPr>
              <a:t>Esasicilik</a:t>
            </a:r>
            <a:r>
              <a:rPr lang="tr-TR" sz="3600" b="1" dirty="0">
                <a:solidFill>
                  <a:prstClr val="black">
                    <a:lumMod val="85000"/>
                    <a:lumOff val="15000"/>
                  </a:prstClr>
                </a:solidFill>
                <a:latin typeface="Century Gothic" panose="020B0502020202020204"/>
              </a:rPr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defTabSz="457200">
              <a:lnSpc>
                <a:spcPct val="100000"/>
              </a:lnSpc>
              <a:buClr>
                <a:srgbClr val="A53010"/>
              </a:buClr>
              <a:buFont typeface="Wingdings 3" charset="2"/>
              <a:buChar char=""/>
            </a:pPr>
            <a:r>
              <a:rPr lang="tr-TR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Temeli idealizm ve realizme dayanır. </a:t>
            </a:r>
          </a:p>
          <a:p>
            <a:pPr marL="342900" lvl="0" indent="-342900" defTabSz="457200">
              <a:lnSpc>
                <a:spcPct val="100000"/>
              </a:lnSpc>
              <a:buClr>
                <a:srgbClr val="A53010"/>
              </a:buClr>
              <a:buFont typeface="Wingdings 3" charset="2"/>
              <a:buChar char=""/>
            </a:pPr>
            <a:r>
              <a:rPr lang="tr-TR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İnsanlığın mirası olan bilgi, beceri ve olguların yeni kuşaklara aktarılması önemlidir. </a:t>
            </a:r>
          </a:p>
          <a:p>
            <a:pPr marL="342900" lvl="0" indent="-342900" defTabSz="457200">
              <a:lnSpc>
                <a:spcPct val="100000"/>
              </a:lnSpc>
              <a:buClr>
                <a:srgbClr val="A53010"/>
              </a:buClr>
              <a:buFont typeface="Wingdings 3" charset="2"/>
              <a:buChar char=""/>
            </a:pPr>
            <a:r>
              <a:rPr lang="tr-TR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Öğretme zorlu bir süreçtir ve bu süreç sıkı çalışma gerektirir.</a:t>
            </a:r>
          </a:p>
          <a:p>
            <a:pPr marL="342900" lvl="0" indent="-342900" defTabSz="457200">
              <a:lnSpc>
                <a:spcPct val="100000"/>
              </a:lnSpc>
              <a:buClr>
                <a:srgbClr val="A53010"/>
              </a:buClr>
              <a:buFont typeface="Wingdings 3" charset="2"/>
              <a:buChar char=""/>
            </a:pPr>
            <a:r>
              <a:rPr lang="tr-TR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Öğretmenin rolü çocuk ile yetişkinin dünyasını uyumlu hale getirmektir. </a:t>
            </a:r>
          </a:p>
          <a:p>
            <a:pPr marL="342900" lvl="0" indent="-342900" defTabSz="457200">
              <a:lnSpc>
                <a:spcPct val="100000"/>
              </a:lnSpc>
              <a:buClr>
                <a:srgbClr val="A53010"/>
              </a:buClr>
              <a:buFont typeface="Wingdings 3" charset="2"/>
              <a:buChar char=""/>
            </a:pPr>
            <a:r>
              <a:rPr lang="tr-TR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Öğrencilere soyut düşünme, alıştırma ve ezberleme gibi geleneksel yöntemlere yer verilmelidir.</a:t>
            </a:r>
          </a:p>
          <a:p>
            <a:pPr marL="342900" lvl="0" indent="-342900" defTabSz="457200">
              <a:lnSpc>
                <a:spcPct val="100000"/>
              </a:lnSpc>
              <a:buClr>
                <a:srgbClr val="A53010"/>
              </a:buClr>
              <a:buFont typeface="Wingdings 3" charset="2"/>
              <a:buChar char=""/>
            </a:pPr>
            <a:r>
              <a:rPr lang="tr-TR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Öğrenciler değerlendirilirken ezbere dayalı cevaplar beklenir.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1150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47579"/>
          </a:xfrm>
        </p:spPr>
        <p:txBody>
          <a:bodyPr/>
          <a:lstStyle/>
          <a:p>
            <a:r>
              <a:rPr lang="tr-TR" sz="3600" b="1" dirty="0">
                <a:solidFill>
                  <a:prstClr val="black">
                    <a:lumMod val="85000"/>
                    <a:lumOff val="15000"/>
                  </a:prstClr>
                </a:solidFill>
                <a:latin typeface="Century Gothic" panose="020B0502020202020204"/>
              </a:rPr>
              <a:t>3. </a:t>
            </a:r>
            <a:r>
              <a:rPr lang="tr-TR" sz="3600" b="1" dirty="0" err="1">
                <a:solidFill>
                  <a:prstClr val="black">
                    <a:lumMod val="85000"/>
                    <a:lumOff val="15000"/>
                  </a:prstClr>
                </a:solidFill>
                <a:latin typeface="Century Gothic" panose="020B0502020202020204"/>
              </a:rPr>
              <a:t>Daimicilik</a:t>
            </a:r>
            <a:r>
              <a:rPr lang="tr-TR" sz="3600" b="1" dirty="0">
                <a:solidFill>
                  <a:prstClr val="black">
                    <a:lumMod val="85000"/>
                    <a:lumOff val="15000"/>
                  </a:prstClr>
                </a:solidFill>
                <a:latin typeface="Century Gothic" panose="020B0502020202020204"/>
              </a:rPr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112704"/>
            <a:ext cx="10515600" cy="5064259"/>
          </a:xfrm>
        </p:spPr>
        <p:txBody>
          <a:bodyPr/>
          <a:lstStyle/>
          <a:p>
            <a:pPr marL="342900" lvl="0" indent="-342900" defTabSz="457200">
              <a:lnSpc>
                <a:spcPct val="100000"/>
              </a:lnSpc>
              <a:buClr>
                <a:srgbClr val="A53010"/>
              </a:buClr>
              <a:buFont typeface="Wingdings 3" charset="2"/>
              <a:buChar char=""/>
            </a:pPr>
            <a:r>
              <a:rPr lang="tr-TR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İdealizm ve realizme dayanır. Evrensel gerçeklere odaklanır. Çünkü öz değişmemiştir.</a:t>
            </a:r>
          </a:p>
          <a:p>
            <a:pPr marL="342900" lvl="0" indent="-342900" defTabSz="457200">
              <a:lnSpc>
                <a:spcPct val="100000"/>
              </a:lnSpc>
              <a:buClr>
                <a:srgbClr val="A53010"/>
              </a:buClr>
              <a:buFont typeface="Wingdings 3" charset="2"/>
              <a:buChar char=""/>
            </a:pPr>
            <a:r>
              <a:rPr lang="tr-TR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Sağlam ve doğru karakterde insan yetiştirmek önemlidir. </a:t>
            </a:r>
          </a:p>
          <a:p>
            <a:pPr marL="342900" lvl="0" indent="-342900" defTabSz="457200">
              <a:lnSpc>
                <a:spcPct val="100000"/>
              </a:lnSpc>
              <a:buClr>
                <a:srgbClr val="A53010"/>
              </a:buClr>
              <a:buFont typeface="Wingdings 3" charset="2"/>
              <a:buChar char=""/>
            </a:pPr>
            <a:r>
              <a:rPr lang="tr-TR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İnsanın en önemli yanı akıldır. Bu yüzden entelektüel eğitim verilmelidir.</a:t>
            </a:r>
          </a:p>
          <a:p>
            <a:pPr marL="342900" lvl="0" indent="-342900" defTabSz="457200">
              <a:lnSpc>
                <a:spcPct val="100000"/>
              </a:lnSpc>
              <a:buClr>
                <a:srgbClr val="A53010"/>
              </a:buClr>
              <a:buFont typeface="Wingdings 3" charset="2"/>
              <a:buChar char=""/>
            </a:pPr>
            <a:r>
              <a:rPr lang="tr-TR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Eğitim hayata hazırlık olmalıdır.</a:t>
            </a:r>
          </a:p>
          <a:p>
            <a:pPr marL="342900" lvl="0" indent="-342900" defTabSz="457200">
              <a:lnSpc>
                <a:spcPct val="100000"/>
              </a:lnSpc>
              <a:buClr>
                <a:srgbClr val="A53010"/>
              </a:buClr>
              <a:buFont typeface="Wingdings 3" charset="2"/>
              <a:buChar char=""/>
            </a:pPr>
            <a:r>
              <a:rPr lang="tr-TR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Eğitimde evrensel ve değişmez değerler öğretilmelidir.</a:t>
            </a:r>
          </a:p>
          <a:p>
            <a:pPr marL="342900" lvl="0" indent="-342900" defTabSz="457200">
              <a:lnSpc>
                <a:spcPct val="100000"/>
              </a:lnSpc>
              <a:buClr>
                <a:srgbClr val="A53010"/>
              </a:buClr>
              <a:buFont typeface="Wingdings 3" charset="2"/>
              <a:buChar char=""/>
            </a:pPr>
            <a:r>
              <a:rPr lang="tr-TR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Temel gerçekler öğretilmelidir. Bu gerçekler büyük yada klasik kitaplardan öğrenilir.</a:t>
            </a:r>
          </a:p>
          <a:p>
            <a:pPr marL="342900" lvl="0" indent="-342900" defTabSz="457200">
              <a:lnSpc>
                <a:spcPct val="100000"/>
              </a:lnSpc>
              <a:buClr>
                <a:srgbClr val="A53010"/>
              </a:buClr>
              <a:buFont typeface="Wingdings 3" charset="2"/>
              <a:buChar char=""/>
            </a:pPr>
            <a:r>
              <a:rPr lang="tr-TR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İnsanın zekasını geliştirecek çalışmalara ağırlık verilmelidir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41261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39106"/>
          </a:xfrm>
        </p:spPr>
        <p:txBody>
          <a:bodyPr>
            <a:normAutofit fontScale="90000"/>
          </a:bodyPr>
          <a:lstStyle/>
          <a:p>
            <a:r>
              <a:rPr lang="tr-TR" sz="3600" b="1" dirty="0">
                <a:solidFill>
                  <a:prstClr val="black">
                    <a:lumMod val="85000"/>
                    <a:lumOff val="15000"/>
                  </a:prstClr>
                </a:solidFill>
                <a:latin typeface="Century Gothic" panose="020B0502020202020204"/>
              </a:rPr>
              <a:t>4. Yeniden </a:t>
            </a:r>
            <a:r>
              <a:rPr lang="tr-TR" sz="3600" b="1" dirty="0" err="1">
                <a:solidFill>
                  <a:prstClr val="black">
                    <a:lumMod val="85000"/>
                    <a:lumOff val="15000"/>
                  </a:prstClr>
                </a:solidFill>
                <a:latin typeface="Century Gothic" panose="020B0502020202020204"/>
              </a:rPr>
              <a:t>Kurmacılık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804232"/>
            <a:ext cx="10515600" cy="5372731"/>
          </a:xfrm>
        </p:spPr>
        <p:txBody>
          <a:bodyPr/>
          <a:lstStyle/>
          <a:p>
            <a:pPr marL="342900" lvl="0" indent="-342900" defTabSz="457200">
              <a:lnSpc>
                <a:spcPct val="100000"/>
              </a:lnSpc>
              <a:buClr>
                <a:srgbClr val="A53010"/>
              </a:buClr>
              <a:buFont typeface="Wingdings 3" charset="2"/>
              <a:buChar char=""/>
            </a:pPr>
            <a:r>
              <a:rPr lang="tr-TR" sz="22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Pragmatik felsefeye dayanır ve </a:t>
            </a:r>
            <a:r>
              <a:rPr lang="tr-TR" sz="22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ilerlemecilik</a:t>
            </a:r>
            <a:r>
              <a:rPr lang="tr-TR" sz="22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 akımının devamı niteliğindedir</a:t>
            </a:r>
            <a:r>
              <a:rPr lang="tr-TR" sz="17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.</a:t>
            </a:r>
          </a:p>
          <a:p>
            <a:pPr marL="342900" lvl="0" indent="-342900" defTabSz="457200">
              <a:lnSpc>
                <a:spcPct val="100000"/>
              </a:lnSpc>
              <a:buClr>
                <a:srgbClr val="A53010"/>
              </a:buClr>
              <a:buFont typeface="Wingdings 3" charset="2"/>
              <a:buChar char=""/>
            </a:pPr>
            <a:r>
              <a:rPr lang="tr-TR" sz="22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Eğitim, ortak değerlere dayalı bir dünya toplumu oluşturmanın bir aracı olup mevcut kültürel krizden kurtulabilmenin yolu, eğitim aracılığıyla toplumu yeniden oluşturmaktır. </a:t>
            </a:r>
          </a:p>
          <a:p>
            <a:pPr marL="342900" lvl="0" indent="-342900" defTabSz="457200">
              <a:lnSpc>
                <a:spcPct val="100000"/>
              </a:lnSpc>
              <a:buClr>
                <a:srgbClr val="A53010"/>
              </a:buClr>
              <a:buFont typeface="Wingdings 3" charset="2"/>
              <a:buChar char=""/>
            </a:pPr>
            <a:r>
              <a:rPr lang="tr-TR" sz="22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Dünyayı paylaşan uluslar içinde ve arasında ırk, din, cinsiyet vb. yönlerden ayırımcılık yapılmamalı; sevgi, barış, hoşgörü gibi ortak değerlere dayalı bir dünya kurulmalıdır.</a:t>
            </a:r>
          </a:p>
          <a:p>
            <a:pPr marL="342900" lvl="0" indent="-342900" defTabSz="457200">
              <a:lnSpc>
                <a:spcPct val="100000"/>
              </a:lnSpc>
              <a:buClr>
                <a:srgbClr val="A53010"/>
              </a:buClr>
              <a:buFont typeface="Wingdings 3" charset="2"/>
              <a:buChar char=""/>
            </a:pPr>
            <a:r>
              <a:rPr lang="tr-TR" sz="22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Okul ve eğitim, toplumda gerçekleştirilecek sosyal reformların bir aracı olmalı; öğretmen, öğrencileri toplumdaki sosyal reformların gereğine inandırmalıdır.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6918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Felsefe Nedir?</a:t>
            </a:r>
            <a:endParaRPr lang="tr-TR" b="1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4039" y="2411193"/>
            <a:ext cx="3048000" cy="3048000"/>
          </a:xfrm>
        </p:spPr>
      </p:pic>
    </p:spTree>
    <p:extLst>
      <p:ext uri="{BB962C8B-B14F-4D97-AF65-F5344CB8AC3E}">
        <p14:creationId xmlns:p14="http://schemas.microsoft.com/office/powerpoint/2010/main" val="59936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defTabSz="457200">
              <a:lnSpc>
                <a:spcPct val="100000"/>
              </a:lnSpc>
              <a:buClr>
                <a:srgbClr val="A53010"/>
              </a:buClr>
              <a:buFont typeface="Wingdings 3" charset="2"/>
              <a:buChar char=""/>
            </a:pPr>
            <a:r>
              <a:rPr lang="tr-TR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Toplumsal değişme sürecinin merkezi okul olmalı, bu süreçte öğretmen de aktif bir rol üstlenmelidir. </a:t>
            </a:r>
          </a:p>
          <a:p>
            <a:pPr marL="342900" lvl="0" indent="-342900" defTabSz="457200">
              <a:lnSpc>
                <a:spcPct val="100000"/>
              </a:lnSpc>
              <a:buClr>
                <a:srgbClr val="A53010"/>
              </a:buClr>
              <a:buFont typeface="Wingdings 3" charset="2"/>
              <a:buChar char=""/>
            </a:pPr>
            <a:r>
              <a:rPr lang="tr-TR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Okul, toplumda yapılması gereken sosyal reformların gereğine halkı da inandırmalı, bu amaçla onları da eğitmelidir. </a:t>
            </a:r>
          </a:p>
          <a:p>
            <a:pPr marL="342900" lvl="0" indent="-342900" defTabSz="457200">
              <a:lnSpc>
                <a:spcPct val="100000"/>
              </a:lnSpc>
              <a:buClr>
                <a:srgbClr val="A53010"/>
              </a:buClr>
              <a:buFont typeface="Wingdings 3" charset="2"/>
              <a:buChar char=""/>
            </a:pPr>
            <a:r>
              <a:rPr lang="tr-TR" sz="240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Toplumda tam demokrasi egemen olmalıdır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78299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6404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defTabSz="457200">
              <a:lnSpc>
                <a:spcPct val="150000"/>
              </a:lnSpc>
              <a:buClr>
                <a:srgbClr val="A53010"/>
              </a:buClr>
              <a:buFont typeface="Wingdings 3" charset="2"/>
              <a:buChar char=""/>
            </a:pPr>
            <a:r>
              <a:rPr lang="tr-TR" sz="2400" dirty="0">
                <a:solidFill>
                  <a:srgbClr val="444444"/>
                </a:solidFill>
                <a:latin typeface="Open Sans"/>
              </a:rPr>
              <a:t>Felsefenin kelime anlamı; bilgi sevgisidir. Bilgiyi arama, ona ulaşmak için gösterilen çaba bu sevginin ifadesidir.</a:t>
            </a:r>
          </a:p>
          <a:p>
            <a:pPr marL="342900" lvl="0" indent="-342900" defTabSz="457200">
              <a:lnSpc>
                <a:spcPct val="150000"/>
              </a:lnSpc>
              <a:buClr>
                <a:srgbClr val="A53010"/>
              </a:buClr>
              <a:buFont typeface="Wingdings 3" charset="2"/>
              <a:buChar char=""/>
            </a:pPr>
            <a:r>
              <a:rPr lang="tr-TR" sz="2400" dirty="0">
                <a:solidFill>
                  <a:srgbClr val="444444"/>
                </a:solidFill>
                <a:latin typeface="Open Sans"/>
              </a:rPr>
              <a:t> Felsefe, bireylerin evrenle olan ilişkilerini tatmin edici ve anlamlı bir yolla değerlendirmelerine yardım etmeye çalışan bir araştırma alanıdır.</a:t>
            </a:r>
          </a:p>
          <a:p>
            <a:pPr marL="342900" lvl="0" indent="-342900" defTabSz="457200">
              <a:lnSpc>
                <a:spcPct val="150000"/>
              </a:lnSpc>
              <a:buClr>
                <a:srgbClr val="A53010"/>
              </a:buClr>
              <a:buFont typeface="Wingdings 3" charset="2"/>
              <a:buChar char=""/>
            </a:pPr>
            <a:r>
              <a:rPr lang="tr-TR" sz="2400" dirty="0">
                <a:solidFill>
                  <a:srgbClr val="444444"/>
                </a:solidFill>
                <a:latin typeface="Open Sans"/>
              </a:rPr>
              <a:t>Felsefe, ilk önceleri bütün bilimleri kapsarken zaman içerisinde matematik, fizik, kimya, sosyoloji, psikoloji vb. bilimler felsefeden ayrılmıştır. </a:t>
            </a:r>
            <a:endParaRPr lang="tr-TR" sz="2400" dirty="0">
              <a:solidFill>
                <a:prstClr val="black">
                  <a:lumMod val="75000"/>
                  <a:lumOff val="25000"/>
                </a:prstClr>
              </a:solidFill>
              <a:latin typeface="Century Gothic" panose="020B0502020202020204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98823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b="1" dirty="0">
                <a:solidFill>
                  <a:srgbClr val="E3EACF">
                    <a:lumMod val="25000"/>
                  </a:srgbClr>
                </a:solidFill>
                <a:latin typeface="Century Gothic" panose="020B0502020202020204"/>
              </a:rPr>
              <a:t>Felsefenin Özellikleri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defTabSz="457200">
              <a:lnSpc>
                <a:spcPct val="150000"/>
              </a:lnSpc>
              <a:buClr>
                <a:srgbClr val="A53010"/>
              </a:buClr>
              <a:buFont typeface="Wingdings 3" charset="2"/>
              <a:buChar char=""/>
            </a:pPr>
            <a:r>
              <a:rPr lang="tr-TR" sz="26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Felsefe hayata ve evrene karşı bir vaziyet alıştır. </a:t>
            </a:r>
          </a:p>
          <a:p>
            <a:pPr marL="342900" lvl="0" indent="-342900" defTabSz="457200">
              <a:lnSpc>
                <a:spcPct val="150000"/>
              </a:lnSpc>
              <a:buClr>
                <a:srgbClr val="A53010"/>
              </a:buClr>
              <a:buFont typeface="Wingdings 3" charset="2"/>
              <a:buChar char=""/>
            </a:pPr>
            <a:r>
              <a:rPr lang="tr-TR" sz="26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Felsefe yansıtıcı ve birleştirici bir düşünme yoludur.</a:t>
            </a:r>
          </a:p>
          <a:p>
            <a:pPr marL="342900" lvl="0" indent="-342900" defTabSz="457200">
              <a:lnSpc>
                <a:spcPct val="150000"/>
              </a:lnSpc>
              <a:buClr>
                <a:srgbClr val="A53010"/>
              </a:buClr>
              <a:buFont typeface="Wingdings 3" charset="2"/>
              <a:buChar char=""/>
            </a:pPr>
            <a:r>
              <a:rPr lang="tr-TR" sz="26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Felsefe bir sorunlar grubudur.</a:t>
            </a:r>
          </a:p>
          <a:p>
            <a:pPr marL="342900" lvl="0" indent="-342900" defTabSz="457200">
              <a:lnSpc>
                <a:spcPct val="150000"/>
              </a:lnSpc>
              <a:buClr>
                <a:srgbClr val="A53010"/>
              </a:buClr>
              <a:buFont typeface="Wingdings 3" charset="2"/>
              <a:buChar char=""/>
            </a:pPr>
            <a:r>
              <a:rPr lang="tr-TR" sz="26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Felsefe bir kuramlar veya düşünme sistemleri grubudur.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36404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b="1" dirty="0">
                <a:solidFill>
                  <a:srgbClr val="E3EACF">
                    <a:lumMod val="25000"/>
                  </a:srgbClr>
                </a:solidFill>
                <a:latin typeface="Century Gothic" panose="020B0502020202020204"/>
              </a:rPr>
              <a:t>Felsefenin Temel İnceleme Alanları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defTabSz="457200">
              <a:lnSpc>
                <a:spcPct val="100000"/>
              </a:lnSpc>
              <a:buClr>
                <a:srgbClr val="A53010"/>
              </a:buClr>
              <a:buNone/>
            </a:pPr>
            <a:r>
              <a:rPr lang="tr-TR" sz="2400" b="1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1: Bilgi Felsefesi( </a:t>
            </a:r>
            <a:r>
              <a:rPr lang="tr-TR" sz="2400" b="1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Epistemoloj</a:t>
            </a:r>
            <a:r>
              <a:rPr lang="tr-TR" sz="2400" b="1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): </a:t>
            </a:r>
          </a:p>
          <a:p>
            <a:pPr marL="0" lvl="0" indent="0" defTabSz="457200">
              <a:lnSpc>
                <a:spcPct val="100000"/>
              </a:lnSpc>
              <a:buClr>
                <a:srgbClr val="A53010"/>
              </a:buClr>
              <a:buNone/>
            </a:pPr>
            <a:r>
              <a:rPr lang="tr-TR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Bilginin kaynağı nedir?</a:t>
            </a:r>
          </a:p>
          <a:p>
            <a:pPr marL="0" lvl="0" indent="0" defTabSz="457200">
              <a:lnSpc>
                <a:spcPct val="100000"/>
              </a:lnSpc>
              <a:buClr>
                <a:srgbClr val="A53010"/>
              </a:buClr>
              <a:buNone/>
            </a:pPr>
            <a:r>
              <a:rPr lang="tr-TR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Bilginin niteliği nedir?</a:t>
            </a:r>
          </a:p>
          <a:p>
            <a:pPr marL="0" lvl="0" indent="0" defTabSz="457200">
              <a:lnSpc>
                <a:spcPct val="100000"/>
              </a:lnSpc>
              <a:buClr>
                <a:srgbClr val="A53010"/>
              </a:buClr>
              <a:buNone/>
            </a:pPr>
            <a:r>
              <a:rPr lang="tr-TR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Bilginin geçerliği ve güvenirliği nedir?</a:t>
            </a:r>
          </a:p>
          <a:p>
            <a:pPr marL="0" lvl="0" indent="0" defTabSz="457200">
              <a:lnSpc>
                <a:spcPct val="100000"/>
              </a:lnSpc>
              <a:buClr>
                <a:srgbClr val="A53010"/>
              </a:buClr>
              <a:buNone/>
            </a:pPr>
            <a:r>
              <a:rPr lang="tr-TR" sz="2400" b="1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2.  Değerler Felsefesi ( </a:t>
            </a:r>
            <a:r>
              <a:rPr lang="tr-TR" sz="2400" b="1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Aksiyoloji</a:t>
            </a:r>
            <a:r>
              <a:rPr lang="tr-TR" sz="2400" b="1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): </a:t>
            </a:r>
          </a:p>
          <a:p>
            <a:pPr marL="0" lvl="0" indent="0" defTabSz="457200">
              <a:lnSpc>
                <a:spcPct val="150000"/>
              </a:lnSpc>
              <a:buClr>
                <a:srgbClr val="A53010"/>
              </a:buClr>
              <a:buNone/>
            </a:pPr>
            <a:r>
              <a:rPr lang="tr-TR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İnsanların yapıp etmelerini, bu tür davranışların dayandığı ilkeleri ve değerleri araştırı. Ahlaklı-ahlaksız, vicdanlı-vicdansız vb. ikilemleri problem edinir.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408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defTabSz="457200">
              <a:lnSpc>
                <a:spcPct val="100000"/>
              </a:lnSpc>
              <a:buClr>
                <a:srgbClr val="A53010"/>
              </a:buClr>
              <a:buNone/>
            </a:pPr>
            <a:r>
              <a:rPr lang="tr-TR" sz="1800" b="1" dirty="0">
                <a:solidFill>
                  <a:prstClr val="black"/>
                </a:solidFill>
                <a:latin typeface="Century Gothic" panose="020B0502020202020204"/>
              </a:rPr>
              <a:t>3.</a:t>
            </a:r>
            <a:r>
              <a:rPr lang="tr-TR" sz="1800" dirty="0">
                <a:solidFill>
                  <a:prstClr val="black"/>
                </a:solidFill>
                <a:latin typeface="Century Gothic" panose="020B0502020202020204"/>
              </a:rPr>
              <a:t> </a:t>
            </a:r>
            <a:r>
              <a:rPr lang="tr-TR" sz="2400" b="1" dirty="0">
                <a:solidFill>
                  <a:prstClr val="black"/>
                </a:solidFill>
                <a:latin typeface="Century Gothic" panose="020B0502020202020204"/>
              </a:rPr>
              <a:t>Varlık Felsefesi (Ontoloji)</a:t>
            </a:r>
          </a:p>
          <a:p>
            <a:pPr marL="0" lvl="0" indent="0" defTabSz="457200">
              <a:lnSpc>
                <a:spcPct val="150000"/>
              </a:lnSpc>
              <a:buClr>
                <a:srgbClr val="A53010"/>
              </a:buClr>
              <a:buNone/>
            </a:pPr>
            <a:r>
              <a:rPr lang="tr-TR" sz="2400" dirty="0">
                <a:solidFill>
                  <a:prstClr val="black"/>
                </a:solidFill>
                <a:latin typeface="Century Gothic" panose="020B0502020202020204"/>
              </a:rPr>
              <a:t>İlk Nedir? Evrende olan her şeyi incelemeye çalışır.</a:t>
            </a:r>
          </a:p>
          <a:p>
            <a:pPr marL="0" lvl="0" indent="0" defTabSz="457200">
              <a:lnSpc>
                <a:spcPct val="150000"/>
              </a:lnSpc>
              <a:buClr>
                <a:srgbClr val="A53010"/>
              </a:buClr>
              <a:buNone/>
            </a:pPr>
            <a:r>
              <a:rPr lang="tr-TR" sz="2400" dirty="0">
                <a:solidFill>
                  <a:prstClr val="black"/>
                </a:solidFill>
                <a:latin typeface="Century Gothic" panose="020B0502020202020204"/>
              </a:rPr>
              <a:t>Varlık felsefesi hakikatin peşindedir. </a:t>
            </a:r>
          </a:p>
          <a:p>
            <a:pPr marL="0" lvl="0" indent="0" defTabSz="457200">
              <a:lnSpc>
                <a:spcPct val="150000"/>
              </a:lnSpc>
              <a:buClr>
                <a:srgbClr val="A53010"/>
              </a:buClr>
              <a:buNone/>
            </a:pPr>
            <a:r>
              <a:rPr lang="tr-TR" sz="2400" dirty="0">
                <a:solidFill>
                  <a:prstClr val="black"/>
                </a:solidFill>
                <a:latin typeface="Century Gothic" panose="020B0502020202020204"/>
              </a:rPr>
              <a:t>Günümüzde bilimsel bilgiyi temel olarak ele alır ve onların ötesinde bilime yol gösterici görüşler ortaya koyar.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86344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b="1" dirty="0">
                <a:solidFill>
                  <a:srgbClr val="E3EACF">
                    <a:lumMod val="25000"/>
                  </a:srgbClr>
                </a:solidFill>
                <a:latin typeface="Century Gothic" panose="020B0502020202020204"/>
              </a:rPr>
              <a:t>TEMEL</a:t>
            </a:r>
            <a:r>
              <a:rPr lang="tr-TR" sz="3600" b="1" dirty="0">
                <a:solidFill>
                  <a:prstClr val="black"/>
                </a:solidFill>
                <a:latin typeface="Century Gothic" panose="020B0502020202020204"/>
              </a:rPr>
              <a:t> </a:t>
            </a:r>
            <a:r>
              <a:rPr lang="tr-TR" sz="3600" b="1" dirty="0">
                <a:solidFill>
                  <a:srgbClr val="E3EACF">
                    <a:lumMod val="25000"/>
                  </a:srgbClr>
                </a:solidFill>
                <a:latin typeface="Century Gothic" panose="020B0502020202020204"/>
              </a:rPr>
              <a:t>FELSEFİ AKIMLAR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defTabSz="457200">
              <a:lnSpc>
                <a:spcPct val="100000"/>
              </a:lnSpc>
              <a:buClr>
                <a:srgbClr val="A53010"/>
              </a:buClr>
              <a:buNone/>
            </a:pPr>
            <a:r>
              <a:rPr lang="tr-TR" sz="2400" b="1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1. İdealizm</a:t>
            </a:r>
          </a:p>
          <a:p>
            <a:pPr marL="0" lvl="0" indent="0" defTabSz="457200">
              <a:lnSpc>
                <a:spcPct val="100000"/>
              </a:lnSpc>
              <a:buClr>
                <a:srgbClr val="A53010"/>
              </a:buClr>
              <a:buNone/>
            </a:pPr>
            <a:r>
              <a:rPr lang="tr-TR" sz="2400" b="1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2. Realizm </a:t>
            </a:r>
          </a:p>
          <a:p>
            <a:pPr marL="0" lvl="0" indent="0" defTabSz="457200">
              <a:lnSpc>
                <a:spcPct val="100000"/>
              </a:lnSpc>
              <a:buClr>
                <a:srgbClr val="A53010"/>
              </a:buClr>
              <a:buNone/>
            </a:pPr>
            <a:r>
              <a:rPr lang="tr-TR" sz="2400" b="1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3. Pragmatizm</a:t>
            </a:r>
          </a:p>
          <a:p>
            <a:pPr marL="0" lvl="0" indent="0" defTabSz="457200">
              <a:lnSpc>
                <a:spcPct val="100000"/>
              </a:lnSpc>
              <a:buClr>
                <a:srgbClr val="A53010"/>
              </a:buClr>
              <a:buNone/>
            </a:pPr>
            <a:r>
              <a:rPr lang="tr-TR" sz="2400" b="1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4. </a:t>
            </a:r>
            <a:r>
              <a:rPr lang="tr-TR" sz="2400" b="1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Natürelizm</a:t>
            </a:r>
            <a:r>
              <a:rPr lang="tr-TR" sz="2400" b="1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 </a:t>
            </a:r>
          </a:p>
          <a:p>
            <a:pPr marL="0" lvl="0" indent="0" defTabSz="457200">
              <a:lnSpc>
                <a:spcPct val="100000"/>
              </a:lnSpc>
              <a:buClr>
                <a:srgbClr val="A53010"/>
              </a:buClr>
              <a:buNone/>
            </a:pPr>
            <a:r>
              <a:rPr lang="tr-TR" sz="2400" b="1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5. Varoluşçuluk ( </a:t>
            </a:r>
            <a:r>
              <a:rPr lang="tr-TR" sz="2400" b="1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Existentializm</a:t>
            </a:r>
            <a:r>
              <a:rPr lang="tr-TR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)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9439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b="1" dirty="0">
                <a:solidFill>
                  <a:prstClr val="black">
                    <a:lumMod val="85000"/>
                    <a:lumOff val="15000"/>
                  </a:prstClr>
                </a:solidFill>
                <a:latin typeface="Century Gothic" panose="020B0502020202020204"/>
              </a:rPr>
              <a:t>1. </a:t>
            </a:r>
            <a:r>
              <a:rPr lang="tr-TR" sz="3600" b="1" dirty="0" err="1">
                <a:solidFill>
                  <a:prstClr val="black">
                    <a:lumMod val="85000"/>
                    <a:lumOff val="15000"/>
                  </a:prstClr>
                </a:solidFill>
                <a:latin typeface="Century Gothic" panose="020B0502020202020204"/>
              </a:rPr>
              <a:t>İdealizim</a:t>
            </a:r>
            <a:r>
              <a:rPr lang="tr-TR" sz="3600" b="1" dirty="0">
                <a:solidFill>
                  <a:prstClr val="black">
                    <a:lumMod val="85000"/>
                    <a:lumOff val="15000"/>
                  </a:prstClr>
                </a:solidFill>
                <a:latin typeface="Century Gothic" panose="020B0502020202020204"/>
              </a:rPr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defTabSz="457200">
              <a:lnSpc>
                <a:spcPct val="100000"/>
              </a:lnSpc>
              <a:buClr>
                <a:srgbClr val="A53010"/>
              </a:buClr>
              <a:buFont typeface="Wingdings 3" charset="2"/>
              <a:buChar char=""/>
            </a:pPr>
            <a:r>
              <a:rPr lang="tr-TR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Gerçeği, fikir, zihin ve düşünceyle ilişkilendiren akımdır. Yani gerçek, fikirdir, düşüncedir, ruhtur. </a:t>
            </a:r>
          </a:p>
          <a:p>
            <a:pPr marL="342900" lvl="0" indent="-342900" defTabSz="457200">
              <a:lnSpc>
                <a:spcPct val="100000"/>
              </a:lnSpc>
              <a:buClr>
                <a:srgbClr val="A53010"/>
              </a:buClr>
              <a:buFont typeface="Wingdings 3" charset="2"/>
              <a:buChar char=""/>
            </a:pPr>
            <a:r>
              <a:rPr lang="tr-TR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Bu düşünceye göre eğitim önemlidir. Kişinin ve devletin mutluluğunu sağlayacak bir erdemdir. </a:t>
            </a:r>
          </a:p>
          <a:p>
            <a:pPr marL="342900" lvl="0" indent="-342900" defTabSz="457200">
              <a:lnSpc>
                <a:spcPct val="100000"/>
              </a:lnSpc>
              <a:buClr>
                <a:srgbClr val="A53010"/>
              </a:buClr>
              <a:buFont typeface="Wingdings 3" charset="2"/>
              <a:buChar char=""/>
            </a:pPr>
            <a:r>
              <a:rPr lang="tr-TR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Kültürel değerlerin aktarılması ve öğrencilerin kendini gerçekleştirmesi için eğitim verilmelidir. </a:t>
            </a:r>
          </a:p>
          <a:p>
            <a:pPr marL="342900" lvl="0" indent="-342900" defTabSz="457200">
              <a:lnSpc>
                <a:spcPct val="100000"/>
              </a:lnSpc>
              <a:buClr>
                <a:srgbClr val="A53010"/>
              </a:buClr>
              <a:buFont typeface="Wingdings 3" charset="2"/>
              <a:buChar char=""/>
            </a:pPr>
            <a:r>
              <a:rPr lang="tr-TR" sz="24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İdeailist</a:t>
            </a:r>
            <a:r>
              <a:rPr lang="tr-TR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 eğitimde evrensel doğrular vardır. Yer zaman ve koşula bağlı olarak değişmezler.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1088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b="1" dirty="0">
                <a:solidFill>
                  <a:prstClr val="black">
                    <a:lumMod val="85000"/>
                    <a:lumOff val="15000"/>
                  </a:prstClr>
                </a:solidFill>
                <a:latin typeface="Century Gothic" panose="020B0502020202020204"/>
              </a:rPr>
              <a:t>2. Realizm(Gerçeklik)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defTabSz="457200">
              <a:lnSpc>
                <a:spcPct val="100000"/>
              </a:lnSpc>
              <a:buClr>
                <a:srgbClr val="A53010"/>
              </a:buClr>
              <a:buFont typeface="Wingdings 3" charset="2"/>
              <a:buChar char=""/>
            </a:pPr>
            <a:r>
              <a:rPr lang="tr-TR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Realizme göre gerçek maddedir. Madde ise değişmez ve ölümsüzdür. </a:t>
            </a:r>
          </a:p>
          <a:p>
            <a:pPr marL="342900" lvl="0" indent="-342900" defTabSz="457200">
              <a:lnSpc>
                <a:spcPct val="100000"/>
              </a:lnSpc>
              <a:buClr>
                <a:srgbClr val="A53010"/>
              </a:buClr>
              <a:buFont typeface="Wingdings 3" charset="2"/>
              <a:buChar char=""/>
            </a:pPr>
            <a:r>
              <a:rPr lang="tr-TR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İnsan zihni doğuştan boş bir tabeladır. </a:t>
            </a:r>
          </a:p>
          <a:p>
            <a:pPr marL="342900" lvl="0" indent="-342900" defTabSz="457200">
              <a:lnSpc>
                <a:spcPct val="100000"/>
              </a:lnSpc>
              <a:buClr>
                <a:srgbClr val="A53010"/>
              </a:buClr>
              <a:buFont typeface="Wingdings 3" charset="2"/>
              <a:buChar char=""/>
            </a:pPr>
            <a:r>
              <a:rPr lang="tr-TR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Öğretmen merkezli bu anlayışta öğretmen öğrencilere neler öğretilmesi gerektiğine kara verir. </a:t>
            </a:r>
          </a:p>
          <a:p>
            <a:pPr marL="342900" lvl="0" indent="-342900" defTabSz="457200">
              <a:lnSpc>
                <a:spcPct val="100000"/>
              </a:lnSpc>
              <a:buClr>
                <a:srgbClr val="A53010"/>
              </a:buClr>
              <a:buFont typeface="Wingdings 3" charset="2"/>
              <a:buChar char=""/>
            </a:pPr>
            <a:r>
              <a:rPr lang="tr-TR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Eğitimin temel amacı bilgiyi keşfetmek, kullanmak ve transfer etmektir. </a:t>
            </a:r>
          </a:p>
          <a:p>
            <a:pPr marL="342900" lvl="0" indent="-342900" defTabSz="457200">
              <a:lnSpc>
                <a:spcPct val="100000"/>
              </a:lnSpc>
              <a:buClr>
                <a:srgbClr val="A53010"/>
              </a:buClr>
              <a:buFont typeface="Wingdings 3" charset="2"/>
              <a:buChar char=""/>
            </a:pPr>
            <a:r>
              <a:rPr lang="tr-TR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Realizmde öğrenci, öğretmenin kazandırmak istediği beceri ve bilgi olmak üzere üç öğe bulunur.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39690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908</Words>
  <Application>Microsoft Office PowerPoint</Application>
  <PresentationFormat>Geniş ekran</PresentationFormat>
  <Paragraphs>98</Paragraphs>
  <Slides>21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21</vt:i4>
      </vt:variant>
    </vt:vector>
  </HeadingPairs>
  <TitlesOfParts>
    <vt:vector size="28" baseType="lpstr">
      <vt:lpstr>Arial</vt:lpstr>
      <vt:lpstr>Calibri</vt:lpstr>
      <vt:lpstr>Calibri Light</vt:lpstr>
      <vt:lpstr>Century Gothic</vt:lpstr>
      <vt:lpstr>Open Sans</vt:lpstr>
      <vt:lpstr>Wingdings 3</vt:lpstr>
      <vt:lpstr>Office Teması</vt:lpstr>
      <vt:lpstr>Sosyal Bilgilerin Felsefi Temelleri</vt:lpstr>
      <vt:lpstr>Felsefe Nedir?</vt:lpstr>
      <vt:lpstr>PowerPoint Sunusu</vt:lpstr>
      <vt:lpstr>Felsefenin Özellikleri</vt:lpstr>
      <vt:lpstr>Felsefenin Temel İnceleme Alanları</vt:lpstr>
      <vt:lpstr>PowerPoint Sunusu</vt:lpstr>
      <vt:lpstr>TEMEL FELSEFİ AKIMLAR </vt:lpstr>
      <vt:lpstr>1. İdealizim </vt:lpstr>
      <vt:lpstr>2. Realizm(Gerçeklik)</vt:lpstr>
      <vt:lpstr>3. Pragmatizm </vt:lpstr>
      <vt:lpstr>4. Natüralizm </vt:lpstr>
      <vt:lpstr>5. Varoluşculuk</vt:lpstr>
      <vt:lpstr>EĞİTİM FELSEFESİ</vt:lpstr>
      <vt:lpstr>TEMEL EĞİTİM FELSEFELERİ</vt:lpstr>
      <vt:lpstr>1.İlerlemecilik </vt:lpstr>
      <vt:lpstr>PowerPoint Sunusu</vt:lpstr>
      <vt:lpstr>2. Esasicilik </vt:lpstr>
      <vt:lpstr>3. Daimicilik </vt:lpstr>
      <vt:lpstr>4. Yeniden Kurmacılık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Sosyal Bilgilerin Felsefi Temelleri</dc:title>
  <dc:creator>01</dc:creator>
  <cp:lastModifiedBy>01</cp:lastModifiedBy>
  <cp:revision>4</cp:revision>
  <dcterms:created xsi:type="dcterms:W3CDTF">2016-10-27T10:49:20Z</dcterms:created>
  <dcterms:modified xsi:type="dcterms:W3CDTF">2016-10-27T12:24:29Z</dcterms:modified>
</cp:coreProperties>
</file>