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7C67-3F01-44A9-A8B7-FE210689D4EF}" type="datetimeFigureOut">
              <a:rPr lang="tr-TR" smtClean="0"/>
              <a:t>27.10.2016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84787-2AD1-426D-B8F7-3EC7416D02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583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7C67-3F01-44A9-A8B7-FE210689D4EF}" type="datetimeFigureOut">
              <a:rPr lang="tr-TR" smtClean="0"/>
              <a:t>27.10.2016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84787-2AD1-426D-B8F7-3EC7416D02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022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7C67-3F01-44A9-A8B7-FE210689D4EF}" type="datetimeFigureOut">
              <a:rPr lang="tr-TR" smtClean="0"/>
              <a:t>27.10.2016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84787-2AD1-426D-B8F7-3EC7416D02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6467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7C67-3F01-44A9-A8B7-FE210689D4EF}" type="datetimeFigureOut">
              <a:rPr lang="tr-TR" smtClean="0"/>
              <a:t>27.10.2016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84787-2AD1-426D-B8F7-3EC7416D02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9712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7C67-3F01-44A9-A8B7-FE210689D4EF}" type="datetimeFigureOut">
              <a:rPr lang="tr-TR" smtClean="0"/>
              <a:t>27.10.2016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84787-2AD1-426D-B8F7-3EC7416D02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727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7C67-3F01-44A9-A8B7-FE210689D4EF}" type="datetimeFigureOut">
              <a:rPr lang="tr-TR" smtClean="0"/>
              <a:t>27.10.2016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84787-2AD1-426D-B8F7-3EC7416D02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4045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7C67-3F01-44A9-A8B7-FE210689D4EF}" type="datetimeFigureOut">
              <a:rPr lang="tr-TR" smtClean="0"/>
              <a:t>27.10.2016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84787-2AD1-426D-B8F7-3EC7416D02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7184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7C67-3F01-44A9-A8B7-FE210689D4EF}" type="datetimeFigureOut">
              <a:rPr lang="tr-TR" smtClean="0"/>
              <a:t>27.10.2016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84787-2AD1-426D-B8F7-3EC7416D02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009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7C67-3F01-44A9-A8B7-FE210689D4EF}" type="datetimeFigureOut">
              <a:rPr lang="tr-TR" smtClean="0"/>
              <a:t>27.10.2016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84787-2AD1-426D-B8F7-3EC7416D02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7570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7C67-3F01-44A9-A8B7-FE210689D4EF}" type="datetimeFigureOut">
              <a:rPr lang="tr-TR" smtClean="0"/>
              <a:t>27.10.2016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84787-2AD1-426D-B8F7-3EC7416D02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443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27C67-3F01-44A9-A8B7-FE210689D4EF}" type="datetimeFigureOut">
              <a:rPr lang="tr-TR" smtClean="0"/>
              <a:t>27.10.2016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84787-2AD1-426D-B8F7-3EC7416D02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2508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27C67-3F01-44A9-A8B7-FE210689D4EF}" type="datetimeFigureOut">
              <a:rPr lang="tr-TR" smtClean="0"/>
              <a:t>27.10.2016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84787-2AD1-426D-B8F7-3EC7416D02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4510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>
                <a:solidFill>
                  <a:srgbClr val="C00000"/>
                </a:solidFill>
                <a:latin typeface="Century Gothic" panose="020B0502020202020204"/>
              </a:rPr>
              <a:t>Sosyal Bilgilerin Felsefi Temelleri</a:t>
            </a:r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747" y="1454332"/>
            <a:ext cx="4248150" cy="3771900"/>
          </a:xfrm>
        </p:spPr>
      </p:pic>
    </p:spTree>
    <p:extLst>
      <p:ext uri="{BB962C8B-B14F-4D97-AF65-F5344CB8AC3E}">
        <p14:creationId xmlns:p14="http://schemas.microsoft.com/office/powerpoint/2010/main" val="277540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3. Pragmatizm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defTabSz="457200">
              <a:lnSpc>
                <a:spcPct val="15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İdealizm ve Realizme karşı 20. yüzyılda John </a:t>
            </a:r>
            <a:r>
              <a:rPr lang="tr-TR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Dewey’in</a:t>
            </a:r>
            <a:r>
              <a:rPr lang="tr-T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fikirleriyle şekillenmiştir.</a:t>
            </a:r>
          </a:p>
          <a:p>
            <a:pPr marL="342900" lvl="0" indent="-342900" defTabSz="457200">
              <a:lnSpc>
                <a:spcPct val="15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Pragmatizm, doğrunun bir keşfetme olduğunu savunmuştur. </a:t>
            </a:r>
          </a:p>
          <a:p>
            <a:pPr marL="342900" lvl="0" indent="-342900" defTabSz="457200">
              <a:lnSpc>
                <a:spcPct val="15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Bilgi kuramı açısından doğrunun ölçütü faydadır. </a:t>
            </a:r>
          </a:p>
          <a:p>
            <a:pPr marL="342900" lvl="0" indent="-342900" defTabSz="457200">
              <a:lnSpc>
                <a:spcPct val="15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Bu felsefede eğitimin amacı bireyi yetiştirmektir. Farklı deneyimler ve öğrenilenler arasındaki ilişkileri anlama yeteneği kazanmaktır. </a:t>
            </a:r>
          </a:p>
          <a:p>
            <a:pPr marL="342900" lvl="0" indent="-342900" defTabSz="457200">
              <a:lnSpc>
                <a:spcPct val="15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Eğitim sürekli olarak değişen ve sonu olmayan bir süreçtir.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808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4. Natüralizm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Realist felsefeden etkilenerek ortaya çıkmıştır. 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Doğa her zaman doğrunun ve insan deneyimlerinin kaynağıdır. Bu nedenle doğa kanunları topluma , ekonomiye, siyasete ve eğitime uygulanmalıdır.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Buna göre eğitim insanın yaşamını doğaya uygun hale getirmektir.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Bilgi öğrenciye buldurulmaya çalışılmalıdır.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Keşfederek öğrenmeyi sağlayacak eğitim ortamı tasarlanmalıdır.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600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5. </a:t>
            </a:r>
            <a:r>
              <a:rPr lang="tr-TR" sz="3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Varoluşculuk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Her insanı kendine özgü ve benzersiz olarak gören varoluşçuluk </a:t>
            </a:r>
            <a:r>
              <a:rPr lang="tr-TR" sz="24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felsefik</a:t>
            </a: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anlamda bireyciliği savunmaktadır.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Eğitimin temel amacı insanın bilişsel </a:t>
            </a:r>
            <a:r>
              <a:rPr lang="tr-TR" sz="24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duyuşsal</a:t>
            </a: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yeteneklerini geliştirmektir. 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Eğitim özgür olduğu taktirde yaratıcılığında yolu açılır. 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Eğitimin amaçları daima insancıl değerlere uygun olmalıdır. 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Her birey kendi bilgisinden sorumludur. 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Eğitimin amacı insanın özgürce gelişimine yardım etmelidir.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072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>
                <a:solidFill>
                  <a:srgbClr val="DE7E18">
                    <a:lumMod val="75000"/>
                  </a:srgbClr>
                </a:solidFill>
                <a:latin typeface="Century Gothic" panose="020B0502020202020204"/>
              </a:rPr>
              <a:t>EĞİTİM FELSEFESİ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 defTabSz="457200">
              <a:lnSpc>
                <a:spcPct val="15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Eğitim felsefesi eğitimi yönlendiren, eğitimin amaçlarına şekil veren ve eğitim uygulamalarına rehber olan, yol gösteren bir disiplin veya sistemli fikirler ve kavramlar bütünüdür. </a:t>
            </a:r>
          </a:p>
          <a:p>
            <a:pPr marL="342900" lvl="0" indent="-342900" algn="just" defTabSz="457200">
              <a:lnSpc>
                <a:spcPct val="15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İnsanın hangi amaçlarla nasıl yetiştirileceği konusunda eğitime rehberlik eder.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647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>
                <a:solidFill>
                  <a:srgbClr val="DE7E18">
                    <a:lumMod val="75000"/>
                  </a:srgbClr>
                </a:solidFill>
                <a:latin typeface="Century Gothic" panose="020B0502020202020204"/>
              </a:rPr>
              <a:t>TEMEL EĞİTİM FELSEFELERİ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defTabSz="457200">
              <a:lnSpc>
                <a:spcPct val="100000"/>
              </a:lnSpc>
              <a:buClr>
                <a:srgbClr val="A53010"/>
              </a:buClr>
              <a:buNone/>
            </a:pPr>
            <a:r>
              <a:rPr lang="tr-TR" sz="18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1. </a:t>
            </a:r>
            <a:r>
              <a:rPr lang="tr-TR" sz="1800" b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İlerlemecilik</a:t>
            </a:r>
            <a:endParaRPr lang="tr-TR" sz="1800" b="1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pPr marL="0" lvl="0" indent="0" defTabSz="457200">
              <a:lnSpc>
                <a:spcPct val="100000"/>
              </a:lnSpc>
              <a:buClr>
                <a:srgbClr val="A53010"/>
              </a:buClr>
              <a:buNone/>
            </a:pPr>
            <a:r>
              <a:rPr lang="tr-TR" sz="18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2. </a:t>
            </a:r>
            <a:r>
              <a:rPr lang="tr-TR" sz="1800" b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Esasicilik</a:t>
            </a:r>
            <a:endParaRPr lang="tr-TR" sz="1800" b="1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pPr marL="0" lvl="0" indent="0" defTabSz="457200">
              <a:lnSpc>
                <a:spcPct val="100000"/>
              </a:lnSpc>
              <a:buClr>
                <a:srgbClr val="A53010"/>
              </a:buClr>
              <a:buNone/>
            </a:pPr>
            <a:r>
              <a:rPr lang="tr-TR" sz="18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3. </a:t>
            </a:r>
            <a:r>
              <a:rPr lang="tr-TR" sz="1800" b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Daimicilik</a:t>
            </a:r>
            <a:endParaRPr lang="tr-TR" sz="1800" b="1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pPr marL="0" lvl="0" indent="0" defTabSz="457200">
              <a:lnSpc>
                <a:spcPct val="100000"/>
              </a:lnSpc>
              <a:buClr>
                <a:srgbClr val="A53010"/>
              </a:buClr>
              <a:buNone/>
            </a:pPr>
            <a:r>
              <a:rPr lang="tr-TR" sz="18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4. Yeniden </a:t>
            </a:r>
            <a:r>
              <a:rPr lang="tr-TR" sz="1800" b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Kurmacılık</a:t>
            </a:r>
            <a:endParaRPr lang="tr-TR" sz="1800" b="1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731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1.İlerlemecilik</a:t>
            </a:r>
            <a:r>
              <a:rPr lang="tr-TR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/>
            </a:r>
            <a:br>
              <a:rPr lang="tr-TR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John </a:t>
            </a:r>
            <a:r>
              <a:rPr lang="tr-TR" sz="1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Dewey</a:t>
            </a:r>
            <a:r>
              <a:rPr lang="tr-TR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ve pragmatik felsefeye dayanır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Okul çocuğu yaşama hazırlama yeri değil, yaşamın kendisi olup eğitimin esası, öğrencinin doğal gelişimini sağlamaktır.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Eğitim çocuğun bireysel ihtiyaçlarına göre düzenlenmelidir.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Eğitimin içeriği, değişen bilgi ve çevreye göre sürekli gözden geçirilmeli, güncelleştirilmelidir.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Bilgi kullanmak için olup öğrencilere öğretilecek bilgilerin, bir işe yaraması, yararlı olması gerekir.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Eğitimde öğrencilerin öğrenmeye aktif olarak katılmaları, problem çözerek ve projeler geliştirerek öğrenmeleri sağlanmalıdır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018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Öğrencilere eleştirel düşünme becerileri kazandırılmalıdır.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Eğitim demokratik ortamda organize edilmelidir.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İşbirliğine dayalı öğrenme ortamları sağlanmalıdır.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endParaRPr lang="tr-TR" sz="1800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732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2. </a:t>
            </a:r>
            <a:r>
              <a:rPr lang="tr-TR" sz="3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Esasicilik</a:t>
            </a:r>
            <a:r>
              <a:rPr lang="tr-TR" sz="3600" b="1" dirty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Temeli idealizm ve realizme dayanır. 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İnsanlığın mirası olan bilgi, beceri ve olguların yeni kuşaklara aktarılması önemlidir. 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Öğretme zorlu bir süreçtir ve bu süreç sıkı çalışma gerektirir.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Öğretmenin rolü çocuk ile yetişkinin dünyasını uyumlu hale getirmektir. 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Öğrencilere soyut düşünme, alıştırma ve ezberleme gibi geleneksel yöntemlere yer verilmelidir.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Öğrenciler değerlendirilirken ezbere dayalı cevaplar beklenir.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150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47579"/>
          </a:xfrm>
        </p:spPr>
        <p:txBody>
          <a:bodyPr/>
          <a:lstStyle/>
          <a:p>
            <a:r>
              <a:rPr lang="tr-TR" sz="3600" b="1" dirty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3. </a:t>
            </a:r>
            <a:r>
              <a:rPr lang="tr-TR" sz="3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Daimicilik</a:t>
            </a:r>
            <a:r>
              <a:rPr lang="tr-TR" sz="3600" b="1" dirty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12704"/>
            <a:ext cx="10515600" cy="5064259"/>
          </a:xfrm>
        </p:spPr>
        <p:txBody>
          <a:bodyPr/>
          <a:lstStyle/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İdealizm ve realizme dayanır. Evrensel gerçeklere odaklanır. Çünkü öz değişmemiştir.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Sağlam ve doğru karakterde insan yetiştirmek önemlidir. 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İnsanın en önemli yanı akıldır. Bu yüzden entelektüel eğitim verilmelidir.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Eğitim hayata hazırlık olmalıdır.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Eğitimde evrensel ve değişmez değerler öğretilmelidir.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Temel gerçekler öğretilmelidir. Bu gerçekler büyük yada klasik kitaplardan öğrenilir.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İnsanın zekasını geliştirecek çalışmalara ağırlık verilmelidir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126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39106"/>
          </a:xfrm>
        </p:spPr>
        <p:txBody>
          <a:bodyPr>
            <a:normAutofit fontScale="90000"/>
          </a:bodyPr>
          <a:lstStyle/>
          <a:p>
            <a:r>
              <a:rPr lang="tr-TR" sz="3600" b="1" dirty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4. Yeniden </a:t>
            </a:r>
            <a:r>
              <a:rPr lang="tr-TR" sz="3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Kurmacılık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804232"/>
            <a:ext cx="10515600" cy="5372731"/>
          </a:xfrm>
        </p:spPr>
        <p:txBody>
          <a:bodyPr/>
          <a:lstStyle/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2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Pragmatik felsefeye dayanır ve </a:t>
            </a:r>
            <a:r>
              <a:rPr lang="tr-TR" sz="2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ilerlemecilik</a:t>
            </a:r>
            <a:r>
              <a:rPr lang="tr-TR" sz="22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akımının devamı niteliğindedir</a:t>
            </a:r>
            <a:r>
              <a:rPr lang="tr-TR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2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Eğitim, ortak değerlere dayalı bir dünya toplumu oluşturmanın bir aracı olup mevcut kültürel krizden kurtulabilmenin yolu, eğitim aracılığıyla toplumu yeniden oluşturmaktır. 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2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Dünyayı paylaşan uluslar içinde ve arasında ırk, din, cinsiyet vb. yönlerden ayırımcılık yapılmamalı; sevgi, barış, hoşgörü gibi ortak değerlere dayalı bir dünya kurulmalıdır.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2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Okul ve eğitim, toplumda gerçekleştirilecek sosyal reformların bir aracı olmalı; öğretmen, öğrencileri toplumdaki sosyal reformların gereğine inandırmalıdır.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918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Felsefe Nedir?</a:t>
            </a:r>
            <a:endParaRPr lang="tr-TR" b="1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4039" y="2411193"/>
            <a:ext cx="3048000" cy="3048000"/>
          </a:xfrm>
        </p:spPr>
      </p:pic>
    </p:spTree>
    <p:extLst>
      <p:ext uri="{BB962C8B-B14F-4D97-AF65-F5344CB8AC3E}">
        <p14:creationId xmlns:p14="http://schemas.microsoft.com/office/powerpoint/2010/main" val="59936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Toplumsal değişme sürecinin merkezi okul olmalı, bu süreçte öğretmen de aktif bir rol üstlenmelidir. 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Okul, toplumda yapılması gereken sosyal reformların gereğine halkı da inandırmalı, bu amaçla onları da eğitmelidir. 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Toplumda tam demokrasi egemen olmalıdır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78299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6404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defTabSz="457200">
              <a:lnSpc>
                <a:spcPct val="15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srgbClr val="444444"/>
                </a:solidFill>
                <a:latin typeface="Open Sans"/>
              </a:rPr>
              <a:t>Felsefenin kelime anlamı; bilgi sevgisidir. Bilgiyi arama, ona ulaşmak için gösterilen çaba bu sevginin ifadesidir.</a:t>
            </a:r>
          </a:p>
          <a:p>
            <a:pPr marL="342900" lvl="0" indent="-342900" defTabSz="457200">
              <a:lnSpc>
                <a:spcPct val="15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srgbClr val="444444"/>
                </a:solidFill>
                <a:latin typeface="Open Sans"/>
              </a:rPr>
              <a:t> Felsefe, bireylerin evrenle olan ilişkilerini tatmin edici ve anlamlı bir yolla değerlendirmelerine yardım etmeye çalışan bir araştırma alanıdır.</a:t>
            </a:r>
          </a:p>
          <a:p>
            <a:pPr marL="342900" lvl="0" indent="-342900" defTabSz="457200">
              <a:lnSpc>
                <a:spcPct val="15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srgbClr val="444444"/>
                </a:solidFill>
                <a:latin typeface="Open Sans"/>
              </a:rPr>
              <a:t>Felsefe, ilk önceleri bütün bilimleri kapsarken zaman içerisinde matematik, fizik, kimya, sosyoloji, psikoloji vb. bilimler felsefeden ayrılmıştır. </a:t>
            </a:r>
            <a:endParaRPr lang="tr-TR" sz="2400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882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>
                <a:solidFill>
                  <a:srgbClr val="E3EACF">
                    <a:lumMod val="25000"/>
                  </a:srgbClr>
                </a:solidFill>
                <a:latin typeface="Century Gothic" panose="020B0502020202020204"/>
              </a:rPr>
              <a:t>Felsefenin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defTabSz="457200">
              <a:lnSpc>
                <a:spcPct val="15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6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Felsefe hayata ve evrene karşı bir vaziyet alıştır. </a:t>
            </a:r>
          </a:p>
          <a:p>
            <a:pPr marL="342900" lvl="0" indent="-342900" defTabSz="457200">
              <a:lnSpc>
                <a:spcPct val="15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6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Felsefe yansıtıcı ve birleştirici bir düşünme yoludur.</a:t>
            </a:r>
          </a:p>
          <a:p>
            <a:pPr marL="342900" lvl="0" indent="-342900" defTabSz="457200">
              <a:lnSpc>
                <a:spcPct val="15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6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Felsefe bir sorunlar grubudur.</a:t>
            </a:r>
          </a:p>
          <a:p>
            <a:pPr marL="342900" lvl="0" indent="-342900" defTabSz="457200">
              <a:lnSpc>
                <a:spcPct val="15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6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Felsefe bir kuramlar veya düşünme sistemleri grubudur.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6404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>
                <a:solidFill>
                  <a:srgbClr val="E3EACF">
                    <a:lumMod val="25000"/>
                  </a:srgbClr>
                </a:solidFill>
                <a:latin typeface="Century Gothic" panose="020B0502020202020204"/>
              </a:rPr>
              <a:t>Felsefenin Temel İnceleme Alanları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defTabSz="457200">
              <a:lnSpc>
                <a:spcPct val="100000"/>
              </a:lnSpc>
              <a:buClr>
                <a:srgbClr val="A53010"/>
              </a:buClr>
              <a:buNone/>
            </a:pPr>
            <a:r>
              <a:rPr lang="tr-TR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1: Bilgi Felsefesi( </a:t>
            </a:r>
            <a:r>
              <a:rPr lang="tr-TR" sz="2400" b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Epistemoloj</a:t>
            </a:r>
            <a:r>
              <a:rPr lang="tr-TR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): </a:t>
            </a:r>
          </a:p>
          <a:p>
            <a:pPr marL="0" lvl="0" indent="0" defTabSz="457200">
              <a:lnSpc>
                <a:spcPct val="100000"/>
              </a:lnSpc>
              <a:buClr>
                <a:srgbClr val="A53010"/>
              </a:buClr>
              <a:buNone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Bilginin kaynağı nedir?</a:t>
            </a:r>
          </a:p>
          <a:p>
            <a:pPr marL="0" lvl="0" indent="0" defTabSz="457200">
              <a:lnSpc>
                <a:spcPct val="100000"/>
              </a:lnSpc>
              <a:buClr>
                <a:srgbClr val="A53010"/>
              </a:buClr>
              <a:buNone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Bilginin niteliği nedir?</a:t>
            </a:r>
          </a:p>
          <a:p>
            <a:pPr marL="0" lvl="0" indent="0" defTabSz="457200">
              <a:lnSpc>
                <a:spcPct val="100000"/>
              </a:lnSpc>
              <a:buClr>
                <a:srgbClr val="A53010"/>
              </a:buClr>
              <a:buNone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Bilginin geçerliği ve güvenirliği nedir?</a:t>
            </a:r>
          </a:p>
          <a:p>
            <a:pPr marL="0" lvl="0" indent="0" defTabSz="457200">
              <a:lnSpc>
                <a:spcPct val="100000"/>
              </a:lnSpc>
              <a:buClr>
                <a:srgbClr val="A53010"/>
              </a:buClr>
              <a:buNone/>
            </a:pPr>
            <a:r>
              <a:rPr lang="tr-TR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2.  Değerler Felsefesi ( </a:t>
            </a:r>
            <a:r>
              <a:rPr lang="tr-TR" sz="2400" b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Aksiyoloji</a:t>
            </a:r>
            <a:r>
              <a:rPr lang="tr-TR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): </a:t>
            </a:r>
          </a:p>
          <a:p>
            <a:pPr marL="0" lvl="0" indent="0" defTabSz="457200">
              <a:lnSpc>
                <a:spcPct val="150000"/>
              </a:lnSpc>
              <a:buClr>
                <a:srgbClr val="A53010"/>
              </a:buClr>
              <a:buNone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İnsanların yapıp etmelerini, bu tür davranışların dayandığı ilkeleri ve değerleri araştırı. Ahlaklı-ahlaksız, vicdanlı-vicdansız vb. ikilemleri problem edinir.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08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defTabSz="457200">
              <a:lnSpc>
                <a:spcPct val="100000"/>
              </a:lnSpc>
              <a:buClr>
                <a:srgbClr val="A53010"/>
              </a:buClr>
              <a:buNone/>
            </a:pPr>
            <a:r>
              <a:rPr lang="tr-TR" sz="1800" b="1" dirty="0">
                <a:solidFill>
                  <a:prstClr val="black"/>
                </a:solidFill>
                <a:latin typeface="Century Gothic" panose="020B0502020202020204"/>
              </a:rPr>
              <a:t>3.</a:t>
            </a:r>
            <a:r>
              <a:rPr lang="tr-TR" sz="1800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tr-TR" sz="2400" b="1" dirty="0">
                <a:solidFill>
                  <a:prstClr val="black"/>
                </a:solidFill>
                <a:latin typeface="Century Gothic" panose="020B0502020202020204"/>
              </a:rPr>
              <a:t>Varlık Felsefesi (Ontoloji)</a:t>
            </a:r>
          </a:p>
          <a:p>
            <a:pPr marL="0" lvl="0" indent="0" defTabSz="457200">
              <a:lnSpc>
                <a:spcPct val="150000"/>
              </a:lnSpc>
              <a:buClr>
                <a:srgbClr val="A53010"/>
              </a:buClr>
              <a:buNone/>
            </a:pPr>
            <a:r>
              <a:rPr lang="tr-TR" sz="2400" dirty="0">
                <a:solidFill>
                  <a:prstClr val="black"/>
                </a:solidFill>
                <a:latin typeface="Century Gothic" panose="020B0502020202020204"/>
              </a:rPr>
              <a:t>İlk Nedir? Evrende olan her şeyi incelemeye çalışır.</a:t>
            </a:r>
          </a:p>
          <a:p>
            <a:pPr marL="0" lvl="0" indent="0" defTabSz="457200">
              <a:lnSpc>
                <a:spcPct val="150000"/>
              </a:lnSpc>
              <a:buClr>
                <a:srgbClr val="A53010"/>
              </a:buClr>
              <a:buNone/>
            </a:pPr>
            <a:r>
              <a:rPr lang="tr-TR" sz="2400" dirty="0">
                <a:solidFill>
                  <a:prstClr val="black"/>
                </a:solidFill>
                <a:latin typeface="Century Gothic" panose="020B0502020202020204"/>
              </a:rPr>
              <a:t>Varlık felsefesi hakikatin peşindedir. </a:t>
            </a:r>
          </a:p>
          <a:p>
            <a:pPr marL="0" lvl="0" indent="0" defTabSz="457200">
              <a:lnSpc>
                <a:spcPct val="150000"/>
              </a:lnSpc>
              <a:buClr>
                <a:srgbClr val="A53010"/>
              </a:buClr>
              <a:buNone/>
            </a:pPr>
            <a:r>
              <a:rPr lang="tr-TR" sz="2400" dirty="0">
                <a:solidFill>
                  <a:prstClr val="black"/>
                </a:solidFill>
                <a:latin typeface="Century Gothic" panose="020B0502020202020204"/>
              </a:rPr>
              <a:t>Günümüzde bilimsel bilgiyi temel olarak ele alır ve onların ötesinde bilime yol gösterici görüşler ortaya koyar.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634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>
                <a:solidFill>
                  <a:srgbClr val="E3EACF">
                    <a:lumMod val="25000"/>
                  </a:srgbClr>
                </a:solidFill>
                <a:latin typeface="Century Gothic" panose="020B0502020202020204"/>
              </a:rPr>
              <a:t>TEMEL</a:t>
            </a:r>
            <a:r>
              <a:rPr lang="tr-TR" sz="3600" b="1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lang="tr-TR" sz="3600" b="1" dirty="0">
                <a:solidFill>
                  <a:srgbClr val="E3EACF">
                    <a:lumMod val="25000"/>
                  </a:srgbClr>
                </a:solidFill>
                <a:latin typeface="Century Gothic" panose="020B0502020202020204"/>
              </a:rPr>
              <a:t>FELSEFİ AKIMLAR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defTabSz="457200">
              <a:lnSpc>
                <a:spcPct val="100000"/>
              </a:lnSpc>
              <a:buClr>
                <a:srgbClr val="A53010"/>
              </a:buClr>
              <a:buNone/>
            </a:pPr>
            <a:r>
              <a:rPr lang="tr-TR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1. İdealizm</a:t>
            </a:r>
          </a:p>
          <a:p>
            <a:pPr marL="0" lvl="0" indent="0" defTabSz="457200">
              <a:lnSpc>
                <a:spcPct val="100000"/>
              </a:lnSpc>
              <a:buClr>
                <a:srgbClr val="A53010"/>
              </a:buClr>
              <a:buNone/>
            </a:pPr>
            <a:r>
              <a:rPr lang="tr-TR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2. Realizm </a:t>
            </a:r>
          </a:p>
          <a:p>
            <a:pPr marL="0" lvl="0" indent="0" defTabSz="457200">
              <a:lnSpc>
                <a:spcPct val="100000"/>
              </a:lnSpc>
              <a:buClr>
                <a:srgbClr val="A53010"/>
              </a:buClr>
              <a:buNone/>
            </a:pPr>
            <a:r>
              <a:rPr lang="tr-TR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3. Pragmatizm</a:t>
            </a:r>
          </a:p>
          <a:p>
            <a:pPr marL="0" lvl="0" indent="0" defTabSz="457200">
              <a:lnSpc>
                <a:spcPct val="100000"/>
              </a:lnSpc>
              <a:buClr>
                <a:srgbClr val="A53010"/>
              </a:buClr>
              <a:buNone/>
            </a:pPr>
            <a:r>
              <a:rPr lang="tr-TR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4. </a:t>
            </a:r>
            <a:r>
              <a:rPr lang="tr-TR" sz="2400" b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Natürelizm</a:t>
            </a:r>
            <a:r>
              <a:rPr lang="tr-TR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</a:t>
            </a:r>
          </a:p>
          <a:p>
            <a:pPr marL="0" lvl="0" indent="0" defTabSz="457200">
              <a:lnSpc>
                <a:spcPct val="100000"/>
              </a:lnSpc>
              <a:buClr>
                <a:srgbClr val="A53010"/>
              </a:buClr>
              <a:buNone/>
            </a:pPr>
            <a:r>
              <a:rPr lang="tr-TR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5. Varoluşçuluk ( </a:t>
            </a:r>
            <a:r>
              <a:rPr lang="tr-TR" sz="2400" b="1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Existentializm</a:t>
            </a:r>
            <a:r>
              <a:rPr lang="tr-TR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439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1. </a:t>
            </a:r>
            <a:r>
              <a:rPr lang="tr-TR" sz="3600" b="1" dirty="0" err="1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İdealizim</a:t>
            </a:r>
            <a:r>
              <a:rPr lang="tr-TR" sz="3600" b="1" dirty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Gerçeği, fikir, zihin ve düşünceyle ilişkilendiren akımdır. Yani gerçek, fikirdir, düşüncedir, ruhtur. 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Bu düşünceye göre eğitim önemlidir. Kişinin ve devletin mutluluğunu sağlayacak bir erdemdir. 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Kültürel değerlerin aktarılması ve öğrencilerin kendini gerçekleştirmesi için eğitim verilmelidir. 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İdeailist</a:t>
            </a: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 eğitimde evrensel doğrular vardır. Yer zaman ve koşula bağlı olarak değişmezler.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088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>
                <a:solidFill>
                  <a:prstClr val="black">
                    <a:lumMod val="85000"/>
                    <a:lumOff val="15000"/>
                  </a:prstClr>
                </a:solidFill>
                <a:latin typeface="Century Gothic" panose="020B0502020202020204"/>
              </a:rPr>
              <a:t>2. Realizm(Gerçeklik)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Realizme göre gerçek maddedir. Madde ise değişmez ve ölümsüzdür. 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İnsan zihni doğuştan boş bir tabeladır. 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Öğretmen merkezli bu anlayışta öğretmen öğrencilere neler öğretilmesi gerektiğine kara verir. 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Eğitimin temel amacı bilgiyi keşfetmek, kullanmak ve transfer etmektir. 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A53010"/>
              </a:buClr>
              <a:buFont typeface="Wingdings 3" charset="2"/>
              <a:buChar char=""/>
            </a:pPr>
            <a:r>
              <a:rPr lang="tr-TR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</a:rPr>
              <a:t>Realizmde öğrenci, öğretmenin kazandırmak istediği beceri ve bilgi olmak üzere üç öğe bulunur.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969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908</Words>
  <Application>Microsoft Office PowerPoint</Application>
  <PresentationFormat>Geniş ekran</PresentationFormat>
  <Paragraphs>98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Century Gothic</vt:lpstr>
      <vt:lpstr>Open Sans</vt:lpstr>
      <vt:lpstr>Wingdings 3</vt:lpstr>
      <vt:lpstr>Office Teması</vt:lpstr>
      <vt:lpstr>Sosyal Bilgilerin Felsefi Temelleri</vt:lpstr>
      <vt:lpstr>Felsefe Nedir?</vt:lpstr>
      <vt:lpstr>PowerPoint Sunusu</vt:lpstr>
      <vt:lpstr>Felsefenin Özellikleri</vt:lpstr>
      <vt:lpstr>Felsefenin Temel İnceleme Alanları</vt:lpstr>
      <vt:lpstr>PowerPoint Sunusu</vt:lpstr>
      <vt:lpstr>TEMEL FELSEFİ AKIMLAR </vt:lpstr>
      <vt:lpstr>1. İdealizim </vt:lpstr>
      <vt:lpstr>2. Realizm(Gerçeklik)</vt:lpstr>
      <vt:lpstr>3. Pragmatizm </vt:lpstr>
      <vt:lpstr>4. Natüralizm </vt:lpstr>
      <vt:lpstr>5. Varoluşculuk</vt:lpstr>
      <vt:lpstr>EĞİTİM FELSEFESİ</vt:lpstr>
      <vt:lpstr>TEMEL EĞİTİM FELSEFELERİ</vt:lpstr>
      <vt:lpstr>1.İlerlemecilik </vt:lpstr>
      <vt:lpstr>PowerPoint Sunusu</vt:lpstr>
      <vt:lpstr>2. Esasicilik </vt:lpstr>
      <vt:lpstr>3. Daimicilik </vt:lpstr>
      <vt:lpstr>4. Yeniden Kurmacılık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Bilgilerin Felsefi Temelleri</dc:title>
  <dc:creator>01</dc:creator>
  <cp:lastModifiedBy>01</cp:lastModifiedBy>
  <cp:revision>4</cp:revision>
  <dcterms:created xsi:type="dcterms:W3CDTF">2016-10-27T10:49:20Z</dcterms:created>
  <dcterms:modified xsi:type="dcterms:W3CDTF">2016-10-27T12:24:29Z</dcterms:modified>
</cp:coreProperties>
</file>