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</a:t>
            </a:r>
            <a:r>
              <a:rPr lang="tr-TR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202923" y="2583195"/>
            <a:ext cx="304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Atomlar ve Moleküller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114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ELEMENTLER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BİLEŞİKLER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939" y="1491630"/>
            <a:ext cx="84349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Bildiğimiz tüm maddeler 100 civarında </a:t>
            </a:r>
            <a:r>
              <a:rPr lang="tr-TR" sz="1400" b="1" dirty="0"/>
              <a:t>elementten </a:t>
            </a:r>
            <a:r>
              <a:rPr lang="tr-TR" sz="1400" dirty="0"/>
              <a:t>meydana gelmektedir. </a:t>
            </a:r>
            <a:r>
              <a:rPr lang="tr-TR" sz="1400" dirty="0" err="1" smtClean="0"/>
              <a:t>Hidrojen,oksijen</a:t>
            </a:r>
            <a:r>
              <a:rPr lang="tr-TR" sz="1400" dirty="0"/>
              <a:t>, karbon, demir, silikon, sülfür ve uranyum bu elementlere birkaç </a:t>
            </a:r>
            <a:r>
              <a:rPr lang="tr-TR" sz="1400" dirty="0" smtClean="0"/>
              <a:t>örnektir.</a:t>
            </a:r>
          </a:p>
          <a:p>
            <a:endParaRPr lang="tr-TR" sz="1400" dirty="0"/>
          </a:p>
          <a:p>
            <a:r>
              <a:rPr lang="tr-TR" sz="1400" dirty="0"/>
              <a:t>Her bir element belli başlı özelliklere sahiptir. Örneğin, hidrojen normal </a:t>
            </a:r>
            <a:r>
              <a:rPr lang="tr-TR" sz="1400" dirty="0" smtClean="0"/>
              <a:t>sıcaklıkta gaz </a:t>
            </a:r>
            <a:r>
              <a:rPr lang="tr-TR" sz="1400" dirty="0"/>
              <a:t>halindedir ancak daha düşük sıcaklıklarda sıvı hale geçer.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Belirli </a:t>
            </a:r>
            <a:r>
              <a:rPr lang="tr-TR" sz="1400" dirty="0"/>
              <a:t>bir sıcaklık </a:t>
            </a:r>
            <a:r>
              <a:rPr lang="tr-TR" sz="1400" dirty="0" smtClean="0"/>
              <a:t>ve basınçta </a:t>
            </a:r>
            <a:r>
              <a:rPr lang="tr-TR" sz="1400" dirty="0"/>
              <a:t>belli bir yoğunluğa sahiptir ve diğer elementlerle birleştiğinde </a:t>
            </a:r>
            <a:r>
              <a:rPr lang="tr-TR" sz="1400" dirty="0" smtClean="0"/>
              <a:t>bileşikler oluşturur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Herhangi </a:t>
            </a:r>
            <a:r>
              <a:rPr lang="tr-TR" sz="1400" dirty="0"/>
              <a:t>bir madde, test edildiğinde, hidrojenin tüm özelliklerine sahip ise, </a:t>
            </a:r>
            <a:r>
              <a:rPr lang="tr-TR" sz="1400" dirty="0" smtClean="0"/>
              <a:t>o madde </a:t>
            </a:r>
            <a:r>
              <a:rPr lang="tr-TR" sz="1400" dirty="0"/>
              <a:t>hidrojendir. Eğer herhangi bir özelliği farklıysa bu demektir ki hidrojen değildir</a:t>
            </a:r>
            <a:r>
              <a:rPr lang="tr-TR" sz="1400" dirty="0" smtClean="0"/>
              <a:t>.</a:t>
            </a:r>
          </a:p>
          <a:p>
            <a:endParaRPr lang="tr-TR" sz="1400" dirty="0" smtClean="0"/>
          </a:p>
          <a:p>
            <a:r>
              <a:rPr lang="tr-TR" sz="1400" dirty="0" smtClean="0"/>
              <a:t>Günlük </a:t>
            </a:r>
            <a:r>
              <a:rPr lang="tr-TR" sz="1400" dirty="0"/>
              <a:t>hayatta karşılaştığımız birçok madde element değil iki veya daha </a:t>
            </a:r>
            <a:r>
              <a:rPr lang="tr-TR" sz="1400" dirty="0" smtClean="0"/>
              <a:t>fazla elementin </a:t>
            </a:r>
            <a:r>
              <a:rPr lang="tr-TR" sz="1400" dirty="0"/>
              <a:t>kimyasal bileşeni olan </a:t>
            </a:r>
            <a:r>
              <a:rPr lang="tr-TR" sz="1400" b="1" dirty="0" smtClean="0"/>
              <a:t>bileşiktir. </a:t>
            </a:r>
            <a:r>
              <a:rPr lang="tr-TR" sz="1400" dirty="0" smtClean="0"/>
              <a:t>Örneğin</a:t>
            </a:r>
            <a:r>
              <a:rPr lang="tr-TR" sz="1400" dirty="0"/>
              <a:t>, su; oksijen ve </a:t>
            </a:r>
            <a:r>
              <a:rPr lang="tr-TR" sz="1400" dirty="0" smtClean="0"/>
              <a:t>hidrojenden karbondioksit </a:t>
            </a:r>
            <a:r>
              <a:rPr lang="tr-TR" sz="1400" dirty="0"/>
              <a:t>ise karbon ve oksijenden oluşur.</a:t>
            </a:r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liha\Desktop\Serdar\SUNUM\PNG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457"/>
            <a:ext cx="4032448" cy="49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68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06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ATOMLAR VE MOLEKÜLLER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939" y="1563638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Elinizde demir bir çubuk olduğunu ve bu çubuğu küçük parçalara böldüğünüzü düşünün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Mükemmel derece keskin bir bıçağınız ve mükemmel bir mikroskopunuz olsa </a:t>
            </a:r>
            <a:r>
              <a:rPr lang="tr-TR" sz="1400" dirty="0" smtClean="0"/>
              <a:t>dahi, sonsuza </a:t>
            </a:r>
            <a:r>
              <a:rPr lang="tr-TR" sz="1400" dirty="0"/>
              <a:t>dek bölmeye devam edemezsiniz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Eninde </a:t>
            </a:r>
            <a:r>
              <a:rPr lang="tr-TR" sz="1400" dirty="0"/>
              <a:t>sonunda demirin var olan en </a:t>
            </a:r>
            <a:r>
              <a:rPr lang="tr-TR" sz="1400" dirty="0" smtClean="0"/>
              <a:t>küçük parçasına </a:t>
            </a:r>
            <a:r>
              <a:rPr lang="tr-TR" sz="1400" dirty="0"/>
              <a:t>ulaşırsınız; yani bir demir </a:t>
            </a:r>
            <a:r>
              <a:rPr lang="tr-TR" sz="1400" b="1" dirty="0" smtClean="0"/>
              <a:t>atom</a:t>
            </a:r>
            <a:r>
              <a:rPr lang="tr-TR" sz="1400" dirty="0" smtClean="0"/>
              <a:t>una.</a:t>
            </a:r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atom elementin özelliklerini </a:t>
            </a:r>
            <a:r>
              <a:rPr lang="tr-TR" sz="1400" dirty="0" smtClean="0"/>
              <a:t>koruyan en </a:t>
            </a:r>
            <a:r>
              <a:rPr lang="tr-TR" sz="1400" dirty="0"/>
              <a:t>küçük parçasıdır.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Atom </a:t>
            </a:r>
            <a:r>
              <a:rPr lang="tr-TR" sz="1400" dirty="0"/>
              <a:t>parçalandığında elde edilen parçalar artık orijinal </a:t>
            </a:r>
            <a:r>
              <a:rPr lang="tr-TR" sz="1400" dirty="0" smtClean="0"/>
              <a:t>elementin özelliklerini </a:t>
            </a:r>
            <a:r>
              <a:rPr lang="tr-TR" sz="1400" dirty="0"/>
              <a:t>taşımaz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atom parçalandığında ne olduğu nükleer fiziğin konusudur.</a:t>
            </a:r>
          </a:p>
        </p:txBody>
      </p:sp>
    </p:spTree>
    <p:extLst>
      <p:ext uri="{BB962C8B-B14F-4D97-AF65-F5344CB8AC3E}">
        <p14:creationId xmlns:p14="http://schemas.microsoft.com/office/powerpoint/2010/main" val="31900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PERİYODİK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CETVEL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707654"/>
            <a:ext cx="8434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Elementler, </a:t>
            </a:r>
            <a:r>
              <a:rPr lang="tr-TR" sz="1400" dirty="0" smtClean="0"/>
              <a:t>diğer </a:t>
            </a:r>
            <a:r>
              <a:rPr lang="tr-TR" sz="1400" dirty="0"/>
              <a:t>sayfada yer alan tabloda kimyasal özelliklerine göre sıralanmıştır </a:t>
            </a:r>
            <a:r>
              <a:rPr lang="tr-TR" sz="1400" dirty="0" smtClean="0"/>
              <a:t>ve atom </a:t>
            </a:r>
            <a:r>
              <a:rPr lang="tr-TR" sz="1400" dirty="0"/>
              <a:t>numaralarına göre yatay olarak listelenmiştir.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Benzer </a:t>
            </a:r>
            <a:r>
              <a:rPr lang="tr-TR" sz="1400" dirty="0"/>
              <a:t>özelliklere sahip </a:t>
            </a:r>
            <a:r>
              <a:rPr lang="tr-TR" sz="1400" dirty="0" smtClean="0"/>
              <a:t>elementler aynı </a:t>
            </a:r>
            <a:r>
              <a:rPr lang="tr-TR" sz="1400" dirty="0"/>
              <a:t>düşey sütuna </a:t>
            </a:r>
            <a:r>
              <a:rPr lang="tr-TR" sz="1400" dirty="0" smtClean="0"/>
              <a:t>yerleştirilmiştir.</a:t>
            </a:r>
          </a:p>
          <a:p>
            <a:endParaRPr lang="tr-TR" sz="1400" dirty="0"/>
          </a:p>
          <a:p>
            <a:r>
              <a:rPr lang="tr-TR" sz="1400" dirty="0" smtClean="0"/>
              <a:t>Özelliklerin </a:t>
            </a:r>
            <a:r>
              <a:rPr lang="tr-TR" sz="1400" dirty="0"/>
              <a:t>benzerliğinin en </a:t>
            </a:r>
            <a:r>
              <a:rPr lang="tr-TR" sz="1400" dirty="0" smtClean="0"/>
              <a:t>çarpıcı örneği </a:t>
            </a:r>
            <a:r>
              <a:rPr lang="tr-TR" sz="1400" dirty="0"/>
              <a:t>en sağda yer alan sütunda gözlemlenir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elementler soy gazlar (asal </a:t>
            </a:r>
            <a:r>
              <a:rPr lang="tr-TR" sz="1400" dirty="0" smtClean="0"/>
              <a:t>gazlar) olarak </a:t>
            </a:r>
            <a:r>
              <a:rPr lang="tr-TR" sz="1400" dirty="0"/>
              <a:t>adlandırılır; çünkü hiçbiri başka bir elementle reaksiyona girmez.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Elementlerin yerleştirildiği </a:t>
            </a:r>
            <a:r>
              <a:rPr lang="tr-TR" sz="1400" dirty="0"/>
              <a:t>bu cetvele </a:t>
            </a:r>
            <a:r>
              <a:rPr lang="tr-TR" sz="1400" b="1" dirty="0"/>
              <a:t>periyodik cetvel </a:t>
            </a:r>
            <a:r>
              <a:rPr lang="tr-TR" sz="14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566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liha\Desktop\Serdar\SUNUM\PNG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40" y="28784"/>
            <a:ext cx="6192688" cy="5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748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 KÜTLESİ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5" y="2211710"/>
            <a:ext cx="843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Periyodik cetvelde her kutucuğun altında yer alan sayı ilgili elementin tek bir </a:t>
            </a:r>
            <a:r>
              <a:rPr lang="tr-TR" sz="1400" dirty="0" smtClean="0"/>
              <a:t>atomunun göreli </a:t>
            </a:r>
            <a:r>
              <a:rPr lang="tr-TR" sz="1400" dirty="0"/>
              <a:t>kütlesini verir ve bu sayı </a:t>
            </a:r>
            <a:r>
              <a:rPr lang="tr-TR" sz="1400" b="1" dirty="0"/>
              <a:t>atom kütlesi </a:t>
            </a:r>
            <a:r>
              <a:rPr lang="tr-TR" sz="1400" dirty="0"/>
              <a:t>(ya da </a:t>
            </a:r>
            <a:r>
              <a:rPr lang="tr-TR" sz="1400" b="1" dirty="0"/>
              <a:t>atom ağırlığı</a:t>
            </a:r>
            <a:r>
              <a:rPr lang="tr-TR" sz="1400" dirty="0"/>
              <a:t>) olarak adlandırılır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Birimine ise </a:t>
            </a:r>
            <a:r>
              <a:rPr lang="tr-TR" sz="1400" b="1" dirty="0"/>
              <a:t>atomik kütle birimi </a:t>
            </a:r>
            <a:r>
              <a:rPr lang="tr-TR" sz="1400" dirty="0"/>
              <a:t>(</a:t>
            </a:r>
            <a:r>
              <a:rPr lang="tr-TR" sz="1400" dirty="0" err="1"/>
              <a:t>akb</a:t>
            </a:r>
            <a:r>
              <a:rPr lang="tr-TR" sz="1400" dirty="0"/>
              <a:t>) denir.</a:t>
            </a:r>
          </a:p>
        </p:txBody>
      </p:sp>
    </p:spTree>
    <p:extLst>
      <p:ext uri="{BB962C8B-B14F-4D97-AF65-F5344CB8AC3E}">
        <p14:creationId xmlns:p14="http://schemas.microsoft.com/office/powerpoint/2010/main" val="2301077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14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AVOGADRO SAYISI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663472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Hidrojenin atom kütlesi yaklaşık 1, karbonun atom kütlesi ise 12’dir.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Dolayısıyla</a:t>
            </a:r>
            <a:r>
              <a:rPr lang="tr-TR" sz="1400" dirty="0"/>
              <a:t>, </a:t>
            </a:r>
            <a:r>
              <a:rPr lang="tr-TR" sz="1400" dirty="0" smtClean="0"/>
              <a:t>bir karbon </a:t>
            </a:r>
            <a:r>
              <a:rPr lang="tr-TR" sz="1400" dirty="0"/>
              <a:t>atomu bir hidrojen atomundan 12 kat daha fazla kütleye sahiptir ve 359 </a:t>
            </a:r>
            <a:r>
              <a:rPr lang="tr-TR" sz="1400" dirty="0" smtClean="0"/>
              <a:t>karbon atomunun </a:t>
            </a:r>
            <a:r>
              <a:rPr lang="tr-TR" sz="1400" dirty="0"/>
              <a:t>toplam kütlesi 359 hidrojen </a:t>
            </a:r>
            <a:r>
              <a:rPr lang="tr-TR" sz="1400" dirty="0" smtClean="0"/>
              <a:t>atomununkinden </a:t>
            </a:r>
            <a:r>
              <a:rPr lang="tr-TR" sz="1400" dirty="0"/>
              <a:t>12 kat daha fazladır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 </a:t>
            </a:r>
            <a:r>
              <a:rPr lang="tr-TR" sz="1400" dirty="0"/>
              <a:t>“359” </a:t>
            </a:r>
            <a:r>
              <a:rPr lang="tr-TR" sz="1400" dirty="0" smtClean="0"/>
              <a:t>sayısı </a:t>
            </a:r>
            <a:r>
              <a:rPr lang="sv-SE" sz="1400" dirty="0" smtClean="0"/>
              <a:t>burada </a:t>
            </a:r>
            <a:r>
              <a:rPr lang="sv-SE" sz="1400" dirty="0"/>
              <a:t>rastgele seçilmiştir</a:t>
            </a:r>
            <a:r>
              <a:rPr lang="sv-SE" sz="1400" dirty="0" smtClean="0"/>
              <a:t>.</a:t>
            </a:r>
            <a:endParaRPr lang="tr-TR" sz="1400" dirty="0" smtClean="0"/>
          </a:p>
          <a:p>
            <a:endParaRPr lang="tr-TR" sz="1400" dirty="0"/>
          </a:p>
          <a:p>
            <a:r>
              <a:rPr lang="sv-SE" sz="1400" dirty="0" smtClean="0"/>
              <a:t>Gerçekten </a:t>
            </a:r>
            <a:r>
              <a:rPr lang="sv-SE" sz="1400" dirty="0"/>
              <a:t>de 6.02·1023 karbon atomunun toplam </a:t>
            </a:r>
            <a:r>
              <a:rPr lang="sv-SE" sz="1400" dirty="0" smtClean="0"/>
              <a:t>kütlesi</a:t>
            </a:r>
            <a:r>
              <a:rPr lang="tr-TR" sz="1400" dirty="0" smtClean="0"/>
              <a:t> aynı </a:t>
            </a:r>
            <a:r>
              <a:rPr lang="tr-TR" sz="1400" dirty="0"/>
              <a:t>sayıda hidrojen atomununkinin yine 12 katıdır.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Ancak</a:t>
            </a:r>
            <a:r>
              <a:rPr lang="tr-TR" sz="1400" dirty="0"/>
              <a:t>, bu sefer </a:t>
            </a:r>
            <a:r>
              <a:rPr lang="tr-TR" sz="1400" dirty="0" smtClean="0"/>
              <a:t>kullandığımız sayı</a:t>
            </a:r>
            <a:r>
              <a:rPr lang="tr-TR" sz="1400" dirty="0"/>
              <a:t>, 6.02·1023 özel bir sayıdır; çünkü bu sayıda hidrojen atomunun kütlesi 1 gram</a:t>
            </a:r>
          </a:p>
          <a:p>
            <a:r>
              <a:rPr lang="tr-TR" sz="1400" dirty="0"/>
              <a:t>gelmektedir.</a:t>
            </a:r>
          </a:p>
        </p:txBody>
      </p:sp>
    </p:spTree>
    <p:extLst>
      <p:ext uri="{BB962C8B-B14F-4D97-AF65-F5344CB8AC3E}">
        <p14:creationId xmlns:p14="http://schemas.microsoft.com/office/powerpoint/2010/main" val="3914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4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BÖLÜM4</Template>
  <TotalTime>19</TotalTime>
  <Words>408</Words>
  <Application>Microsoft Office PowerPoint</Application>
  <PresentationFormat>Ekran Gösterisi (16:9)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BÖLÜM4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2017-01-30T08:06:23Z</dcterms:created>
  <dcterms:modified xsi:type="dcterms:W3CDTF">2017-01-31T08:01:21Z</dcterms:modified>
</cp:coreProperties>
</file>