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sldIdLst>
    <p:sldId id="256" r:id="rId2"/>
    <p:sldId id="257" r:id="rId3"/>
    <p:sldId id="258" r:id="rId4"/>
    <p:sldId id="259" r:id="rId5"/>
    <p:sldId id="260" r:id="rId6"/>
    <p:sldId id="261" r:id="rId7"/>
    <p:sldId id="262" r:id="rId8"/>
    <p:sldId id="263" r:id="rId9"/>
    <p:sldId id="264" r:id="rId10"/>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68" d="100"/>
          <a:sy n="68" d="100"/>
        </p:scale>
        <p:origin x="-792" y="-11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1" Type="http://schemas.openxmlformats.org/officeDocument/2006/relationships/printerSettings" Target="printerSettings/printerSettings1.bin"/><Relationship Id="rId12" Type="http://schemas.openxmlformats.org/officeDocument/2006/relationships/presProps" Target="presProps.xml"/><Relationship Id="rId13" Type="http://schemas.openxmlformats.org/officeDocument/2006/relationships/viewProps" Target="viewProps.xml"/><Relationship Id="rId14" Type="http://schemas.openxmlformats.org/officeDocument/2006/relationships/theme" Target="theme/theme1.xml"/><Relationship Id="rId15"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8" name="Rounded Rectangle 7"/>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0D255826-ED6C-6A4D-B2C1-967E20A56570}" type="datetimeFigureOut">
              <a:rPr lang="en-US" smtClean="0"/>
              <a:t>13.02.18</a:t>
            </a:fld>
            <a:endParaRPr lang="en-US"/>
          </a:p>
        </p:txBody>
      </p:sp>
      <p:sp>
        <p:nvSpPr>
          <p:cNvPr id="5" name="Footer Placeholder 4"/>
          <p:cNvSpPr>
            <a:spLocks noGrp="1"/>
          </p:cNvSpPr>
          <p:nvPr>
            <p:ph type="ftr" sz="quarter" idx="11"/>
          </p:nvPr>
        </p:nvSpPr>
        <p:spPr/>
        <p:txBody>
          <a:bodyPr/>
          <a:lstStyle/>
          <a:p>
            <a:endParaRPr lang="en-US"/>
          </a:p>
        </p:txBody>
      </p:sp>
      <p:sp>
        <p:nvSpPr>
          <p:cNvPr id="9" name="Rectangle 8"/>
          <p:cNvSpPr/>
          <p:nvPr/>
        </p:nvSpPr>
        <p:spPr>
          <a:xfrm>
            <a:off x="345440" y="2942602"/>
            <a:ext cx="7147931" cy="2463800"/>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7572652" y="2944634"/>
            <a:ext cx="1190348" cy="2459736"/>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p:cNvSpPr/>
          <p:nvPr/>
        </p:nvSpPr>
        <p:spPr>
          <a:xfrm>
            <a:off x="7712714" y="3136658"/>
            <a:ext cx="910224" cy="2075688"/>
          </a:xfrm>
          <a:prstGeom prst="rect">
            <a:avLst/>
          </a:prstGeom>
          <a:solidFill>
            <a:schemeClr val="accent3">
              <a:alpha val="70000"/>
            </a:schemeClr>
          </a:solidFill>
          <a:ln w="635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p:cNvSpPr/>
          <p:nvPr/>
        </p:nvSpPr>
        <p:spPr>
          <a:xfrm>
            <a:off x="445483" y="3055621"/>
            <a:ext cx="6947845" cy="2245359"/>
          </a:xfrm>
          <a:prstGeom prst="rect">
            <a:avLst/>
          </a:prstGeom>
          <a:solidFill>
            <a:srgbClr val="FFFFFF"/>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12"/>
          </p:nvPr>
        </p:nvSpPr>
        <p:spPr>
          <a:xfrm>
            <a:off x="7786826" y="4625268"/>
            <a:ext cx="762000" cy="457200"/>
          </a:xfrm>
        </p:spPr>
        <p:txBody>
          <a:bodyPr/>
          <a:lstStyle>
            <a:lvl1pPr algn="ctr">
              <a:defRPr sz="2800">
                <a:solidFill>
                  <a:schemeClr val="accent1">
                    <a:lumMod val="50000"/>
                  </a:schemeClr>
                </a:solidFill>
              </a:defRPr>
            </a:lvl1pPr>
          </a:lstStyle>
          <a:p>
            <a:fld id="{334C0007-EC17-1A41-8FF9-C64B00D41E62}" type="slidenum">
              <a:rPr lang="en-US" smtClean="0"/>
              <a:t>‹#›</a:t>
            </a:fld>
            <a:endParaRPr lang="en-US"/>
          </a:p>
        </p:txBody>
      </p:sp>
      <p:sp>
        <p:nvSpPr>
          <p:cNvPr id="11" name="Rectangle 10"/>
          <p:cNvSpPr/>
          <p:nvPr/>
        </p:nvSpPr>
        <p:spPr>
          <a:xfrm>
            <a:off x="541822" y="4559276"/>
            <a:ext cx="6755166" cy="664367"/>
          </a:xfrm>
          <a:prstGeom prst="rect">
            <a:avLst/>
          </a:prstGeom>
          <a:solidFill>
            <a:schemeClr val="accent1"/>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538971" y="3139440"/>
            <a:ext cx="6760868" cy="2077720"/>
          </a:xfrm>
          <a:prstGeom prst="rect">
            <a:avLst/>
          </a:prstGeom>
          <a:noFill/>
          <a:ln w="6350" cmpd="dbl">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642805" y="4648200"/>
            <a:ext cx="6553200" cy="457200"/>
          </a:xfrm>
        </p:spPr>
        <p:txBody>
          <a:bodyPr>
            <a:normAutofit/>
          </a:bodyPr>
          <a:lstStyle>
            <a:lvl1pPr marL="0" indent="0" algn="ctr">
              <a:buNone/>
              <a:defRPr sz="1800" cap="all" spc="300" baseline="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Click to edit Master subtitle style</a:t>
            </a:r>
            <a:endParaRPr lang="en-US" dirty="0"/>
          </a:p>
        </p:txBody>
      </p:sp>
      <p:sp>
        <p:nvSpPr>
          <p:cNvPr id="2" name="Title 1"/>
          <p:cNvSpPr>
            <a:spLocks noGrp="1"/>
          </p:cNvSpPr>
          <p:nvPr>
            <p:ph type="ctrTitle"/>
          </p:nvPr>
        </p:nvSpPr>
        <p:spPr>
          <a:xfrm>
            <a:off x="604705" y="3227033"/>
            <a:ext cx="6629400" cy="1219201"/>
          </a:xfrm>
        </p:spPr>
        <p:txBody>
          <a:bodyPr anchor="b" anchorCtr="0">
            <a:noAutofit/>
          </a:bodyPr>
          <a:lstStyle>
            <a:lvl1pPr>
              <a:defRPr sz="4000">
                <a:solidFill>
                  <a:schemeClr val="accent1">
                    <a:lumMod val="50000"/>
                  </a:schemeClr>
                </a:solidFill>
              </a:defRPr>
            </a:lvl1pPr>
          </a:lstStyle>
          <a:p>
            <a:r>
              <a:rPr lang="tr-TR" smtClean="0"/>
              <a:t>Click to edit Master title style</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Date Placeholder 3"/>
          <p:cNvSpPr>
            <a:spLocks noGrp="1"/>
          </p:cNvSpPr>
          <p:nvPr>
            <p:ph type="dt" sz="half" idx="10"/>
          </p:nvPr>
        </p:nvSpPr>
        <p:spPr/>
        <p:txBody>
          <a:bodyPr/>
          <a:lstStyle/>
          <a:p>
            <a:fld id="{0D255826-ED6C-6A4D-B2C1-967E20A56570}" type="datetimeFigureOut">
              <a:rPr lang="en-US" smtClean="0"/>
              <a:t>13.02.18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4C0007-EC17-1A41-8FF9-C64B00D41E62}"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6861702" y="228600"/>
            <a:ext cx="1859280" cy="6122634"/>
          </a:xfrm>
          <a:prstGeom prst="rect">
            <a:avLst/>
          </a:prstGeom>
          <a:solidFill>
            <a:srgbClr val="FFFFFF">
              <a:alpha val="85000"/>
            </a:srgb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8" name="Rectangle 7"/>
          <p:cNvSpPr/>
          <p:nvPr/>
        </p:nvSpPr>
        <p:spPr>
          <a:xfrm>
            <a:off x="6955225" y="351409"/>
            <a:ext cx="1672235" cy="5877017"/>
          </a:xfrm>
          <a:prstGeom prst="rect">
            <a:avLst/>
          </a:prstGeom>
          <a:solidFill>
            <a:srgbClr val="FFFFFF"/>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Vertical Title 1"/>
          <p:cNvSpPr>
            <a:spLocks noGrp="1"/>
          </p:cNvSpPr>
          <p:nvPr>
            <p:ph type="title" orient="vert"/>
          </p:nvPr>
        </p:nvSpPr>
        <p:spPr>
          <a:xfrm>
            <a:off x="7048577" y="395427"/>
            <a:ext cx="1485531" cy="5788981"/>
          </a:xfrm>
        </p:spPr>
        <p:txBody>
          <a:bodyPr vert="eaVert"/>
          <a:lstStyle/>
          <a:p>
            <a:r>
              <a:rPr lang="tr-TR" smtClean="0"/>
              <a:t>Click to edit Master title style</a:t>
            </a:r>
            <a:endParaRPr lang="en-US" dirty="0"/>
          </a:p>
        </p:txBody>
      </p:sp>
      <p:sp>
        <p:nvSpPr>
          <p:cNvPr id="3" name="Vertical Text Placeholder 2"/>
          <p:cNvSpPr>
            <a:spLocks noGrp="1"/>
          </p:cNvSpPr>
          <p:nvPr>
            <p:ph type="body" orient="vert" idx="1"/>
          </p:nvPr>
        </p:nvSpPr>
        <p:spPr>
          <a:xfrm>
            <a:off x="457200" y="380999"/>
            <a:ext cx="6172200" cy="5791201"/>
          </a:xfrm>
        </p:spPr>
        <p:txBody>
          <a:bodyPr vert="eaVert"/>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dirty="0"/>
          </a:p>
        </p:txBody>
      </p:sp>
      <p:sp>
        <p:nvSpPr>
          <p:cNvPr id="4" name="Date Placeholder 3"/>
          <p:cNvSpPr>
            <a:spLocks noGrp="1"/>
          </p:cNvSpPr>
          <p:nvPr>
            <p:ph type="dt" sz="half" idx="10"/>
          </p:nvPr>
        </p:nvSpPr>
        <p:spPr/>
        <p:txBody>
          <a:bodyPr/>
          <a:lstStyle/>
          <a:p>
            <a:fld id="{0D255826-ED6C-6A4D-B2C1-967E20A56570}" type="datetimeFigureOut">
              <a:rPr lang="en-US" smtClean="0"/>
              <a:t>13.02.18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4C0007-EC17-1A41-8FF9-C64B00D41E62}"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lang="en-US"/>
          </a:p>
        </p:txBody>
      </p:sp>
      <p:sp>
        <p:nvSpPr>
          <p:cNvPr id="3" name="Content Placeholder 2"/>
          <p:cNvSpPr>
            <a:spLocks noGrp="1"/>
          </p:cNvSpPr>
          <p:nvPr>
            <p:ph idx="1"/>
          </p:nvPr>
        </p:nvSpPr>
        <p:spPr/>
        <p:txBody>
          <a:body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Date Placeholder 3"/>
          <p:cNvSpPr>
            <a:spLocks noGrp="1"/>
          </p:cNvSpPr>
          <p:nvPr>
            <p:ph type="dt" sz="half" idx="10"/>
          </p:nvPr>
        </p:nvSpPr>
        <p:spPr/>
        <p:txBody>
          <a:bodyPr/>
          <a:lstStyle/>
          <a:p>
            <a:fld id="{0D255826-ED6C-6A4D-B2C1-967E20A56570}" type="datetimeFigureOut">
              <a:rPr lang="en-US" smtClean="0"/>
              <a:t>13.02.18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4C0007-EC17-1A41-8FF9-C64B00D41E62}"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8" name="Rounded Rectangle 7"/>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0D255826-ED6C-6A4D-B2C1-967E20A56570}" type="datetimeFigureOut">
              <a:rPr lang="en-US" smtClean="0"/>
              <a:t>13.02.18</a:t>
            </a:fld>
            <a:endParaRPr lang="en-US"/>
          </a:p>
        </p:txBody>
      </p:sp>
      <p:sp>
        <p:nvSpPr>
          <p:cNvPr id="13" name="Rectangle 12"/>
          <p:cNvSpPr/>
          <p:nvPr/>
        </p:nvSpPr>
        <p:spPr>
          <a:xfrm>
            <a:off x="451976" y="2946400"/>
            <a:ext cx="8265160" cy="2463800"/>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p:cNvSpPr/>
          <p:nvPr/>
        </p:nvSpPr>
        <p:spPr>
          <a:xfrm>
            <a:off x="567656" y="3048000"/>
            <a:ext cx="8033800" cy="2245359"/>
          </a:xfrm>
          <a:prstGeom prst="rect">
            <a:avLst/>
          </a:prstGeom>
          <a:solidFill>
            <a:srgbClr val="FFFFFF"/>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4C0007-EC17-1A41-8FF9-C64B00D41E62}" type="slidenum">
              <a:rPr lang="en-US" smtClean="0"/>
              <a:t>‹#›</a:t>
            </a:fld>
            <a:endParaRPr lang="en-US"/>
          </a:p>
        </p:txBody>
      </p:sp>
      <p:sp>
        <p:nvSpPr>
          <p:cNvPr id="2" name="Title 1"/>
          <p:cNvSpPr>
            <a:spLocks noGrp="1"/>
          </p:cNvSpPr>
          <p:nvPr>
            <p:ph type="title"/>
          </p:nvPr>
        </p:nvSpPr>
        <p:spPr>
          <a:xfrm>
            <a:off x="736456" y="3200399"/>
            <a:ext cx="7696200" cy="1295401"/>
          </a:xfrm>
        </p:spPr>
        <p:txBody>
          <a:bodyPr anchor="b" anchorCtr="0">
            <a:noAutofit/>
          </a:bodyPr>
          <a:lstStyle>
            <a:lvl1pPr algn="ctr" defTabSz="914400" rtl="0" eaLnBrk="1" latinLnBrk="0" hangingPunct="1">
              <a:spcBef>
                <a:spcPct val="0"/>
              </a:spcBef>
              <a:buNone/>
              <a:defRPr lang="en-US" sz="4000" kern="1200" cap="all" baseline="0" dirty="0">
                <a:solidFill>
                  <a:schemeClr val="accent1">
                    <a:lumMod val="50000"/>
                  </a:schemeClr>
                </a:solidFill>
                <a:latin typeface="+mj-lt"/>
                <a:ea typeface="+mj-ea"/>
                <a:cs typeface="+mj-cs"/>
              </a:defRPr>
            </a:lvl1pPr>
          </a:lstStyle>
          <a:p>
            <a:r>
              <a:rPr lang="tr-TR" smtClean="0"/>
              <a:t>Click to edit Master title style</a:t>
            </a:r>
            <a:endParaRPr lang="en-US" dirty="0"/>
          </a:p>
        </p:txBody>
      </p:sp>
      <p:sp>
        <p:nvSpPr>
          <p:cNvPr id="15" name="Rectangle 14"/>
          <p:cNvSpPr/>
          <p:nvPr/>
        </p:nvSpPr>
        <p:spPr>
          <a:xfrm>
            <a:off x="675496" y="4541520"/>
            <a:ext cx="7818120" cy="664367"/>
          </a:xfrm>
          <a:prstGeom prst="rect">
            <a:avLst/>
          </a:prstGeom>
          <a:solidFill>
            <a:schemeClr val="accent1"/>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 Placeholder 2"/>
          <p:cNvSpPr>
            <a:spLocks noGrp="1"/>
          </p:cNvSpPr>
          <p:nvPr>
            <p:ph type="body" idx="1"/>
          </p:nvPr>
        </p:nvSpPr>
        <p:spPr>
          <a:xfrm>
            <a:off x="736456" y="4607510"/>
            <a:ext cx="7696200" cy="523783"/>
          </a:xfrm>
        </p:spPr>
        <p:txBody>
          <a:bodyPr anchor="ctr">
            <a:normAutofit/>
          </a:bodyPr>
          <a:lstStyle>
            <a:lvl1pPr marL="0" indent="0" algn="ctr">
              <a:buNone/>
              <a:defRPr sz="2000" cap="all" spc="250" baseline="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Click to edit Master text styles</a:t>
            </a:r>
          </a:p>
        </p:txBody>
      </p:sp>
      <p:sp>
        <p:nvSpPr>
          <p:cNvPr id="14" name="Rectangle 13"/>
          <p:cNvSpPr/>
          <p:nvPr/>
        </p:nvSpPr>
        <p:spPr>
          <a:xfrm>
            <a:off x="675757" y="3124200"/>
            <a:ext cx="7817599" cy="2077720"/>
          </a:xfrm>
          <a:prstGeom prst="rect">
            <a:avLst/>
          </a:prstGeom>
          <a:noFill/>
          <a:ln w="6350" cmpd="dbl">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26128" y="408372"/>
            <a:ext cx="8260672" cy="1039427"/>
          </a:xfrm>
        </p:spPr>
        <p:txBody>
          <a:bodyPr/>
          <a:lstStyle/>
          <a:p>
            <a:r>
              <a:rPr lang="tr-TR" smtClean="0"/>
              <a:t>Click to edit Master title style</a:t>
            </a:r>
            <a:endParaRPr lang="en-US"/>
          </a:p>
        </p:txBody>
      </p:sp>
      <p:sp>
        <p:nvSpPr>
          <p:cNvPr id="3" name="Content Placeholder 2"/>
          <p:cNvSpPr>
            <a:spLocks noGrp="1"/>
          </p:cNvSpPr>
          <p:nvPr>
            <p:ph sz="half" idx="1"/>
          </p:nvPr>
        </p:nvSpPr>
        <p:spPr>
          <a:xfrm>
            <a:off x="426128" y="1719071"/>
            <a:ext cx="4038600" cy="440740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dirty="0"/>
          </a:p>
        </p:txBody>
      </p:sp>
      <p:sp>
        <p:nvSpPr>
          <p:cNvPr id="4" name="Content Placeholder 3"/>
          <p:cNvSpPr>
            <a:spLocks noGrp="1"/>
          </p:cNvSpPr>
          <p:nvPr>
            <p:ph sz="half" idx="2"/>
          </p:nvPr>
        </p:nvSpPr>
        <p:spPr>
          <a:xfrm>
            <a:off x="4648200" y="1719071"/>
            <a:ext cx="4038600" cy="440740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dirty="0"/>
          </a:p>
        </p:txBody>
      </p:sp>
      <p:sp>
        <p:nvSpPr>
          <p:cNvPr id="5" name="Date Placeholder 4"/>
          <p:cNvSpPr>
            <a:spLocks noGrp="1"/>
          </p:cNvSpPr>
          <p:nvPr>
            <p:ph type="dt" sz="half" idx="10"/>
          </p:nvPr>
        </p:nvSpPr>
        <p:spPr/>
        <p:txBody>
          <a:bodyPr/>
          <a:lstStyle/>
          <a:p>
            <a:fld id="{0D255826-ED6C-6A4D-B2C1-967E20A56570}" type="datetimeFigureOut">
              <a:rPr lang="en-US" smtClean="0"/>
              <a:t>13.02.18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4C0007-EC17-1A41-8FF9-C64B00D41E62}"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26128" y="408372"/>
            <a:ext cx="8260672" cy="1039427"/>
          </a:xfrm>
        </p:spPr>
        <p:txBody>
          <a:bodyPr/>
          <a:lstStyle>
            <a:lvl1pPr>
              <a:defRPr/>
            </a:lvl1pPr>
          </a:lstStyle>
          <a:p>
            <a:r>
              <a:rPr lang="tr-TR" smtClean="0"/>
              <a:t>Click to edit Master title style</a:t>
            </a:r>
            <a:endParaRPr lang="en-US"/>
          </a:p>
        </p:txBody>
      </p:sp>
      <p:sp>
        <p:nvSpPr>
          <p:cNvPr id="3" name="Text Placeholder 2"/>
          <p:cNvSpPr>
            <a:spLocks noGrp="1"/>
          </p:cNvSpPr>
          <p:nvPr>
            <p:ph type="body" idx="1"/>
          </p:nvPr>
        </p:nvSpPr>
        <p:spPr>
          <a:xfrm>
            <a:off x="426128" y="1722438"/>
            <a:ext cx="4040188" cy="639762"/>
          </a:xfrm>
        </p:spPr>
        <p:txBody>
          <a:bodyPr anchor="b">
            <a:noAutofit/>
          </a:bodyPr>
          <a:lstStyle>
            <a:lvl1pPr marL="0" indent="0" algn="ctr">
              <a:buNone/>
              <a:defRPr sz="2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Click to edit Master text styles</a:t>
            </a:r>
          </a:p>
        </p:txBody>
      </p:sp>
      <p:sp>
        <p:nvSpPr>
          <p:cNvPr id="4" name="Content Placeholder 3"/>
          <p:cNvSpPr>
            <a:spLocks noGrp="1"/>
          </p:cNvSpPr>
          <p:nvPr>
            <p:ph sz="half" idx="2"/>
          </p:nvPr>
        </p:nvSpPr>
        <p:spPr>
          <a:xfrm>
            <a:off x="426128" y="2438400"/>
            <a:ext cx="4040188" cy="368776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dirty="0"/>
          </a:p>
        </p:txBody>
      </p:sp>
      <p:sp>
        <p:nvSpPr>
          <p:cNvPr id="5" name="Text Placeholder 4"/>
          <p:cNvSpPr>
            <a:spLocks noGrp="1"/>
          </p:cNvSpPr>
          <p:nvPr>
            <p:ph type="body" sz="quarter" idx="3"/>
          </p:nvPr>
        </p:nvSpPr>
        <p:spPr>
          <a:xfrm>
            <a:off x="4645025" y="1722438"/>
            <a:ext cx="4041775" cy="639762"/>
          </a:xfrm>
        </p:spPr>
        <p:txBody>
          <a:bodyPr anchor="b">
            <a:noAutofit/>
          </a:bodyPr>
          <a:lstStyle>
            <a:lvl1pPr marL="0" indent="0" algn="ctr">
              <a:buNone/>
              <a:defRPr sz="2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Click to edit Master text styles</a:t>
            </a:r>
          </a:p>
        </p:txBody>
      </p:sp>
      <p:sp>
        <p:nvSpPr>
          <p:cNvPr id="6" name="Content Placeholder 5"/>
          <p:cNvSpPr>
            <a:spLocks noGrp="1"/>
          </p:cNvSpPr>
          <p:nvPr>
            <p:ph sz="quarter" idx="4"/>
          </p:nvPr>
        </p:nvSpPr>
        <p:spPr>
          <a:xfrm>
            <a:off x="4645025" y="2438400"/>
            <a:ext cx="4041775" cy="368776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dirty="0"/>
          </a:p>
        </p:txBody>
      </p:sp>
      <p:sp>
        <p:nvSpPr>
          <p:cNvPr id="7" name="Date Placeholder 6"/>
          <p:cNvSpPr>
            <a:spLocks noGrp="1"/>
          </p:cNvSpPr>
          <p:nvPr>
            <p:ph type="dt" sz="half" idx="10"/>
          </p:nvPr>
        </p:nvSpPr>
        <p:spPr/>
        <p:txBody>
          <a:bodyPr/>
          <a:lstStyle/>
          <a:p>
            <a:fld id="{0D255826-ED6C-6A4D-B2C1-967E20A56570}" type="datetimeFigureOut">
              <a:rPr lang="en-US" smtClean="0"/>
              <a:t>13.02.18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34C0007-EC17-1A41-8FF9-C64B00D41E62}"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lang="en-US"/>
          </a:p>
        </p:txBody>
      </p:sp>
      <p:sp>
        <p:nvSpPr>
          <p:cNvPr id="3" name="Date Placeholder 2"/>
          <p:cNvSpPr>
            <a:spLocks noGrp="1"/>
          </p:cNvSpPr>
          <p:nvPr>
            <p:ph type="dt" sz="half" idx="10"/>
          </p:nvPr>
        </p:nvSpPr>
        <p:spPr/>
        <p:txBody>
          <a:bodyPr/>
          <a:lstStyle/>
          <a:p>
            <a:fld id="{0D255826-ED6C-6A4D-B2C1-967E20A56570}" type="datetimeFigureOut">
              <a:rPr lang="en-US" smtClean="0"/>
              <a:t>13.02.18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34C0007-EC17-1A41-8FF9-C64B00D41E62}"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1" name="Rounded Rectangle 10"/>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Date Placeholder 1"/>
          <p:cNvSpPr>
            <a:spLocks noGrp="1"/>
          </p:cNvSpPr>
          <p:nvPr>
            <p:ph type="dt" sz="half" idx="10"/>
          </p:nvPr>
        </p:nvSpPr>
        <p:spPr/>
        <p:txBody>
          <a:bodyPr/>
          <a:lstStyle/>
          <a:p>
            <a:fld id="{0D255826-ED6C-6A4D-B2C1-967E20A56570}" type="datetimeFigureOut">
              <a:rPr lang="en-US" smtClean="0"/>
              <a:t>13.02.18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34C0007-EC17-1A41-8FF9-C64B00D41E62}"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1" name="Rectangle 10"/>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2" name="Rounded Rectangle 11"/>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3886200" y="685800"/>
            <a:ext cx="4572000" cy="525780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dirty="0"/>
          </a:p>
        </p:txBody>
      </p:sp>
      <p:sp>
        <p:nvSpPr>
          <p:cNvPr id="5" name="Date Placeholder 4"/>
          <p:cNvSpPr>
            <a:spLocks noGrp="1"/>
          </p:cNvSpPr>
          <p:nvPr>
            <p:ph type="dt" sz="half" idx="10"/>
          </p:nvPr>
        </p:nvSpPr>
        <p:spPr/>
        <p:txBody>
          <a:bodyPr/>
          <a:lstStyle/>
          <a:p>
            <a:fld id="{0D255826-ED6C-6A4D-B2C1-967E20A56570}" type="datetimeFigureOut">
              <a:rPr lang="en-US" smtClean="0"/>
              <a:t>13.02.18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4C0007-EC17-1A41-8FF9-C64B00D41E62}" type="slidenum">
              <a:rPr lang="en-US" smtClean="0"/>
              <a:t>‹#›</a:t>
            </a:fld>
            <a:endParaRPr lang="en-US"/>
          </a:p>
        </p:txBody>
      </p:sp>
      <p:sp>
        <p:nvSpPr>
          <p:cNvPr id="8" name="Rectangle 7"/>
          <p:cNvSpPr/>
          <p:nvPr/>
        </p:nvSpPr>
        <p:spPr>
          <a:xfrm>
            <a:off x="560034" y="1505712"/>
            <a:ext cx="2716566" cy="3523488"/>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676690" y="1642472"/>
            <a:ext cx="2483254" cy="3234328"/>
          </a:xfrm>
          <a:prstGeom prst="rect">
            <a:avLst/>
          </a:prstGeom>
          <a:solidFill>
            <a:srgbClr val="FFFFFF"/>
          </a:solidFill>
          <a:ln w="6350" cmpd="dbl">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 Placeholder 3"/>
          <p:cNvSpPr>
            <a:spLocks noGrp="1"/>
          </p:cNvSpPr>
          <p:nvPr>
            <p:ph type="body" sz="half" idx="2"/>
          </p:nvPr>
        </p:nvSpPr>
        <p:spPr>
          <a:xfrm>
            <a:off x="769000" y="2971800"/>
            <a:ext cx="2298634" cy="1752600"/>
          </a:xfrm>
        </p:spPr>
        <p:txBody>
          <a:bodyPr/>
          <a:lstStyle>
            <a:lvl1pPr marL="0" indent="0">
              <a:spcBef>
                <a:spcPts val="400"/>
              </a:spcBef>
              <a:buNone/>
              <a:defRPr sz="1400">
                <a:solidFill>
                  <a:schemeClr val="accent1">
                    <a:lumMod val="5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Click to edit Master text styles</a:t>
            </a:r>
          </a:p>
        </p:txBody>
      </p:sp>
      <p:sp>
        <p:nvSpPr>
          <p:cNvPr id="2" name="Title 1"/>
          <p:cNvSpPr>
            <a:spLocks noGrp="1"/>
          </p:cNvSpPr>
          <p:nvPr>
            <p:ph type="title"/>
          </p:nvPr>
        </p:nvSpPr>
        <p:spPr>
          <a:xfrm>
            <a:off x="769000" y="1734312"/>
            <a:ext cx="2298634" cy="1191620"/>
          </a:xfrm>
        </p:spPr>
        <p:txBody>
          <a:bodyPr anchor="b">
            <a:normAutofit/>
          </a:bodyPr>
          <a:lstStyle>
            <a:lvl1pPr algn="l">
              <a:defRPr sz="2000" b="0">
                <a:solidFill>
                  <a:schemeClr val="accent1">
                    <a:lumMod val="75000"/>
                  </a:schemeClr>
                </a:solidFill>
              </a:defRPr>
            </a:lvl1pPr>
          </a:lstStyle>
          <a:p>
            <a:r>
              <a:rPr lang="tr-TR" smtClean="0"/>
              <a:t>Click to edit Master title style</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9" name="Rounded Rectangle 8"/>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idx="1"/>
          </p:nvPr>
        </p:nvSpPr>
        <p:spPr>
          <a:xfrm>
            <a:off x="685800" y="621437"/>
            <a:ext cx="7772400" cy="4331564"/>
          </a:xfrm>
          <a:solidFill>
            <a:schemeClr val="bg2"/>
          </a:solidFill>
          <a:ln>
            <a:noFill/>
          </a:ln>
          <a:effectLst>
            <a:softEdge rad="12700"/>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Drag picture to placeholder or click icon to add</a:t>
            </a:r>
            <a:endParaRPr lang="en-US" dirty="0"/>
          </a:p>
        </p:txBody>
      </p:sp>
      <p:sp>
        <p:nvSpPr>
          <p:cNvPr id="5" name="Date Placeholder 4"/>
          <p:cNvSpPr>
            <a:spLocks noGrp="1"/>
          </p:cNvSpPr>
          <p:nvPr>
            <p:ph type="dt" sz="half" idx="10"/>
          </p:nvPr>
        </p:nvSpPr>
        <p:spPr/>
        <p:txBody>
          <a:bodyPr/>
          <a:lstStyle/>
          <a:p>
            <a:fld id="{0D255826-ED6C-6A4D-B2C1-967E20A56570}" type="datetimeFigureOut">
              <a:rPr lang="en-US" smtClean="0"/>
              <a:t>13.02.18</a:t>
            </a:fld>
            <a:endParaRPr lang="en-US"/>
          </a:p>
        </p:txBody>
      </p:sp>
      <p:sp>
        <p:nvSpPr>
          <p:cNvPr id="7" name="Slide Number Placeholder 6"/>
          <p:cNvSpPr>
            <a:spLocks noGrp="1"/>
          </p:cNvSpPr>
          <p:nvPr>
            <p:ph type="sldNum" sz="quarter" idx="12"/>
          </p:nvPr>
        </p:nvSpPr>
        <p:spPr/>
        <p:txBody>
          <a:bodyPr/>
          <a:lstStyle/>
          <a:p>
            <a:fld id="{334C0007-EC17-1A41-8FF9-C64B00D41E62}" type="slidenum">
              <a:rPr lang="en-US" smtClean="0"/>
              <a:t>‹#›</a:t>
            </a:fld>
            <a:endParaRPr lang="en-US"/>
          </a:p>
        </p:txBody>
      </p:sp>
      <p:sp>
        <p:nvSpPr>
          <p:cNvPr id="10" name="Rectangle 9"/>
          <p:cNvSpPr/>
          <p:nvPr/>
        </p:nvSpPr>
        <p:spPr>
          <a:xfrm>
            <a:off x="685800" y="4953000"/>
            <a:ext cx="7772400" cy="1371600"/>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761999" y="5029200"/>
            <a:ext cx="7600765" cy="1202924"/>
          </a:xfrm>
          <a:prstGeom prst="rect">
            <a:avLst/>
          </a:prstGeom>
          <a:solidFill>
            <a:srgbClr val="FFFFFF"/>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Footer Placeholder 5"/>
          <p:cNvSpPr>
            <a:spLocks noGrp="1"/>
          </p:cNvSpPr>
          <p:nvPr>
            <p:ph type="ftr" sz="quarter" idx="11"/>
          </p:nvPr>
        </p:nvSpPr>
        <p:spPr/>
        <p:txBody>
          <a:bodyPr/>
          <a:lstStyle/>
          <a:p>
            <a:endParaRPr lang="en-US"/>
          </a:p>
        </p:txBody>
      </p:sp>
      <p:sp>
        <p:nvSpPr>
          <p:cNvPr id="13" name="Rectangle 12"/>
          <p:cNvSpPr/>
          <p:nvPr/>
        </p:nvSpPr>
        <p:spPr>
          <a:xfrm>
            <a:off x="914400" y="5638800"/>
            <a:ext cx="7328514" cy="451696"/>
          </a:xfrm>
          <a:prstGeom prst="rect">
            <a:avLst/>
          </a:prstGeom>
          <a:solidFill>
            <a:schemeClr val="accent1"/>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605589" y="5074920"/>
            <a:ext cx="7946136" cy="1097280"/>
          </a:xfrm>
          <a:prstGeom prst="rect">
            <a:avLst/>
          </a:prstGeom>
          <a:no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 Placeholder 3"/>
          <p:cNvSpPr>
            <a:spLocks noGrp="1"/>
          </p:cNvSpPr>
          <p:nvPr>
            <p:ph type="body" sz="half" idx="2"/>
          </p:nvPr>
        </p:nvSpPr>
        <p:spPr>
          <a:xfrm>
            <a:off x="956289" y="5656556"/>
            <a:ext cx="7244736" cy="401715"/>
          </a:xfrm>
        </p:spPr>
        <p:txBody>
          <a:bodyPr anchor="ctr">
            <a:normAutofit/>
          </a:bodyPr>
          <a:lstStyle>
            <a:lvl1pPr marL="0" indent="0" algn="ctr">
              <a:buNone/>
              <a:defRPr sz="1500" cap="all" spc="250" baseline="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Click to edit Master text styles</a:t>
            </a:r>
          </a:p>
        </p:txBody>
      </p:sp>
      <p:sp>
        <p:nvSpPr>
          <p:cNvPr id="2" name="Title 1"/>
          <p:cNvSpPr>
            <a:spLocks noGrp="1"/>
          </p:cNvSpPr>
          <p:nvPr>
            <p:ph type="title"/>
          </p:nvPr>
        </p:nvSpPr>
        <p:spPr>
          <a:xfrm>
            <a:off x="914400" y="5105400"/>
            <a:ext cx="7328514" cy="523043"/>
          </a:xfrm>
        </p:spPr>
        <p:txBody>
          <a:bodyPr anchor="ctr" anchorCtr="0"/>
          <a:lstStyle>
            <a:lvl1pPr algn="ctr">
              <a:defRPr sz="2000" b="0">
                <a:solidFill>
                  <a:schemeClr val="accent1">
                    <a:lumMod val="75000"/>
                  </a:schemeClr>
                </a:solidFill>
              </a:defRPr>
            </a:lvl1pPr>
          </a:lstStyle>
          <a:p>
            <a:r>
              <a:rPr lang="tr-TR" smtClean="0"/>
              <a:t>Click to edit Master title style</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7" name="Rounded Rectangle 6"/>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 Placeholder 2"/>
          <p:cNvSpPr>
            <a:spLocks noGrp="1"/>
          </p:cNvSpPr>
          <p:nvPr>
            <p:ph type="body" idx="1"/>
          </p:nvPr>
        </p:nvSpPr>
        <p:spPr>
          <a:xfrm>
            <a:off x="457200" y="1752600"/>
            <a:ext cx="8229600" cy="4373563"/>
          </a:xfrm>
          <a:prstGeom prst="rect">
            <a:avLst/>
          </a:prstGeom>
        </p:spPr>
        <p:txBody>
          <a:bodyPr vert="horz" lIns="91440" tIns="45720" rIns="91440" bIns="45720" rtlCol="0">
            <a:normAutofit/>
          </a:body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2"/>
                </a:solidFill>
              </a:defRPr>
            </a:lvl1pPr>
          </a:lstStyle>
          <a:p>
            <a:fld id="{0D255826-ED6C-6A4D-B2C1-967E20A56570}" type="datetimeFigureOut">
              <a:rPr lang="en-US" smtClean="0"/>
              <a:t>13.02.18</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2"/>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2"/>
                </a:solidFill>
              </a:defRPr>
            </a:lvl1pPr>
          </a:lstStyle>
          <a:p>
            <a:fld id="{334C0007-EC17-1A41-8FF9-C64B00D41E62}" type="slidenum">
              <a:rPr lang="en-US" smtClean="0"/>
              <a:t>‹#›</a:t>
            </a:fld>
            <a:endParaRPr lang="en-US"/>
          </a:p>
        </p:txBody>
      </p:sp>
      <p:sp>
        <p:nvSpPr>
          <p:cNvPr id="9" name="Rectangle 8"/>
          <p:cNvSpPr/>
          <p:nvPr/>
        </p:nvSpPr>
        <p:spPr>
          <a:xfrm>
            <a:off x="274320" y="278166"/>
            <a:ext cx="8595360" cy="1325880"/>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10" name="Rectangle 9"/>
          <p:cNvSpPr/>
          <p:nvPr/>
        </p:nvSpPr>
        <p:spPr>
          <a:xfrm>
            <a:off x="372863" y="372862"/>
            <a:ext cx="8380520" cy="1118587"/>
          </a:xfrm>
          <a:prstGeom prst="rect">
            <a:avLst/>
          </a:prstGeom>
          <a:solidFill>
            <a:srgbClr val="FFFFFF"/>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426128" y="408372"/>
            <a:ext cx="8260672" cy="1039427"/>
          </a:xfrm>
          <a:prstGeom prst="rect">
            <a:avLst/>
          </a:prstGeom>
        </p:spPr>
        <p:txBody>
          <a:bodyPr vert="horz" lIns="91440" tIns="45720" rIns="91440" bIns="45720" rtlCol="0" anchor="ctr">
            <a:normAutofit/>
          </a:bodyPr>
          <a:lstStyle/>
          <a:p>
            <a:r>
              <a:rPr lang="tr-TR" smtClean="0"/>
              <a:t>Click to edit Master title style</a:t>
            </a:r>
            <a:endParaRPr lang="en-US"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3500" kern="1200" cap="all" baseline="0">
          <a:solidFill>
            <a:schemeClr val="accent1">
              <a:lumMod val="75000"/>
            </a:schemeClr>
          </a:solidFill>
          <a:latin typeface="+mj-lt"/>
          <a:ea typeface="+mj-ea"/>
          <a:cs typeface="+mj-cs"/>
        </a:defRPr>
      </a:lvl1pPr>
    </p:titleStyle>
    <p:bodyStyle>
      <a:lvl1pPr marL="342900" indent="-22860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2"/>
          </a:solidFill>
          <a:latin typeface="+mn-lt"/>
          <a:ea typeface="+mn-ea"/>
          <a:cs typeface="+mn-cs"/>
        </a:defRPr>
      </a:lvl2pPr>
      <a:lvl3pPr marL="914400" indent="-228600" algn="l" defTabSz="914400" rtl="0" eaLnBrk="1" latinLnBrk="0" hangingPunct="1">
        <a:spcBef>
          <a:spcPct val="20000"/>
        </a:spcBef>
        <a:buClr>
          <a:schemeClr val="accent3"/>
        </a:buClr>
        <a:buFont typeface="Arial" pitchFamily="34" charset="0"/>
        <a:buChar char="•"/>
        <a:defRPr sz="1800" kern="1200">
          <a:solidFill>
            <a:schemeClr val="tx2"/>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2"/>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600" kern="1200" baseline="0">
          <a:solidFill>
            <a:schemeClr val="tx2"/>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a:solidFill>
            <a:schemeClr val="tx2"/>
          </a:solidFill>
          <a:latin typeface="+mn-lt"/>
          <a:ea typeface="+mn-ea"/>
          <a:cs typeface="+mn-cs"/>
        </a:defRPr>
      </a:lvl6pPr>
      <a:lvl7pPr marL="2011680" indent="-182880" algn="l" defTabSz="914400" rtl="0" eaLnBrk="1" latinLnBrk="0" hangingPunct="1">
        <a:spcBef>
          <a:spcPct val="20000"/>
        </a:spcBef>
        <a:buClr>
          <a:schemeClr val="accent2"/>
        </a:buClr>
        <a:buFont typeface="Arial" pitchFamily="34" charset="0"/>
        <a:buChar char="•"/>
        <a:defRPr sz="1400" kern="1200">
          <a:solidFill>
            <a:schemeClr val="tx2"/>
          </a:solidFill>
          <a:latin typeface="+mn-lt"/>
          <a:ea typeface="+mn-ea"/>
          <a:cs typeface="+mn-cs"/>
        </a:defRPr>
      </a:lvl7pPr>
      <a:lvl8pPr marL="2194560" indent="-182880" algn="l" defTabSz="914400" rtl="0" eaLnBrk="1" latinLnBrk="0" hangingPunct="1">
        <a:spcBef>
          <a:spcPct val="20000"/>
        </a:spcBef>
        <a:buClr>
          <a:schemeClr val="accent3"/>
        </a:buClr>
        <a:buFont typeface="Arial" pitchFamily="34" charset="0"/>
        <a:buChar char="•"/>
        <a:defRPr sz="1400" kern="1200">
          <a:solidFill>
            <a:schemeClr val="tx2"/>
          </a:solidFill>
          <a:latin typeface="+mn-lt"/>
          <a:ea typeface="+mn-ea"/>
          <a:cs typeface="+mn-cs"/>
        </a:defRPr>
      </a:lvl8pPr>
      <a:lvl9pPr marL="2377440" indent="-182880" algn="l" defTabSz="914400" rtl="0" eaLnBrk="1" latinLnBrk="0" hangingPunct="1">
        <a:spcBef>
          <a:spcPct val="20000"/>
        </a:spcBef>
        <a:buClr>
          <a:schemeClr val="accent4"/>
        </a:buClr>
        <a:buFont typeface="Arial" pitchFamily="34" charset="0"/>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p:txBody>
          <a:bodyPr/>
          <a:lstStyle/>
          <a:p>
            <a:r>
              <a:rPr lang="en-US" dirty="0" err="1" smtClean="0"/>
              <a:t>Yrd.doç.dr.h.denİz</a:t>
            </a:r>
            <a:r>
              <a:rPr lang="en-US" dirty="0" smtClean="0"/>
              <a:t> </a:t>
            </a:r>
            <a:r>
              <a:rPr lang="en-US" dirty="0" err="1" smtClean="0"/>
              <a:t>GÜlleroĞlu</a:t>
            </a:r>
            <a:endParaRPr lang="en-US" dirty="0"/>
          </a:p>
        </p:txBody>
      </p:sp>
      <p:sp>
        <p:nvSpPr>
          <p:cNvPr id="2" name="Title 1"/>
          <p:cNvSpPr>
            <a:spLocks noGrp="1"/>
          </p:cNvSpPr>
          <p:nvPr>
            <p:ph type="ctrTitle"/>
          </p:nvPr>
        </p:nvSpPr>
        <p:spPr>
          <a:xfrm>
            <a:off x="566604" y="754009"/>
            <a:ext cx="7590061" cy="1767522"/>
          </a:xfrm>
        </p:spPr>
        <p:txBody>
          <a:bodyPr/>
          <a:lstStyle/>
          <a:p>
            <a:r>
              <a:rPr lang="tr-TR" sz="3200" dirty="0">
                <a:latin typeface="Times New Roman"/>
                <a:cs typeface="Times New Roman"/>
              </a:rPr>
              <a:t>Genel Yetenek Testleri ve Standart Başarı Testlerinde Aranan Özellikler</a:t>
            </a:r>
            <a:r>
              <a:rPr lang="tr-TR" sz="3200" dirty="0" smtClean="0">
                <a:latin typeface="Times New Roman"/>
                <a:cs typeface="Times New Roman"/>
              </a:rPr>
              <a:t>:</a:t>
            </a:r>
            <a:br>
              <a:rPr lang="tr-TR" sz="3200" dirty="0" smtClean="0">
                <a:latin typeface="Times New Roman"/>
                <a:cs typeface="Times New Roman"/>
              </a:rPr>
            </a:br>
            <a:r>
              <a:rPr lang="tr-TR" sz="3200" dirty="0" smtClean="0">
                <a:latin typeface="Times New Roman"/>
                <a:cs typeface="Times New Roman"/>
              </a:rPr>
              <a:t> </a:t>
            </a:r>
            <a:r>
              <a:rPr lang="tr-TR" sz="3200" dirty="0">
                <a:latin typeface="Times New Roman"/>
                <a:cs typeface="Times New Roman"/>
              </a:rPr>
              <a:t>Güvenirlik </a:t>
            </a:r>
            <a:endParaRPr lang="en-US" sz="3200" dirty="0">
              <a:latin typeface="Times New Roman"/>
              <a:cs typeface="Times New Roman"/>
            </a:endParaRPr>
          </a:p>
        </p:txBody>
      </p:sp>
    </p:spTree>
    <p:extLst>
      <p:ext uri="{BB962C8B-B14F-4D97-AF65-F5344CB8AC3E}">
        <p14:creationId xmlns:p14="http://schemas.microsoft.com/office/powerpoint/2010/main" val="145729791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cap="none" dirty="0" err="1" smtClean="0">
                <a:latin typeface="Times New Roman"/>
                <a:cs typeface="Times New Roman"/>
              </a:rPr>
              <a:t>Ölçmede</a:t>
            </a:r>
            <a:r>
              <a:rPr lang="en-US" cap="none" dirty="0" smtClean="0">
                <a:latin typeface="Times New Roman"/>
                <a:cs typeface="Times New Roman"/>
              </a:rPr>
              <a:t> </a:t>
            </a:r>
            <a:r>
              <a:rPr lang="en-US" cap="none" dirty="0" err="1" smtClean="0">
                <a:latin typeface="Times New Roman"/>
                <a:cs typeface="Times New Roman"/>
              </a:rPr>
              <a:t>Hata</a:t>
            </a:r>
            <a:r>
              <a:rPr lang="en-US" cap="none" dirty="0" smtClean="0">
                <a:latin typeface="Times New Roman"/>
                <a:cs typeface="Times New Roman"/>
              </a:rPr>
              <a:t> </a:t>
            </a:r>
            <a:r>
              <a:rPr lang="en-US" cap="none" dirty="0" err="1" smtClean="0">
                <a:latin typeface="Times New Roman"/>
                <a:cs typeface="Times New Roman"/>
              </a:rPr>
              <a:t>ve</a:t>
            </a:r>
            <a:r>
              <a:rPr lang="en-US" cap="none" dirty="0" smtClean="0">
                <a:latin typeface="Times New Roman"/>
                <a:cs typeface="Times New Roman"/>
              </a:rPr>
              <a:t> </a:t>
            </a:r>
            <a:r>
              <a:rPr lang="en-US" cap="none" dirty="0" err="1" smtClean="0">
                <a:latin typeface="Times New Roman"/>
                <a:cs typeface="Times New Roman"/>
              </a:rPr>
              <a:t>Gerçek</a:t>
            </a:r>
            <a:r>
              <a:rPr lang="en-US" cap="none" dirty="0" smtClean="0">
                <a:latin typeface="Times New Roman"/>
                <a:cs typeface="Times New Roman"/>
              </a:rPr>
              <a:t> </a:t>
            </a:r>
            <a:r>
              <a:rPr lang="en-US" cap="none" dirty="0" err="1" smtClean="0">
                <a:latin typeface="Times New Roman"/>
                <a:cs typeface="Times New Roman"/>
              </a:rPr>
              <a:t>Puan</a:t>
            </a:r>
            <a:endParaRPr lang="en-US" cap="none" dirty="0">
              <a:latin typeface="Times New Roman"/>
              <a:cs typeface="Times New Roman"/>
            </a:endParaRPr>
          </a:p>
        </p:txBody>
      </p:sp>
      <p:sp>
        <p:nvSpPr>
          <p:cNvPr id="3" name="Content Placeholder 2"/>
          <p:cNvSpPr>
            <a:spLocks noGrp="1"/>
          </p:cNvSpPr>
          <p:nvPr>
            <p:ph idx="1"/>
          </p:nvPr>
        </p:nvSpPr>
        <p:spPr/>
        <p:txBody>
          <a:bodyPr>
            <a:normAutofit lnSpcReduction="10000"/>
          </a:bodyPr>
          <a:lstStyle/>
          <a:p>
            <a:pPr algn="just"/>
            <a:r>
              <a:rPr lang="tr-TR" sz="2600" dirty="0" smtClean="0">
                <a:latin typeface="Times New Roman"/>
                <a:cs typeface="Times New Roman"/>
              </a:rPr>
              <a:t>Eğitimde  ve psikolojide hangi özellik ölçülürse ölçülsün mutlaka ölçme sonuçlarına bir miktar hata karışacaktır. Hatasız ölçme söz  konusu değildir. </a:t>
            </a:r>
          </a:p>
          <a:p>
            <a:pPr algn="just"/>
            <a:endParaRPr lang="tr-TR" sz="2600" dirty="0" smtClean="0">
              <a:latin typeface="Times New Roman"/>
              <a:cs typeface="Times New Roman"/>
            </a:endParaRPr>
          </a:p>
          <a:p>
            <a:pPr algn="just"/>
            <a:r>
              <a:rPr lang="tr-TR" sz="2600" dirty="0" smtClean="0">
                <a:latin typeface="Times New Roman"/>
                <a:cs typeface="Times New Roman"/>
              </a:rPr>
              <a:t>Ölçme alan yazınında bireylerin performansları altında yatan örtük özelliği açıklamak üzere bazı kuramlar geliştirilmiştir. Bu kuramların biri klasik test kuramı veya gerçek puan kuramıdır. Bu kurama göre bir testten elde edilen puanın iki bileşeni vardır; gerçek puan ve hata puanı.</a:t>
            </a:r>
          </a:p>
          <a:p>
            <a:pPr algn="r"/>
            <a:r>
              <a:rPr lang="tr-TR" sz="2600" dirty="0" smtClean="0">
                <a:latin typeface="Times New Roman"/>
                <a:cs typeface="Times New Roman"/>
              </a:rPr>
              <a:t>(Köse, 2014)</a:t>
            </a:r>
          </a:p>
          <a:p>
            <a:pPr algn="just"/>
            <a:endParaRPr lang="tr-TR" sz="2600" dirty="0">
              <a:latin typeface="Times New Roman"/>
              <a:cs typeface="Times New Roman"/>
            </a:endParaRPr>
          </a:p>
        </p:txBody>
      </p:sp>
    </p:spTree>
    <p:extLst>
      <p:ext uri="{BB962C8B-B14F-4D97-AF65-F5344CB8AC3E}">
        <p14:creationId xmlns:p14="http://schemas.microsoft.com/office/powerpoint/2010/main" val="261384646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cap="none" dirty="0" err="1" smtClean="0">
                <a:latin typeface="Times New Roman"/>
                <a:cs typeface="Times New Roman"/>
              </a:rPr>
              <a:t>Hata</a:t>
            </a:r>
            <a:r>
              <a:rPr lang="en-US" sz="3200" cap="none" dirty="0" smtClean="0">
                <a:latin typeface="Times New Roman"/>
                <a:cs typeface="Times New Roman"/>
              </a:rPr>
              <a:t> </a:t>
            </a:r>
            <a:r>
              <a:rPr lang="en-US" sz="3200" cap="none" dirty="0" err="1" smtClean="0">
                <a:latin typeface="Times New Roman"/>
                <a:cs typeface="Times New Roman"/>
              </a:rPr>
              <a:t>Türleri</a:t>
            </a:r>
            <a:endParaRPr lang="en-US" sz="3200" cap="none" dirty="0">
              <a:latin typeface="Times New Roman"/>
              <a:cs typeface="Times New Roman"/>
            </a:endParaRPr>
          </a:p>
        </p:txBody>
      </p:sp>
      <p:sp>
        <p:nvSpPr>
          <p:cNvPr id="3" name="Content Placeholder 2"/>
          <p:cNvSpPr>
            <a:spLocks noGrp="1"/>
          </p:cNvSpPr>
          <p:nvPr>
            <p:ph idx="1"/>
          </p:nvPr>
        </p:nvSpPr>
        <p:spPr>
          <a:xfrm>
            <a:off x="457200" y="1752600"/>
            <a:ext cx="8229600" cy="4735837"/>
          </a:xfrm>
        </p:spPr>
        <p:txBody>
          <a:bodyPr>
            <a:normAutofit lnSpcReduction="10000"/>
          </a:bodyPr>
          <a:lstStyle/>
          <a:p>
            <a:pPr algn="just"/>
            <a:r>
              <a:rPr lang="tr-TR" sz="2600" dirty="0" smtClean="0">
                <a:latin typeface="Times New Roman"/>
                <a:cs typeface="Times New Roman"/>
              </a:rPr>
              <a:t>Ölçme sonuçlarına karışan hata türleri;</a:t>
            </a:r>
          </a:p>
          <a:p>
            <a:pPr algn="just"/>
            <a:r>
              <a:rPr lang="tr-TR" sz="2600" b="1" i="1" dirty="0" smtClean="0">
                <a:latin typeface="Times New Roman"/>
                <a:cs typeface="Times New Roman"/>
              </a:rPr>
              <a:t>Sabit hata: </a:t>
            </a:r>
            <a:r>
              <a:rPr lang="tr-TR" sz="2600" dirty="0" smtClean="0">
                <a:latin typeface="Times New Roman"/>
                <a:cs typeface="Times New Roman"/>
              </a:rPr>
              <a:t>Her bir ölçme için miktarı değişmeyen hatalara sabit hata denir.</a:t>
            </a:r>
          </a:p>
          <a:p>
            <a:pPr algn="just"/>
            <a:r>
              <a:rPr lang="tr-TR" sz="2600" b="1" i="1" dirty="0" smtClean="0">
                <a:latin typeface="Times New Roman"/>
                <a:cs typeface="Times New Roman"/>
              </a:rPr>
              <a:t>Sistematik hata: </a:t>
            </a:r>
            <a:r>
              <a:rPr lang="tr-TR" sz="2600" dirty="0" smtClean="0">
                <a:latin typeface="Times New Roman"/>
                <a:cs typeface="Times New Roman"/>
              </a:rPr>
              <a:t>Ölçmeye karışan hatanın miktarı değişkendir. Hatanın miktarı ölçme aracının yapısına, test alanların testle ölçülen özellik dışındaki bazı özelliklerine, ölçülen özelliğin miktarına, puanlama işlemini yapana göre değişebilir.</a:t>
            </a:r>
          </a:p>
          <a:p>
            <a:pPr algn="just"/>
            <a:r>
              <a:rPr lang="tr-TR" sz="2600" b="1" i="1" dirty="0" smtClean="0">
                <a:latin typeface="Times New Roman"/>
                <a:cs typeface="Times New Roman"/>
              </a:rPr>
              <a:t>Tesadüfi (</a:t>
            </a:r>
            <a:r>
              <a:rPr lang="tr-TR" sz="2600" b="1" i="1" dirty="0" err="1" smtClean="0">
                <a:latin typeface="Times New Roman"/>
                <a:cs typeface="Times New Roman"/>
              </a:rPr>
              <a:t>random</a:t>
            </a:r>
            <a:r>
              <a:rPr lang="tr-TR" sz="2600" b="1" i="1" dirty="0" smtClean="0">
                <a:latin typeface="Times New Roman"/>
                <a:cs typeface="Times New Roman"/>
              </a:rPr>
              <a:t>-seçkisiz) hata: </a:t>
            </a:r>
            <a:r>
              <a:rPr lang="tr-TR" sz="2600" dirty="0" smtClean="0">
                <a:latin typeface="Times New Roman"/>
                <a:cs typeface="Times New Roman"/>
              </a:rPr>
              <a:t>Ölçme sonuçlarına karışan, kaynağı, yönü ve ölçme sonuçlarını hangi yönde etkileyeceği kestirilemeyen hata türüdür. </a:t>
            </a:r>
          </a:p>
          <a:p>
            <a:pPr algn="r"/>
            <a:r>
              <a:rPr lang="tr-TR" sz="2600" dirty="0" smtClean="0">
                <a:latin typeface="Times New Roman"/>
                <a:cs typeface="Times New Roman"/>
              </a:rPr>
              <a:t>(Köse, 2014)</a:t>
            </a:r>
          </a:p>
          <a:p>
            <a:pPr algn="just"/>
            <a:endParaRPr lang="tr-TR" sz="2600" dirty="0" smtClean="0">
              <a:latin typeface="Times New Roman"/>
              <a:cs typeface="Times New Roman"/>
            </a:endParaRPr>
          </a:p>
          <a:p>
            <a:pPr algn="just"/>
            <a:endParaRPr lang="tr-TR" sz="2600" dirty="0" smtClean="0">
              <a:latin typeface="Times New Roman"/>
              <a:cs typeface="Times New Roman"/>
            </a:endParaRPr>
          </a:p>
          <a:p>
            <a:pPr algn="just"/>
            <a:endParaRPr lang="tr-TR" sz="2600" dirty="0">
              <a:latin typeface="Times New Roman"/>
              <a:cs typeface="Times New Roman"/>
            </a:endParaRPr>
          </a:p>
        </p:txBody>
      </p:sp>
    </p:spTree>
    <p:extLst>
      <p:ext uri="{BB962C8B-B14F-4D97-AF65-F5344CB8AC3E}">
        <p14:creationId xmlns:p14="http://schemas.microsoft.com/office/powerpoint/2010/main" val="176802075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cap="none" dirty="0" err="1" smtClean="0">
                <a:latin typeface="Times New Roman"/>
                <a:cs typeface="Times New Roman"/>
              </a:rPr>
              <a:t>Güvenirliğin</a:t>
            </a:r>
            <a:r>
              <a:rPr lang="en-US" sz="3200" cap="none" dirty="0" smtClean="0">
                <a:latin typeface="Times New Roman"/>
                <a:cs typeface="Times New Roman"/>
              </a:rPr>
              <a:t> </a:t>
            </a:r>
            <a:r>
              <a:rPr lang="en-US" sz="3200" cap="none" dirty="0" err="1" smtClean="0">
                <a:latin typeface="Times New Roman"/>
                <a:cs typeface="Times New Roman"/>
              </a:rPr>
              <a:t>Tanımı</a:t>
            </a:r>
            <a:r>
              <a:rPr lang="en-US" sz="3200" cap="none" dirty="0" smtClean="0">
                <a:latin typeface="Times New Roman"/>
                <a:cs typeface="Times New Roman"/>
              </a:rPr>
              <a:t> </a:t>
            </a:r>
            <a:endParaRPr lang="en-US" sz="3200" cap="none" dirty="0">
              <a:latin typeface="Times New Roman"/>
              <a:cs typeface="Times New Roman"/>
            </a:endParaRPr>
          </a:p>
        </p:txBody>
      </p:sp>
      <p:sp>
        <p:nvSpPr>
          <p:cNvPr id="3" name="Content Placeholder 2"/>
          <p:cNvSpPr>
            <a:spLocks noGrp="1"/>
          </p:cNvSpPr>
          <p:nvPr>
            <p:ph idx="1"/>
          </p:nvPr>
        </p:nvSpPr>
        <p:spPr/>
        <p:txBody>
          <a:bodyPr>
            <a:normAutofit/>
          </a:bodyPr>
          <a:lstStyle/>
          <a:p>
            <a:pPr algn="just"/>
            <a:r>
              <a:rPr lang="tr-TR" sz="2600" dirty="0" smtClean="0">
                <a:latin typeface="Times New Roman"/>
                <a:cs typeface="Times New Roman"/>
              </a:rPr>
              <a:t>Güvenirlik, aynı bireyler üzerinde yapılan, bir niteliğe ait ölçmelerin benzer şartlarda tekrar edilebilirliği olarak tanımlanabilir. </a:t>
            </a:r>
          </a:p>
          <a:p>
            <a:pPr algn="just"/>
            <a:endParaRPr lang="tr-TR" sz="2600" dirty="0" smtClean="0">
              <a:latin typeface="Times New Roman"/>
              <a:cs typeface="Times New Roman"/>
            </a:endParaRPr>
          </a:p>
          <a:p>
            <a:pPr algn="just"/>
            <a:r>
              <a:rPr lang="tr-TR" sz="2600" dirty="0" smtClean="0">
                <a:latin typeface="Times New Roman"/>
                <a:cs typeface="Times New Roman"/>
              </a:rPr>
              <a:t>Güvenirlik kavramı, geçerlilik kavramında olduğu gibi ölçme araçları için değil, o ölçme araçlarından elde edilen puanlarla veya sonuçlarla ilgili bir kavramdır.</a:t>
            </a:r>
          </a:p>
          <a:p>
            <a:pPr algn="r"/>
            <a:r>
              <a:rPr lang="tr-TR" sz="2600" dirty="0" smtClean="0">
                <a:latin typeface="Times New Roman"/>
                <a:cs typeface="Times New Roman"/>
              </a:rPr>
              <a:t>(Köse, 2014)</a:t>
            </a:r>
          </a:p>
          <a:p>
            <a:pPr algn="just"/>
            <a:endParaRPr lang="tr-TR" sz="2600" dirty="0" smtClean="0">
              <a:latin typeface="Times New Roman"/>
              <a:cs typeface="Times New Roman"/>
            </a:endParaRPr>
          </a:p>
          <a:p>
            <a:pPr algn="just"/>
            <a:endParaRPr lang="tr-TR" sz="2600" dirty="0">
              <a:latin typeface="Times New Roman"/>
              <a:cs typeface="Times New Roman"/>
            </a:endParaRPr>
          </a:p>
        </p:txBody>
      </p:sp>
    </p:spTree>
    <p:extLst>
      <p:ext uri="{BB962C8B-B14F-4D97-AF65-F5344CB8AC3E}">
        <p14:creationId xmlns:p14="http://schemas.microsoft.com/office/powerpoint/2010/main" val="238488042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cap="none" dirty="0" err="1" smtClean="0">
                <a:latin typeface="Times New Roman"/>
                <a:cs typeface="Times New Roman"/>
              </a:rPr>
              <a:t>Güvenirlik</a:t>
            </a:r>
            <a:r>
              <a:rPr lang="en-US" sz="3600" cap="none" dirty="0" smtClean="0">
                <a:latin typeface="Times New Roman"/>
                <a:cs typeface="Times New Roman"/>
              </a:rPr>
              <a:t> </a:t>
            </a:r>
            <a:r>
              <a:rPr lang="en-US" sz="3600" cap="none" dirty="0" err="1" smtClean="0">
                <a:latin typeface="Times New Roman"/>
                <a:cs typeface="Times New Roman"/>
              </a:rPr>
              <a:t>Tahmin</a:t>
            </a:r>
            <a:r>
              <a:rPr lang="en-US" sz="3600" cap="none" dirty="0" smtClean="0">
                <a:latin typeface="Times New Roman"/>
                <a:cs typeface="Times New Roman"/>
              </a:rPr>
              <a:t> </a:t>
            </a:r>
            <a:r>
              <a:rPr lang="en-US" sz="3600" cap="none" dirty="0" err="1" smtClean="0">
                <a:latin typeface="Times New Roman"/>
                <a:cs typeface="Times New Roman"/>
              </a:rPr>
              <a:t>Yöntemleri</a:t>
            </a:r>
            <a:endParaRPr lang="en-US" dirty="0"/>
          </a:p>
        </p:txBody>
      </p:sp>
      <p:sp>
        <p:nvSpPr>
          <p:cNvPr id="3" name="Content Placeholder 2"/>
          <p:cNvSpPr>
            <a:spLocks noGrp="1"/>
          </p:cNvSpPr>
          <p:nvPr>
            <p:ph idx="1"/>
          </p:nvPr>
        </p:nvSpPr>
        <p:spPr>
          <a:xfrm>
            <a:off x="457200" y="1752600"/>
            <a:ext cx="8229600" cy="4676310"/>
          </a:xfrm>
        </p:spPr>
        <p:txBody>
          <a:bodyPr>
            <a:normAutofit lnSpcReduction="10000"/>
          </a:bodyPr>
          <a:lstStyle/>
          <a:p>
            <a:r>
              <a:rPr lang="tr-TR" sz="2600" b="1" i="1" u="sng" dirty="0" smtClean="0">
                <a:latin typeface="Times New Roman"/>
                <a:cs typeface="Times New Roman"/>
              </a:rPr>
              <a:t>Tutarlılık ve Kararlılık: Test-Tekrar test yöntemi:</a:t>
            </a:r>
          </a:p>
          <a:p>
            <a:pPr algn="just"/>
            <a:r>
              <a:rPr lang="tr-TR" sz="2600" dirty="0" smtClean="0">
                <a:latin typeface="Times New Roman"/>
                <a:cs typeface="Times New Roman"/>
              </a:rPr>
              <a:t>Bir ölçme aracının aynı bireylere belirli bir zaman aralığı ile iki defa uygulanması ve bu iki uygulamada elde edilen puanlar arasındaki korelasyonun hesaplanması ile bulunan güvenirlik kestirim yöntemleridir. </a:t>
            </a:r>
            <a:r>
              <a:rPr lang="tr-TR" sz="2600" b="1" i="1" u="sng" dirty="0" smtClean="0">
                <a:latin typeface="Times New Roman"/>
                <a:cs typeface="Times New Roman"/>
              </a:rPr>
              <a:t> </a:t>
            </a:r>
          </a:p>
          <a:p>
            <a:pPr algn="just"/>
            <a:r>
              <a:rPr lang="tr-TR" sz="2600" b="1" i="1" u="sng" dirty="0" smtClean="0">
                <a:latin typeface="Times New Roman"/>
                <a:cs typeface="Times New Roman"/>
              </a:rPr>
              <a:t>İç Tutarlılık ve </a:t>
            </a:r>
            <a:r>
              <a:rPr lang="tr-TR" sz="2600" b="1" i="1" u="sng" dirty="0" err="1" smtClean="0">
                <a:latin typeface="Times New Roman"/>
                <a:cs typeface="Times New Roman"/>
              </a:rPr>
              <a:t>Homejenlik</a:t>
            </a:r>
            <a:r>
              <a:rPr lang="tr-TR" sz="2600" b="1" i="1" u="sng" dirty="0" smtClean="0">
                <a:latin typeface="Times New Roman"/>
                <a:cs typeface="Times New Roman"/>
              </a:rPr>
              <a:t>: İki yarım Güvenirliği, KR-20 ve KR-21 Formülleri, </a:t>
            </a:r>
            <a:r>
              <a:rPr lang="tr-TR" sz="2600" b="1" i="1" u="sng" dirty="0" err="1" smtClean="0">
                <a:latin typeface="Times New Roman"/>
                <a:cs typeface="Times New Roman"/>
              </a:rPr>
              <a:t>Cronbach</a:t>
            </a:r>
            <a:r>
              <a:rPr lang="tr-TR" sz="2600" b="1" i="1" u="sng" dirty="0" smtClean="0">
                <a:latin typeface="Times New Roman"/>
                <a:cs typeface="Times New Roman"/>
              </a:rPr>
              <a:t> Alfa:</a:t>
            </a:r>
          </a:p>
          <a:p>
            <a:pPr algn="just"/>
            <a:r>
              <a:rPr lang="tr-TR" sz="2600" dirty="0" smtClean="0">
                <a:latin typeface="Times New Roman"/>
                <a:cs typeface="Times New Roman"/>
              </a:rPr>
              <a:t>İç tutarlılık anlamında güvenirliğin kestirimi, bir testin bir defa uygulanmasına dayalı olarak, maddelere verilen yanıtlar arasındaki ilişkileri belirlemeye dayanır. </a:t>
            </a:r>
          </a:p>
          <a:p>
            <a:pPr algn="r"/>
            <a:r>
              <a:rPr lang="tr-TR" sz="2600" dirty="0" smtClean="0">
                <a:latin typeface="Times New Roman"/>
                <a:cs typeface="Times New Roman"/>
              </a:rPr>
              <a:t>(Köse, 2014)</a:t>
            </a:r>
          </a:p>
          <a:p>
            <a:pPr algn="just"/>
            <a:endParaRPr lang="tr-TR" sz="2600" dirty="0">
              <a:latin typeface="Times New Roman"/>
              <a:cs typeface="Times New Roman"/>
            </a:endParaRPr>
          </a:p>
        </p:txBody>
      </p:sp>
    </p:spTree>
    <p:extLst>
      <p:ext uri="{BB962C8B-B14F-4D97-AF65-F5344CB8AC3E}">
        <p14:creationId xmlns:p14="http://schemas.microsoft.com/office/powerpoint/2010/main" val="398149961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cap="none" dirty="0" err="1">
                <a:latin typeface="Times New Roman"/>
                <a:cs typeface="Times New Roman"/>
              </a:rPr>
              <a:t>Güvenirlik</a:t>
            </a:r>
            <a:r>
              <a:rPr lang="en-US" sz="3200" cap="none" dirty="0">
                <a:latin typeface="Times New Roman"/>
                <a:cs typeface="Times New Roman"/>
              </a:rPr>
              <a:t> </a:t>
            </a:r>
            <a:r>
              <a:rPr lang="en-US" sz="3200" cap="none" dirty="0" err="1">
                <a:latin typeface="Times New Roman"/>
                <a:cs typeface="Times New Roman"/>
              </a:rPr>
              <a:t>Tahmin</a:t>
            </a:r>
            <a:r>
              <a:rPr lang="en-US" sz="3200" cap="none" dirty="0">
                <a:latin typeface="Times New Roman"/>
                <a:cs typeface="Times New Roman"/>
              </a:rPr>
              <a:t> </a:t>
            </a:r>
            <a:r>
              <a:rPr lang="en-US" sz="3200" cap="none" dirty="0" err="1">
                <a:latin typeface="Times New Roman"/>
                <a:cs typeface="Times New Roman"/>
              </a:rPr>
              <a:t>Yöntemleri</a:t>
            </a:r>
            <a:endParaRPr lang="en-US" dirty="0"/>
          </a:p>
        </p:txBody>
      </p:sp>
      <p:sp>
        <p:nvSpPr>
          <p:cNvPr id="3" name="Content Placeholder 2"/>
          <p:cNvSpPr>
            <a:spLocks noGrp="1"/>
          </p:cNvSpPr>
          <p:nvPr>
            <p:ph idx="1"/>
          </p:nvPr>
        </p:nvSpPr>
        <p:spPr/>
        <p:txBody>
          <a:bodyPr>
            <a:normAutofit/>
          </a:bodyPr>
          <a:lstStyle/>
          <a:p>
            <a:pPr algn="just"/>
            <a:r>
              <a:rPr lang="tr-TR" sz="2600" b="1" i="1" u="sng" dirty="0" smtClean="0">
                <a:latin typeface="Times New Roman"/>
                <a:cs typeface="Times New Roman"/>
              </a:rPr>
              <a:t>Eş </a:t>
            </a:r>
            <a:r>
              <a:rPr lang="tr-TR" sz="2600" b="1" i="1" u="sng" dirty="0" err="1" smtClean="0">
                <a:latin typeface="Times New Roman"/>
                <a:cs typeface="Times New Roman"/>
              </a:rPr>
              <a:t>değerlik:Paralel</a:t>
            </a:r>
            <a:r>
              <a:rPr lang="tr-TR" sz="2600" b="1" i="1" u="sng" dirty="0" smtClean="0">
                <a:latin typeface="Times New Roman"/>
                <a:cs typeface="Times New Roman"/>
              </a:rPr>
              <a:t> Formlar Uygulaması:</a:t>
            </a:r>
          </a:p>
          <a:p>
            <a:pPr algn="just"/>
            <a:r>
              <a:rPr lang="tr-TR" sz="2600" dirty="0" smtClean="0">
                <a:latin typeface="Times New Roman"/>
                <a:cs typeface="Times New Roman"/>
              </a:rPr>
              <a:t>Bu yöntemle güvenirliği kestirilebilmesi için iki eşdeğer veya paralel test formunun geliştirilmesi gerekmektedir. Geliştirilen bu iki test formu test alanlara uygulandıktan sonra, iki uygulamadan elde edilen puan grubu arasındaki korelasyon değeri, paralel-eşdeğer formlar güvenirliği değerini vermektedir.</a:t>
            </a:r>
          </a:p>
          <a:p>
            <a:pPr algn="just"/>
            <a:endParaRPr lang="tr-TR" sz="2600" dirty="0" smtClean="0">
              <a:latin typeface="Times New Roman"/>
              <a:cs typeface="Times New Roman"/>
            </a:endParaRPr>
          </a:p>
          <a:p>
            <a:pPr algn="r"/>
            <a:r>
              <a:rPr lang="tr-TR" sz="2600" dirty="0" smtClean="0">
                <a:latin typeface="Times New Roman"/>
                <a:cs typeface="Times New Roman"/>
              </a:rPr>
              <a:t>(Köse, 2014)</a:t>
            </a:r>
          </a:p>
          <a:p>
            <a:pPr algn="just"/>
            <a:endParaRPr lang="tr-TR" sz="2600" dirty="0" smtClean="0">
              <a:latin typeface="Times New Roman"/>
              <a:cs typeface="Times New Roman"/>
            </a:endParaRPr>
          </a:p>
          <a:p>
            <a:pPr algn="just"/>
            <a:endParaRPr lang="tr-TR" sz="2600" dirty="0"/>
          </a:p>
        </p:txBody>
      </p:sp>
    </p:spTree>
    <p:extLst>
      <p:ext uri="{BB962C8B-B14F-4D97-AF65-F5344CB8AC3E}">
        <p14:creationId xmlns:p14="http://schemas.microsoft.com/office/powerpoint/2010/main" val="18278702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cap="none" dirty="0" err="1" smtClean="0">
                <a:latin typeface="Times New Roman"/>
                <a:cs typeface="Times New Roman"/>
              </a:rPr>
              <a:t>Güvenirlik</a:t>
            </a:r>
            <a:r>
              <a:rPr lang="en-US" cap="none" dirty="0" smtClean="0">
                <a:latin typeface="Times New Roman"/>
                <a:cs typeface="Times New Roman"/>
              </a:rPr>
              <a:t> </a:t>
            </a:r>
            <a:r>
              <a:rPr lang="en-US" cap="none" dirty="0" err="1" smtClean="0">
                <a:latin typeface="Times New Roman"/>
                <a:cs typeface="Times New Roman"/>
              </a:rPr>
              <a:t>Katsayısını</a:t>
            </a:r>
            <a:r>
              <a:rPr lang="en-US" cap="none" dirty="0" smtClean="0">
                <a:latin typeface="Times New Roman"/>
                <a:cs typeface="Times New Roman"/>
              </a:rPr>
              <a:t> </a:t>
            </a:r>
            <a:r>
              <a:rPr lang="en-US" cap="none" dirty="0" err="1" smtClean="0">
                <a:latin typeface="Times New Roman"/>
                <a:cs typeface="Times New Roman"/>
              </a:rPr>
              <a:t>Etkileyen</a:t>
            </a:r>
            <a:r>
              <a:rPr lang="en-US" cap="none" dirty="0" smtClean="0">
                <a:latin typeface="Times New Roman"/>
                <a:cs typeface="Times New Roman"/>
              </a:rPr>
              <a:t> </a:t>
            </a:r>
            <a:r>
              <a:rPr lang="en-US" cap="none" dirty="0" err="1" smtClean="0">
                <a:latin typeface="Times New Roman"/>
                <a:cs typeface="Times New Roman"/>
              </a:rPr>
              <a:t>Etmenler</a:t>
            </a:r>
            <a:endParaRPr lang="en-US" cap="none" dirty="0">
              <a:latin typeface="Times New Roman"/>
              <a:cs typeface="Times New Roman"/>
            </a:endParaRPr>
          </a:p>
        </p:txBody>
      </p:sp>
      <p:sp>
        <p:nvSpPr>
          <p:cNvPr id="3" name="Content Placeholder 2"/>
          <p:cNvSpPr>
            <a:spLocks noGrp="1"/>
          </p:cNvSpPr>
          <p:nvPr>
            <p:ph idx="1"/>
          </p:nvPr>
        </p:nvSpPr>
        <p:spPr/>
        <p:txBody>
          <a:bodyPr>
            <a:normAutofit/>
          </a:bodyPr>
          <a:lstStyle/>
          <a:p>
            <a:pPr algn="just"/>
            <a:endParaRPr lang="tr-TR" sz="2600" dirty="0" smtClean="0">
              <a:latin typeface="Times New Roman"/>
              <a:cs typeface="Times New Roman"/>
            </a:endParaRPr>
          </a:p>
          <a:p>
            <a:pPr algn="just"/>
            <a:r>
              <a:rPr lang="tr-TR" sz="2600" dirty="0" smtClean="0">
                <a:latin typeface="Times New Roman"/>
                <a:cs typeface="Times New Roman"/>
              </a:rPr>
              <a:t>Güvenirlik katsayısı kesin ortaya konulamayan ancak kestirilen bir değerdir.  Tahmin edilen bir değer olmasının nedeni ise, ölçme sonuçlarına karışan hatanın, tesadüfi hata olması veya kaynağı, yönü, doğrultusu ve miktarı net olarak ortaya konamamasıdır. Ölçme sonuçlarına karışan her hata güvenirliği de etkilemektedir.</a:t>
            </a:r>
          </a:p>
          <a:p>
            <a:pPr algn="r"/>
            <a:r>
              <a:rPr lang="tr-TR" sz="2600" dirty="0" smtClean="0">
                <a:latin typeface="Times New Roman"/>
                <a:cs typeface="Times New Roman"/>
              </a:rPr>
              <a:t>(Köse, 2014)</a:t>
            </a:r>
          </a:p>
          <a:p>
            <a:pPr algn="just"/>
            <a:endParaRPr lang="tr-TR" sz="2600" dirty="0" smtClean="0">
              <a:latin typeface="Times New Roman"/>
              <a:cs typeface="Times New Roman"/>
            </a:endParaRPr>
          </a:p>
          <a:p>
            <a:pPr algn="just"/>
            <a:endParaRPr lang="tr-TR" sz="2600" dirty="0" smtClean="0">
              <a:latin typeface="Times New Roman"/>
              <a:cs typeface="Times New Roman"/>
            </a:endParaRPr>
          </a:p>
        </p:txBody>
      </p:sp>
    </p:spTree>
    <p:extLst>
      <p:ext uri="{BB962C8B-B14F-4D97-AF65-F5344CB8AC3E}">
        <p14:creationId xmlns:p14="http://schemas.microsoft.com/office/powerpoint/2010/main" val="230460002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cap="none" dirty="0" err="1">
                <a:latin typeface="Times New Roman"/>
                <a:cs typeface="Times New Roman"/>
              </a:rPr>
              <a:t>Güvenirlik</a:t>
            </a:r>
            <a:r>
              <a:rPr lang="en-US" cap="none" dirty="0">
                <a:latin typeface="Times New Roman"/>
                <a:cs typeface="Times New Roman"/>
              </a:rPr>
              <a:t> </a:t>
            </a:r>
            <a:r>
              <a:rPr lang="en-US" cap="none" dirty="0" err="1">
                <a:latin typeface="Times New Roman"/>
                <a:cs typeface="Times New Roman"/>
              </a:rPr>
              <a:t>Katsayısını</a:t>
            </a:r>
            <a:r>
              <a:rPr lang="en-US" cap="none" dirty="0">
                <a:latin typeface="Times New Roman"/>
                <a:cs typeface="Times New Roman"/>
              </a:rPr>
              <a:t> </a:t>
            </a:r>
            <a:r>
              <a:rPr lang="en-US" cap="none" dirty="0" err="1">
                <a:latin typeface="Times New Roman"/>
                <a:cs typeface="Times New Roman"/>
              </a:rPr>
              <a:t>Etkileyen</a:t>
            </a:r>
            <a:r>
              <a:rPr lang="en-US" cap="none" dirty="0">
                <a:latin typeface="Times New Roman"/>
                <a:cs typeface="Times New Roman"/>
              </a:rPr>
              <a:t> </a:t>
            </a:r>
            <a:r>
              <a:rPr lang="en-US" cap="none" dirty="0" err="1">
                <a:latin typeface="Times New Roman"/>
                <a:cs typeface="Times New Roman"/>
              </a:rPr>
              <a:t>Etmenler</a:t>
            </a:r>
            <a:endParaRPr lang="en-US" dirty="0"/>
          </a:p>
        </p:txBody>
      </p:sp>
      <p:sp>
        <p:nvSpPr>
          <p:cNvPr id="3" name="Content Placeholder 2"/>
          <p:cNvSpPr>
            <a:spLocks noGrp="1"/>
          </p:cNvSpPr>
          <p:nvPr>
            <p:ph idx="1"/>
          </p:nvPr>
        </p:nvSpPr>
        <p:spPr/>
        <p:txBody>
          <a:bodyPr>
            <a:normAutofit/>
          </a:bodyPr>
          <a:lstStyle/>
          <a:p>
            <a:r>
              <a:rPr lang="tr-TR" sz="2600" dirty="0" smtClean="0">
                <a:latin typeface="Times New Roman"/>
                <a:cs typeface="Times New Roman"/>
              </a:rPr>
              <a:t>Güvenirlik katsayısı üzerinde olumsuz etkiye sahip etmenler  şunlardır;</a:t>
            </a:r>
          </a:p>
          <a:p>
            <a:r>
              <a:rPr lang="tr-TR" sz="2600" dirty="0" smtClean="0">
                <a:latin typeface="Times New Roman"/>
                <a:cs typeface="Times New Roman"/>
              </a:rPr>
              <a:t>Puanlamanın nesnelliği</a:t>
            </a:r>
          </a:p>
          <a:p>
            <a:r>
              <a:rPr lang="tr-TR" sz="2600" dirty="0" err="1" smtClean="0">
                <a:latin typeface="Times New Roman"/>
                <a:cs typeface="Times New Roman"/>
              </a:rPr>
              <a:t>Puanlayıcı</a:t>
            </a:r>
            <a:r>
              <a:rPr lang="tr-TR" sz="2600" dirty="0" smtClean="0">
                <a:latin typeface="Times New Roman"/>
                <a:cs typeface="Times New Roman"/>
              </a:rPr>
              <a:t> güvenirliği</a:t>
            </a:r>
          </a:p>
          <a:p>
            <a:r>
              <a:rPr lang="tr-TR" sz="2600" dirty="0" smtClean="0">
                <a:latin typeface="Times New Roman"/>
                <a:cs typeface="Times New Roman"/>
              </a:rPr>
              <a:t>Test edilen grubun değişkenliği</a:t>
            </a:r>
          </a:p>
          <a:p>
            <a:r>
              <a:rPr lang="tr-TR" sz="2600" dirty="0" smtClean="0">
                <a:latin typeface="Times New Roman"/>
                <a:cs typeface="Times New Roman"/>
              </a:rPr>
              <a:t>Testteki madde sayısı </a:t>
            </a:r>
          </a:p>
          <a:p>
            <a:r>
              <a:rPr lang="tr-TR" sz="2600" dirty="0" smtClean="0">
                <a:latin typeface="Times New Roman"/>
                <a:cs typeface="Times New Roman"/>
              </a:rPr>
              <a:t>Testin güçlük düzeyi</a:t>
            </a:r>
          </a:p>
          <a:p>
            <a:pPr algn="r"/>
            <a:r>
              <a:rPr lang="tr-TR" sz="2600" dirty="0" smtClean="0">
                <a:latin typeface="Times New Roman"/>
                <a:cs typeface="Times New Roman"/>
              </a:rPr>
              <a:t>(Köse, 2014)</a:t>
            </a:r>
          </a:p>
          <a:p>
            <a:endParaRPr lang="tr-TR" sz="2600" dirty="0" smtClean="0">
              <a:latin typeface="Times New Roman"/>
              <a:cs typeface="Times New Roman"/>
            </a:endParaRPr>
          </a:p>
          <a:p>
            <a:pPr marL="114300" indent="0">
              <a:buNone/>
            </a:pPr>
            <a:endParaRPr lang="tr-TR" sz="2600" dirty="0">
              <a:latin typeface="Times New Roman"/>
              <a:cs typeface="Times New Roman"/>
            </a:endParaRPr>
          </a:p>
        </p:txBody>
      </p:sp>
    </p:spTree>
    <p:extLst>
      <p:ext uri="{BB962C8B-B14F-4D97-AF65-F5344CB8AC3E}">
        <p14:creationId xmlns:p14="http://schemas.microsoft.com/office/powerpoint/2010/main" val="331628362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kaynakça</a:t>
            </a:r>
            <a:endParaRPr lang="en-US" dirty="0"/>
          </a:p>
        </p:txBody>
      </p:sp>
      <p:sp>
        <p:nvSpPr>
          <p:cNvPr id="3" name="Content Placeholder 2"/>
          <p:cNvSpPr>
            <a:spLocks noGrp="1"/>
          </p:cNvSpPr>
          <p:nvPr>
            <p:ph idx="1"/>
          </p:nvPr>
        </p:nvSpPr>
        <p:spPr/>
        <p:txBody>
          <a:bodyPr>
            <a:normAutofit/>
          </a:bodyPr>
          <a:lstStyle/>
          <a:p>
            <a:pPr algn="just"/>
            <a:r>
              <a:rPr lang="en-US" sz="2600" dirty="0" err="1" smtClean="0">
                <a:latin typeface="Times New Roman"/>
                <a:cs typeface="Times New Roman"/>
              </a:rPr>
              <a:t>Köse</a:t>
            </a:r>
            <a:r>
              <a:rPr lang="en-US" sz="2600" dirty="0" smtClean="0">
                <a:latin typeface="Times New Roman"/>
                <a:cs typeface="Times New Roman"/>
              </a:rPr>
              <a:t>, İ.A. </a:t>
            </a:r>
            <a:r>
              <a:rPr lang="en-US" sz="2600" dirty="0">
                <a:latin typeface="Times New Roman"/>
                <a:cs typeface="Times New Roman"/>
              </a:rPr>
              <a:t>(2014). </a:t>
            </a:r>
            <a:r>
              <a:rPr lang="en-US" sz="2600" dirty="0" err="1" smtClean="0">
                <a:latin typeface="Times New Roman"/>
                <a:cs typeface="Times New Roman"/>
              </a:rPr>
              <a:t>Ölçmede</a:t>
            </a:r>
            <a:r>
              <a:rPr lang="en-US" sz="2600" dirty="0" smtClean="0">
                <a:latin typeface="Times New Roman"/>
                <a:cs typeface="Times New Roman"/>
              </a:rPr>
              <a:t> </a:t>
            </a:r>
            <a:r>
              <a:rPr lang="en-US" sz="2600" dirty="0" err="1" smtClean="0">
                <a:latin typeface="Times New Roman"/>
                <a:cs typeface="Times New Roman"/>
              </a:rPr>
              <a:t>güvenirlik</a:t>
            </a:r>
            <a:r>
              <a:rPr lang="en-US" sz="2600" dirty="0" smtClean="0">
                <a:latin typeface="Times New Roman"/>
                <a:cs typeface="Times New Roman"/>
              </a:rPr>
              <a:t>. N</a:t>
            </a:r>
            <a:r>
              <a:rPr lang="en-US" sz="2600" dirty="0">
                <a:latin typeface="Times New Roman"/>
                <a:cs typeface="Times New Roman"/>
              </a:rPr>
              <a:t>. </a:t>
            </a:r>
            <a:r>
              <a:rPr lang="en-US" sz="2600" dirty="0" err="1">
                <a:latin typeface="Times New Roman"/>
                <a:cs typeface="Times New Roman"/>
              </a:rPr>
              <a:t>Çıkrıkçı-Demirtaşlı</a:t>
            </a:r>
            <a:r>
              <a:rPr lang="en-US" sz="2600" dirty="0">
                <a:latin typeface="Times New Roman"/>
                <a:cs typeface="Times New Roman"/>
              </a:rPr>
              <a:t> (Ed.). </a:t>
            </a:r>
            <a:r>
              <a:rPr lang="en-US" sz="2600" i="1" dirty="0" err="1">
                <a:latin typeface="Times New Roman"/>
                <a:cs typeface="Times New Roman"/>
              </a:rPr>
              <a:t>Eğitimde</a:t>
            </a:r>
            <a:r>
              <a:rPr lang="en-US" sz="2600" i="1" dirty="0">
                <a:latin typeface="Times New Roman"/>
                <a:cs typeface="Times New Roman"/>
              </a:rPr>
              <a:t> </a:t>
            </a:r>
            <a:r>
              <a:rPr lang="en-US" sz="2600" i="1" dirty="0" err="1">
                <a:latin typeface="Times New Roman"/>
                <a:cs typeface="Times New Roman"/>
              </a:rPr>
              <a:t>ölçme</a:t>
            </a:r>
            <a:r>
              <a:rPr lang="en-US" sz="2600" i="1" dirty="0">
                <a:latin typeface="Times New Roman"/>
                <a:cs typeface="Times New Roman"/>
              </a:rPr>
              <a:t> </a:t>
            </a:r>
            <a:r>
              <a:rPr lang="en-US" sz="2600" i="1" dirty="0" err="1">
                <a:latin typeface="Times New Roman"/>
                <a:cs typeface="Times New Roman"/>
              </a:rPr>
              <a:t>ve</a:t>
            </a:r>
            <a:r>
              <a:rPr lang="en-US" sz="2600" i="1" dirty="0">
                <a:latin typeface="Times New Roman"/>
                <a:cs typeface="Times New Roman"/>
              </a:rPr>
              <a:t> </a:t>
            </a:r>
            <a:r>
              <a:rPr lang="en-US" sz="2600" i="1" dirty="0" err="1">
                <a:latin typeface="Times New Roman"/>
                <a:cs typeface="Times New Roman"/>
              </a:rPr>
              <a:t>değerlendirme</a:t>
            </a:r>
            <a:r>
              <a:rPr lang="en-US" sz="2600" dirty="0">
                <a:latin typeface="Times New Roman"/>
                <a:cs typeface="Times New Roman"/>
              </a:rPr>
              <a:t> </a:t>
            </a:r>
            <a:r>
              <a:rPr lang="en-US" sz="2600" dirty="0" err="1">
                <a:latin typeface="Times New Roman"/>
                <a:cs typeface="Times New Roman"/>
              </a:rPr>
              <a:t>içinde</a:t>
            </a:r>
            <a:r>
              <a:rPr lang="en-US" sz="2600" dirty="0">
                <a:latin typeface="Times New Roman"/>
                <a:cs typeface="Times New Roman"/>
              </a:rPr>
              <a:t> (s</a:t>
            </a:r>
            <a:r>
              <a:rPr lang="en-US" sz="2600" dirty="0" smtClean="0">
                <a:latin typeface="Times New Roman"/>
                <a:cs typeface="Times New Roman"/>
              </a:rPr>
              <a:t>.94-118)</a:t>
            </a:r>
            <a:r>
              <a:rPr lang="en-US" sz="2600" dirty="0">
                <a:latin typeface="Times New Roman"/>
                <a:cs typeface="Times New Roman"/>
              </a:rPr>
              <a:t>. Ankara: Edge </a:t>
            </a:r>
            <a:r>
              <a:rPr lang="en-US" sz="2600" dirty="0" err="1">
                <a:latin typeface="Times New Roman"/>
                <a:cs typeface="Times New Roman"/>
              </a:rPr>
              <a:t>Akademi</a:t>
            </a:r>
            <a:r>
              <a:rPr lang="en-US" sz="2600" dirty="0">
                <a:latin typeface="Times New Roman"/>
                <a:cs typeface="Times New Roman"/>
              </a:rPr>
              <a:t>. </a:t>
            </a:r>
          </a:p>
          <a:p>
            <a:pPr algn="just"/>
            <a:endParaRPr lang="en-US" sz="2600" dirty="0"/>
          </a:p>
        </p:txBody>
      </p:sp>
    </p:spTree>
    <p:extLst>
      <p:ext uri="{BB962C8B-B14F-4D97-AF65-F5344CB8AC3E}">
        <p14:creationId xmlns:p14="http://schemas.microsoft.com/office/powerpoint/2010/main" val="2133958239"/>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othecary">
  <a:themeElements>
    <a:clrScheme name="Apothecary">
      <a:dk1>
        <a:sysClr val="windowText" lastClr="000000"/>
      </a:dk1>
      <a:lt1>
        <a:sysClr val="window" lastClr="FFFFFF"/>
      </a:lt1>
      <a:dk2>
        <a:srgbClr val="564B3C"/>
      </a:dk2>
      <a:lt2>
        <a:srgbClr val="ECEDD1"/>
      </a:lt2>
      <a:accent1>
        <a:srgbClr val="93A299"/>
      </a:accent1>
      <a:accent2>
        <a:srgbClr val="CF543F"/>
      </a:accent2>
      <a:accent3>
        <a:srgbClr val="B5AE53"/>
      </a:accent3>
      <a:accent4>
        <a:srgbClr val="848058"/>
      </a:accent4>
      <a:accent5>
        <a:srgbClr val="E8B54D"/>
      </a:accent5>
      <a:accent6>
        <a:srgbClr val="786C71"/>
      </a:accent6>
      <a:hlink>
        <a:srgbClr val="CCCC00"/>
      </a:hlink>
      <a:folHlink>
        <a:srgbClr val="B2B2B2"/>
      </a:folHlink>
    </a:clrScheme>
    <a:fontScheme name="Apothecary">
      <a:majorFont>
        <a:latin typeface="Book Antiqua"/>
        <a:ea typeface=""/>
        <a:cs typeface=""/>
        <a:font script="Jpan" typeface="ＭＳ Ｐ明朝"/>
        <a:font script="Hang" typeface="HY견명조"/>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a:ea typeface=""/>
        <a:cs typeface=""/>
        <a:font script="Jpan" typeface="ＭＳ ゴシック"/>
        <a:font script="Hang" typeface="HY견명조"/>
        <a:font script="Hans" typeface="微软雅黑"/>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Apothecary">
      <a:fillStyleLst>
        <a:solidFill>
          <a:schemeClr val="phClr"/>
        </a:solidFill>
        <a:gradFill rotWithShape="1">
          <a:gsLst>
            <a:gs pos="0">
              <a:schemeClr val="phClr">
                <a:tint val="1000"/>
                <a:satMod val="100000"/>
              </a:schemeClr>
            </a:gs>
            <a:gs pos="68000">
              <a:schemeClr val="phClr">
                <a:tint val="77000"/>
                <a:satMod val="100000"/>
              </a:schemeClr>
            </a:gs>
            <a:gs pos="81000">
              <a:schemeClr val="phClr">
                <a:tint val="79000"/>
                <a:satMod val="100000"/>
              </a:schemeClr>
            </a:gs>
            <a:gs pos="86000">
              <a:schemeClr val="phClr">
                <a:tint val="73000"/>
                <a:satMod val="100000"/>
              </a:schemeClr>
            </a:gs>
            <a:gs pos="100000">
              <a:schemeClr val="phClr">
                <a:tint val="35000"/>
                <a:satMod val="100000"/>
              </a:schemeClr>
            </a:gs>
          </a:gsLst>
          <a:lin ang="5400000" scaled="0"/>
        </a:gradFill>
        <a:gradFill rotWithShape="1">
          <a:gsLst>
            <a:gs pos="0">
              <a:schemeClr val="phClr">
                <a:tint val="73000"/>
                <a:shade val="100000"/>
                <a:satMod val="150000"/>
              </a:schemeClr>
            </a:gs>
            <a:gs pos="25000">
              <a:schemeClr val="phClr">
                <a:tint val="96000"/>
                <a:shade val="80000"/>
                <a:satMod val="105000"/>
              </a:schemeClr>
            </a:gs>
            <a:gs pos="38000">
              <a:schemeClr val="phClr">
                <a:tint val="96000"/>
                <a:shade val="59000"/>
                <a:satMod val="120000"/>
              </a:schemeClr>
            </a:gs>
            <a:gs pos="55000">
              <a:schemeClr val="phClr">
                <a:tint val="100000"/>
                <a:shade val="57000"/>
                <a:satMod val="120000"/>
              </a:schemeClr>
            </a:gs>
            <a:gs pos="80000">
              <a:schemeClr val="phClr">
                <a:tint val="100000"/>
                <a:shade val="56000"/>
                <a:satMod val="145000"/>
              </a:schemeClr>
            </a:gs>
            <a:gs pos="88000">
              <a:schemeClr val="phClr">
                <a:tint val="100000"/>
                <a:shade val="63000"/>
                <a:satMod val="160000"/>
              </a:schemeClr>
            </a:gs>
            <a:gs pos="100000">
              <a:schemeClr val="phClr">
                <a:tint val="99000"/>
                <a:shade val="100000"/>
                <a:satMod val="155000"/>
              </a:schemeClr>
            </a:gs>
          </a:gsLst>
          <a:lin ang="54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scene3d>
            <a:camera prst="orthographicFront">
              <a:rot lat="0" lon="0" rev="0"/>
            </a:camera>
            <a:lightRig rig="glow" dir="tl">
              <a:rot lat="0" lon="0" rev="1800000"/>
            </a:lightRig>
          </a:scene3d>
          <a:sp3d contourW="10160" prstMaterial="dkEdge">
            <a:bevelT w="0" h="0" prst="angle"/>
            <a:contourClr>
              <a:schemeClr val="phClr">
                <a:shade val="30000"/>
                <a:satMod val="150000"/>
              </a:schemeClr>
            </a:contourClr>
          </a:sp3d>
        </a:effectStyle>
        <a:effectStyle>
          <a:effectLst>
            <a:glow rad="50800">
              <a:schemeClr val="phClr">
                <a:tint val="68000"/>
                <a:shade val="93000"/>
                <a:alpha val="37000"/>
                <a:satMod val="250000"/>
              </a:schemeClr>
            </a:glow>
          </a:effectLst>
          <a:scene3d>
            <a:camera prst="orthographicFront">
              <a:rot lat="0" lon="0" rev="0"/>
            </a:camera>
            <a:lightRig rig="glow" dir="t">
              <a:rot lat="0" lon="0" rev="1800000"/>
            </a:lightRig>
          </a:scene3d>
          <a:sp3d contourW="10160" prstMaterial="dkEdge">
            <a:bevelT w="20320" h="19050" prst="angle"/>
            <a:contourClr>
              <a:schemeClr val="phClr">
                <a:shade val="30000"/>
                <a:satMod val="150000"/>
              </a:schemeClr>
            </a:contourClr>
          </a:sp3d>
        </a:effectStyle>
      </a:effectStyleLst>
      <a:bgFillStyleLst>
        <a:solidFill>
          <a:schemeClr val="phClr"/>
        </a:solidFill>
        <a:solidFill>
          <a:schemeClr val="phClr">
            <a:tint val="93000"/>
            <a:satMod val="140000"/>
          </a:schemeClr>
        </a:solidFill>
        <a:blipFill rotWithShape="1">
          <a:blip xmlns:r="http://schemas.openxmlformats.org/officeDocument/2006/relationships" r:embed="rId1">
            <a:duotone>
              <a:schemeClr val="phClr">
                <a:tint val="70000"/>
                <a:satMod val="170000"/>
              </a:schemeClr>
              <a:schemeClr val="phClr">
                <a:shade val="70000"/>
                <a:satMod val="130000"/>
              </a:schemeClr>
            </a:duotone>
          </a:blip>
          <a:tile tx="0" ty="0" sx="100000" sy="10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Apothecary.thmx</Template>
  <TotalTime>310</TotalTime>
  <Words>498</Words>
  <Application>Microsoft Macintosh PowerPoint</Application>
  <PresentationFormat>On-screen Show (4:3)</PresentationFormat>
  <Paragraphs>44</Paragraphs>
  <Slides>9</Slides>
  <Notes>0</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Apothecary</vt:lpstr>
      <vt:lpstr>Genel Yetenek Testleri ve Standart Başarı Testlerinde Aranan Özellikler:  Güvenirlik </vt:lpstr>
      <vt:lpstr>Ölçmede Hata ve Gerçek Puan</vt:lpstr>
      <vt:lpstr>Hata Türleri</vt:lpstr>
      <vt:lpstr>Güvenirliğin Tanımı </vt:lpstr>
      <vt:lpstr>Güvenirlik Tahmin Yöntemleri</vt:lpstr>
      <vt:lpstr>Güvenirlik Tahmin Yöntemleri</vt:lpstr>
      <vt:lpstr>Güvenirlik Katsayısını Etkileyen Etmenler</vt:lpstr>
      <vt:lpstr>Güvenirlik Katsayısını Etkileyen Etmenler</vt:lpstr>
      <vt:lpstr>kaynakça</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Genel Yetenek Testleri ve Standart Başarı Testlerinde Aranan Özellikler:  Güvenirlik </dc:title>
  <dc:creator>Fulya barış</dc:creator>
  <cp:lastModifiedBy>Fulya barış</cp:lastModifiedBy>
  <cp:revision>7</cp:revision>
  <dcterms:created xsi:type="dcterms:W3CDTF">2018-02-06T11:03:24Z</dcterms:created>
  <dcterms:modified xsi:type="dcterms:W3CDTF">2018-02-13T16:46:29Z</dcterms:modified>
</cp:coreProperties>
</file>