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270557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7260906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9674196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7140896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8821403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654638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8670346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319044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5772880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6200182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7502583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09295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a:xfrm>
            <a:off x="902594" y="1133341"/>
            <a:ext cx="10515600" cy="2025539"/>
          </a:xfrm>
        </p:spPr>
        <p:txBody>
          <a:bodyPr>
            <a:normAutofit/>
          </a:bodyPr>
          <a:lstStyle/>
          <a:p>
            <a:pPr algn="ctr"/>
            <a:r>
              <a:rPr lang="tr-TR" sz="7200" b="1" dirty="0" smtClean="0">
                <a:latin typeface="Times New Roman" panose="02020603050405020304" pitchFamily="18" charset="0"/>
                <a:cs typeface="Times New Roman" panose="02020603050405020304" pitchFamily="18" charset="0"/>
              </a:rPr>
              <a:t>TARIMSAL İNŞAAT</a:t>
            </a:r>
            <a:endParaRPr lang="tr-TR" sz="72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1134414" y="3796093"/>
            <a:ext cx="10515600" cy="1819096"/>
          </a:xfrm>
        </p:spPr>
        <p:txBody>
          <a:bodyPr>
            <a:normAutofit fontScale="85000" lnSpcReduction="20000"/>
          </a:bodyPr>
          <a:lstStyle/>
          <a:p>
            <a:pPr marL="0" indent="0" algn="ctr">
              <a:buNone/>
            </a:pPr>
            <a:r>
              <a:rPr lang="tr-TR" sz="4000" b="1" dirty="0">
                <a:latin typeface="Times New Roman" panose="02020603050405020304" pitchFamily="18" charset="0"/>
                <a:cs typeface="Times New Roman" panose="02020603050405020304" pitchFamily="18" charset="0"/>
              </a:rPr>
              <a:t>Doç. Dr. </a:t>
            </a:r>
            <a:r>
              <a:rPr lang="tr-TR" sz="4000" b="1">
                <a:latin typeface="Times New Roman" panose="02020603050405020304" pitchFamily="18" charset="0"/>
                <a:cs typeface="Times New Roman" panose="02020603050405020304" pitchFamily="18" charset="0"/>
              </a:rPr>
              <a:t>Havva Eylem POLAT</a:t>
            </a:r>
          </a:p>
          <a:p>
            <a:pPr marL="0" indent="0" algn="ctr">
              <a:buNone/>
            </a:pPr>
            <a:endParaRPr lang="tr-TR" sz="4000" b="1" dirty="0" smtClean="0">
              <a:latin typeface="Times New Roman" panose="02020603050405020304" pitchFamily="18" charset="0"/>
              <a:cs typeface="Times New Roman" panose="02020603050405020304" pitchFamily="18" charset="0"/>
            </a:endParaRPr>
          </a:p>
          <a:p>
            <a:pPr marL="0" indent="0" algn="ctr">
              <a:buNone/>
            </a:pPr>
            <a:r>
              <a:rPr lang="tr-TR" sz="3200" b="1" dirty="0" smtClean="0">
                <a:latin typeface="Times New Roman" panose="02020603050405020304" pitchFamily="18" charset="0"/>
                <a:cs typeface="Times New Roman" panose="02020603050405020304" pitchFamily="18" charset="0"/>
              </a:rPr>
              <a:t>Ankara Üniversitesi Ziraat Fakültesi</a:t>
            </a:r>
          </a:p>
          <a:p>
            <a:pPr marL="0" indent="0" algn="ctr">
              <a:buNone/>
            </a:pPr>
            <a:r>
              <a:rPr lang="tr-TR" sz="3200" b="1" dirty="0" smtClean="0">
                <a:latin typeface="Times New Roman" panose="02020603050405020304" pitchFamily="18" charset="0"/>
                <a:cs typeface="Times New Roman" panose="02020603050405020304" pitchFamily="18" charset="0"/>
              </a:rPr>
              <a:t>Tarımsal Yapılar ve Sulama Bölümü</a:t>
            </a:r>
            <a:endParaRPr lang="tr-TR"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5338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555812" y="843990"/>
            <a:ext cx="10515600" cy="5126504"/>
          </a:xfrm>
        </p:spPr>
        <p:txBody>
          <a:bodyPr>
            <a:normAutofit fontScale="92500" lnSpcReduction="20000"/>
          </a:bodyPr>
          <a:lstStyle/>
          <a:p>
            <a:pPr marL="0" indent="0" algn="just">
              <a:spcAft>
                <a:spcPts val="0"/>
              </a:spcAft>
              <a:buNone/>
            </a:pPr>
            <a:r>
              <a:rPr lang="tr-TR" dirty="0">
                <a:latin typeface="Times New Roman" panose="02020603050405020304" pitchFamily="18" charset="0"/>
                <a:ea typeface="Times New Roman" panose="02020603050405020304" pitchFamily="18" charset="0"/>
              </a:rPr>
              <a:t>Temeller; yapıdan gelen toplam yükü zemine iletme şekline ve derinliklerine göre de iki ana grupta toplanabilir:</a:t>
            </a:r>
            <a:endParaRPr lang="tr-TR" sz="3200" dirty="0">
              <a:latin typeface="Times New Roman" panose="02020603050405020304" pitchFamily="18" charset="0"/>
              <a:ea typeface="Times New Roman" panose="02020603050405020304" pitchFamily="18" charset="0"/>
            </a:endParaRPr>
          </a:p>
          <a:p>
            <a:pPr marL="0" lvl="0" indent="0" algn="just">
              <a:spcAft>
                <a:spcPts val="0"/>
              </a:spcAft>
              <a:buNone/>
              <a:tabLst>
                <a:tab pos="495300" algn="l"/>
              </a:tabLst>
            </a:pPr>
            <a:r>
              <a:rPr lang="tr-TR" b="1" dirty="0">
                <a:latin typeface="Times New Roman" panose="02020603050405020304" pitchFamily="18" charset="0"/>
                <a:ea typeface="Times New Roman" panose="02020603050405020304" pitchFamily="18" charset="0"/>
              </a:rPr>
              <a:t>Yüzeysel temeller			</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Courier New" panose="02070309020205020404" pitchFamily="49" charset="0"/>
              <a:buChar char="o"/>
              <a:tabLst>
                <a:tab pos="723900" algn="l"/>
              </a:tabLst>
            </a:pPr>
            <a:r>
              <a:rPr lang="tr-TR" dirty="0">
                <a:latin typeface="Times New Roman" panose="02020603050405020304" pitchFamily="18" charset="0"/>
                <a:ea typeface="Times New Roman" panose="02020603050405020304" pitchFamily="18" charset="0"/>
              </a:rPr>
              <a:t>Basit temeller,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Courier New" panose="02070309020205020404" pitchFamily="49" charset="0"/>
              <a:buChar char="o"/>
              <a:tabLst>
                <a:tab pos="723900" algn="l"/>
              </a:tabLst>
            </a:pPr>
            <a:r>
              <a:rPr lang="tr-TR" dirty="0">
                <a:latin typeface="Times New Roman" panose="02020603050405020304" pitchFamily="18" charset="0"/>
                <a:ea typeface="Times New Roman" panose="02020603050405020304" pitchFamily="18" charset="0"/>
              </a:rPr>
              <a:t>Sürekli duvar temeli,</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Courier New" panose="02070309020205020404" pitchFamily="49" charset="0"/>
              <a:buChar char="o"/>
              <a:tabLst>
                <a:tab pos="723900" algn="l"/>
              </a:tabLst>
            </a:pPr>
            <a:r>
              <a:rPr lang="tr-TR" dirty="0">
                <a:latin typeface="Times New Roman" panose="02020603050405020304" pitchFamily="18" charset="0"/>
                <a:ea typeface="Times New Roman" panose="02020603050405020304" pitchFamily="18" charset="0"/>
              </a:rPr>
              <a:t>Tekil (bireysel, münferit) temeller,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Courier New" panose="02070309020205020404" pitchFamily="49" charset="0"/>
              <a:buChar char="o"/>
              <a:tabLst>
                <a:tab pos="723900" algn="l"/>
              </a:tabLst>
            </a:pPr>
            <a:r>
              <a:rPr lang="tr-TR" dirty="0">
                <a:latin typeface="Times New Roman" panose="02020603050405020304" pitchFamily="18" charset="0"/>
                <a:ea typeface="Times New Roman" panose="02020603050405020304" pitchFamily="18" charset="0"/>
              </a:rPr>
              <a:t>Sürekli (şerit, mütemadi) temeller,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Courier New" panose="02070309020205020404" pitchFamily="49" charset="0"/>
              <a:buChar char="o"/>
              <a:tabLst>
                <a:tab pos="723900" algn="l"/>
              </a:tabLst>
            </a:pPr>
            <a:r>
              <a:rPr lang="tr-TR" dirty="0" err="1">
                <a:latin typeface="Times New Roman" panose="02020603050405020304" pitchFamily="18" charset="0"/>
                <a:ea typeface="Times New Roman" panose="02020603050405020304" pitchFamily="18" charset="0"/>
              </a:rPr>
              <a:t>Radye</a:t>
            </a:r>
            <a:r>
              <a:rPr lang="tr-TR" dirty="0">
                <a:latin typeface="Times New Roman" panose="02020603050405020304" pitchFamily="18" charset="0"/>
                <a:ea typeface="Times New Roman" panose="02020603050405020304" pitchFamily="18" charset="0"/>
              </a:rPr>
              <a:t> (</a:t>
            </a:r>
            <a:r>
              <a:rPr lang="tr-TR" dirty="0" err="1">
                <a:latin typeface="Times New Roman" panose="02020603050405020304" pitchFamily="18" charset="0"/>
                <a:ea typeface="Times New Roman" panose="02020603050405020304" pitchFamily="18" charset="0"/>
              </a:rPr>
              <a:t>radye</a:t>
            </a:r>
            <a:r>
              <a:rPr lang="tr-TR" dirty="0">
                <a:latin typeface="Times New Roman" panose="02020603050405020304" pitchFamily="18" charset="0"/>
                <a:ea typeface="Times New Roman" panose="02020603050405020304" pitchFamily="18" charset="0"/>
              </a:rPr>
              <a:t> </a:t>
            </a:r>
            <a:r>
              <a:rPr lang="tr-TR" dirty="0" err="1">
                <a:latin typeface="Times New Roman" panose="02020603050405020304" pitchFamily="18" charset="0"/>
                <a:ea typeface="Times New Roman" panose="02020603050405020304" pitchFamily="18" charset="0"/>
              </a:rPr>
              <a:t>jeneral</a:t>
            </a:r>
            <a:r>
              <a:rPr lang="tr-TR" dirty="0">
                <a:latin typeface="Times New Roman" panose="02020603050405020304" pitchFamily="18" charset="0"/>
                <a:ea typeface="Times New Roman" panose="02020603050405020304" pitchFamily="18" charset="0"/>
              </a:rPr>
              <a:t>) temeller</a:t>
            </a:r>
            <a:endParaRPr lang="tr-TR" sz="3200" dirty="0">
              <a:latin typeface="Times New Roman" panose="02020603050405020304" pitchFamily="18" charset="0"/>
              <a:ea typeface="Times New Roman" panose="02020603050405020304" pitchFamily="18" charset="0"/>
            </a:endParaRPr>
          </a:p>
          <a:p>
            <a:pPr marL="0" lvl="0" indent="0" algn="just">
              <a:spcAft>
                <a:spcPts val="0"/>
              </a:spcAft>
              <a:buNone/>
              <a:tabLst>
                <a:tab pos="457200" algn="l"/>
                <a:tab pos="495300" algn="l"/>
              </a:tabLst>
            </a:pPr>
            <a:r>
              <a:rPr lang="tr-TR" b="1" dirty="0" smtClean="0">
                <a:latin typeface="Times New Roman" panose="02020603050405020304" pitchFamily="18" charset="0"/>
                <a:ea typeface="Times New Roman" panose="02020603050405020304" pitchFamily="18" charset="0"/>
              </a:rPr>
              <a:t>Derin </a:t>
            </a:r>
            <a:r>
              <a:rPr lang="tr-TR" b="1" dirty="0">
                <a:latin typeface="Times New Roman" panose="02020603050405020304" pitchFamily="18" charset="0"/>
                <a:ea typeface="Times New Roman" panose="02020603050405020304" pitchFamily="18" charset="0"/>
              </a:rPr>
              <a:t>temeller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Courier New" panose="02070309020205020404" pitchFamily="49" charset="0"/>
              <a:buChar char="o"/>
              <a:tabLst>
                <a:tab pos="723900" algn="l"/>
              </a:tabLst>
            </a:pPr>
            <a:r>
              <a:rPr lang="tr-TR" dirty="0">
                <a:latin typeface="Times New Roman" panose="02020603050405020304" pitchFamily="18" charset="0"/>
                <a:ea typeface="Times New Roman" panose="02020603050405020304" pitchFamily="18" charset="0"/>
              </a:rPr>
              <a:t>Kazık temeller,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Courier New" panose="02070309020205020404" pitchFamily="49" charset="0"/>
              <a:buChar char="o"/>
              <a:tabLst>
                <a:tab pos="723900" algn="l"/>
              </a:tabLst>
            </a:pPr>
            <a:r>
              <a:rPr lang="tr-TR" dirty="0">
                <a:latin typeface="Times New Roman" panose="02020603050405020304" pitchFamily="18" charset="0"/>
                <a:ea typeface="Times New Roman" panose="02020603050405020304" pitchFamily="18" charset="0"/>
              </a:rPr>
              <a:t>Ayak temeller,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Courier New" panose="02070309020205020404" pitchFamily="49" charset="0"/>
              <a:buChar char="o"/>
              <a:tabLst>
                <a:tab pos="723900" algn="l"/>
              </a:tabLst>
            </a:pPr>
            <a:r>
              <a:rPr lang="tr-TR" dirty="0" err="1">
                <a:latin typeface="Times New Roman" panose="02020603050405020304" pitchFamily="18" charset="0"/>
                <a:ea typeface="Times New Roman" panose="02020603050405020304" pitchFamily="18" charset="0"/>
              </a:rPr>
              <a:t>Keson</a:t>
            </a:r>
            <a:r>
              <a:rPr lang="tr-TR" dirty="0">
                <a:latin typeface="Times New Roman" panose="02020603050405020304" pitchFamily="18" charset="0"/>
                <a:ea typeface="Times New Roman" panose="02020603050405020304" pitchFamily="18" charset="0"/>
              </a:rPr>
              <a:t> temeller</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endParaRPr lang="tr-TR"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7750299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03730" y="548154"/>
            <a:ext cx="10515600" cy="5352774"/>
          </a:xfrm>
        </p:spPr>
        <p:txBody>
          <a:bodyPr>
            <a:normAutofit/>
          </a:bodyPr>
          <a:lstStyle/>
          <a:p>
            <a:pPr marL="0" indent="0" algn="just">
              <a:spcAft>
                <a:spcPts val="0"/>
              </a:spcAft>
              <a:buNone/>
            </a:pPr>
            <a:r>
              <a:rPr lang="tr-TR" dirty="0">
                <a:latin typeface="Times New Roman" panose="02020603050405020304" pitchFamily="18" charset="0"/>
                <a:ea typeface="Times New Roman" panose="02020603050405020304" pitchFamily="18" charset="0"/>
              </a:rPr>
              <a:t>Basit </a:t>
            </a:r>
            <a:r>
              <a:rPr lang="tr-TR" dirty="0" smtClean="0">
                <a:latin typeface="Times New Roman" panose="02020603050405020304" pitchFamily="18" charset="0"/>
                <a:ea typeface="Times New Roman" panose="02020603050405020304" pitchFamily="18" charset="0"/>
              </a:rPr>
              <a:t>temeller, yapıdan </a:t>
            </a:r>
            <a:r>
              <a:rPr lang="tr-TR" dirty="0">
                <a:latin typeface="Times New Roman" panose="02020603050405020304" pitchFamily="18" charset="0"/>
                <a:ea typeface="Times New Roman" panose="02020603050405020304" pitchFamily="18" charset="0"/>
              </a:rPr>
              <a:t>gelen yükün az ve sağlam zeminin yüzeye yakın olduğu yerlerde kullanılan temellerdir. Zemin yüzeyinden olan derinlikleri don seviyesi kadardır. Bu tip temeller, zemin de açılan temel çukuru içerisine yerleştirilirler ve kendi ağırlığınca zemine </a:t>
            </a:r>
            <a:r>
              <a:rPr lang="tr-TR" dirty="0" smtClean="0">
                <a:latin typeface="Times New Roman" panose="02020603050405020304" pitchFamily="18" charset="0"/>
                <a:ea typeface="Times New Roman" panose="02020603050405020304" pitchFamily="18" charset="0"/>
              </a:rPr>
              <a:t>oturtulurlar.</a:t>
            </a:r>
            <a:r>
              <a:rPr lang="tr-TR" dirty="0">
                <a:latin typeface="Times New Roman" panose="02020603050405020304" pitchFamily="18" charset="0"/>
                <a:ea typeface="Times New Roman" panose="02020603050405020304" pitchFamily="18" charset="0"/>
              </a:rPr>
              <a:t> Genellikle bahçe duvarları, istinat duvarları ya da basit yığma yapıların temellerinde kullanılırlar.</a:t>
            </a:r>
            <a:endParaRPr lang="tr-TR" sz="3200" dirty="0">
              <a:latin typeface="Times New Roman" panose="02020603050405020304" pitchFamily="18" charset="0"/>
              <a:ea typeface="Times New Roman" panose="02020603050405020304" pitchFamily="18" charset="0"/>
            </a:endParaRPr>
          </a:p>
          <a:p>
            <a:pPr marL="0" lvl="0" indent="0" algn="just">
              <a:spcAft>
                <a:spcPts val="0"/>
              </a:spcAft>
              <a:buNone/>
              <a:tabLst>
                <a:tab pos="457200" algn="l"/>
              </a:tabLst>
            </a:pPr>
            <a:r>
              <a:rPr lang="tr-TR" dirty="0" smtClean="0">
                <a:latin typeface="Times New Roman" panose="02020603050405020304" pitchFamily="18" charset="0"/>
                <a:ea typeface="Times New Roman" panose="02020603050405020304" pitchFamily="18" charset="0"/>
              </a:rPr>
              <a:t>Sürekli </a:t>
            </a:r>
            <a:r>
              <a:rPr lang="tr-TR" dirty="0">
                <a:latin typeface="Times New Roman" panose="02020603050405020304" pitchFamily="18" charset="0"/>
                <a:ea typeface="Times New Roman" panose="02020603050405020304" pitchFamily="18" charset="0"/>
              </a:rPr>
              <a:t>duvar </a:t>
            </a:r>
            <a:r>
              <a:rPr lang="tr-TR" dirty="0" smtClean="0">
                <a:latin typeface="Times New Roman" panose="02020603050405020304" pitchFamily="18" charset="0"/>
                <a:ea typeface="Times New Roman" panose="02020603050405020304" pitchFamily="18" charset="0"/>
              </a:rPr>
              <a:t>temeli, basit </a:t>
            </a:r>
            <a:r>
              <a:rPr lang="tr-TR" dirty="0">
                <a:latin typeface="Times New Roman" panose="02020603050405020304" pitchFamily="18" charset="0"/>
                <a:ea typeface="Times New Roman" panose="02020603050405020304" pitchFamily="18" charset="0"/>
              </a:rPr>
              <a:t>temellere benzemekle birlikte genellikle temel duvarı ve </a:t>
            </a:r>
            <a:r>
              <a:rPr lang="tr-TR" dirty="0" err="1">
                <a:latin typeface="Times New Roman" panose="02020603050405020304" pitchFamily="18" charset="0"/>
                <a:ea typeface="Times New Roman" panose="02020603050405020304" pitchFamily="18" charset="0"/>
              </a:rPr>
              <a:t>sömel</a:t>
            </a:r>
            <a:r>
              <a:rPr lang="tr-TR" dirty="0">
                <a:latin typeface="Times New Roman" panose="02020603050405020304" pitchFamily="18" charset="0"/>
                <a:ea typeface="Times New Roman" panose="02020603050405020304" pitchFamily="18" charset="0"/>
              </a:rPr>
              <a:t> olmak üzere iki elemandan </a:t>
            </a:r>
            <a:r>
              <a:rPr lang="tr-TR" dirty="0" smtClean="0">
                <a:latin typeface="Times New Roman" panose="02020603050405020304" pitchFamily="18" charset="0"/>
                <a:ea typeface="Times New Roman" panose="02020603050405020304" pitchFamily="18" charset="0"/>
              </a:rPr>
              <a:t>oluşur. </a:t>
            </a:r>
            <a:r>
              <a:rPr lang="tr-TR" dirty="0">
                <a:latin typeface="Times New Roman" panose="02020603050405020304" pitchFamily="18" charset="0"/>
                <a:ea typeface="Times New Roman" panose="02020603050405020304" pitchFamily="18" charset="0"/>
              </a:rPr>
              <a:t>Dolayısıyla yük zemine </a:t>
            </a:r>
            <a:r>
              <a:rPr lang="tr-TR" dirty="0" err="1">
                <a:latin typeface="Times New Roman" panose="02020603050405020304" pitchFamily="18" charset="0"/>
                <a:ea typeface="Times New Roman" panose="02020603050405020304" pitchFamily="18" charset="0"/>
              </a:rPr>
              <a:t>sömeller</a:t>
            </a:r>
            <a:r>
              <a:rPr lang="tr-TR" dirty="0">
                <a:latin typeface="Times New Roman" panose="02020603050405020304" pitchFamily="18" charset="0"/>
                <a:ea typeface="Times New Roman" panose="02020603050405020304" pitchFamily="18" charset="0"/>
              </a:rPr>
              <a:t> aracılığı ile aktarılır. Temelde </a:t>
            </a:r>
            <a:r>
              <a:rPr lang="tr-TR" b="1" i="1" dirty="0" err="1">
                <a:latin typeface="Times New Roman" panose="02020603050405020304" pitchFamily="18" charset="0"/>
                <a:ea typeface="Times New Roman" panose="02020603050405020304" pitchFamily="18" charset="0"/>
              </a:rPr>
              <a:t>sömel</a:t>
            </a:r>
            <a:r>
              <a:rPr lang="tr-TR" b="1" i="1" dirty="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yapılmasının nedeni, yapı temeli ve zemin arasındaki temas yüzeyini genişletmek, böylece yükü daha geniş bir alana yayarak zeminde oluşan gerilmeyi azaltmaktır. </a:t>
            </a:r>
            <a:endParaRPr lang="tr-TR"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2850825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555812" y="669177"/>
            <a:ext cx="10515600" cy="5489575"/>
          </a:xfrm>
        </p:spPr>
        <p:txBody>
          <a:bodyPr>
            <a:normAutofit lnSpcReduction="10000"/>
          </a:bodyPr>
          <a:lstStyle/>
          <a:p>
            <a:pPr marL="0" lvl="0" indent="0" algn="just">
              <a:spcAft>
                <a:spcPts val="0"/>
              </a:spcAft>
              <a:buNone/>
              <a:tabLst>
                <a:tab pos="457200" algn="l"/>
              </a:tabLst>
            </a:pPr>
            <a:r>
              <a:rPr lang="tr-TR" sz="3200" dirty="0">
                <a:latin typeface="Times New Roman" panose="02020603050405020304" pitchFamily="18" charset="0"/>
                <a:ea typeface="Times New Roman" panose="02020603050405020304" pitchFamily="18" charset="0"/>
              </a:rPr>
              <a:t>Tekil </a:t>
            </a:r>
            <a:r>
              <a:rPr lang="tr-TR" sz="3200" dirty="0" smtClean="0">
                <a:latin typeface="Times New Roman" panose="02020603050405020304" pitchFamily="18" charset="0"/>
                <a:ea typeface="Times New Roman" panose="02020603050405020304" pitchFamily="18" charset="0"/>
              </a:rPr>
              <a:t>temeller, zeminin </a:t>
            </a:r>
            <a:r>
              <a:rPr lang="tr-TR" sz="3200" dirty="0">
                <a:latin typeface="Times New Roman" panose="02020603050405020304" pitchFamily="18" charset="0"/>
                <a:ea typeface="Times New Roman" panose="02020603050405020304" pitchFamily="18" charset="0"/>
              </a:rPr>
              <a:t>sağlam ve yapıdan gelen yüklerin az olması durumunda her bir kolon için ayrı bir </a:t>
            </a:r>
            <a:r>
              <a:rPr lang="tr-TR" sz="3200" dirty="0" err="1">
                <a:latin typeface="Times New Roman" panose="02020603050405020304" pitchFamily="18" charset="0"/>
                <a:ea typeface="Times New Roman" panose="02020603050405020304" pitchFamily="18" charset="0"/>
              </a:rPr>
              <a:t>sömel</a:t>
            </a:r>
            <a:r>
              <a:rPr lang="tr-TR" sz="3200" dirty="0">
                <a:latin typeface="Times New Roman" panose="02020603050405020304" pitchFamily="18" charset="0"/>
                <a:ea typeface="Times New Roman" panose="02020603050405020304" pitchFamily="18" charset="0"/>
              </a:rPr>
              <a:t> yapılması genellikle en basit ve ekonomik bir çözüm yolunu oluşturur. Buna göre tekil temeller karkas yapılarda kullanılan bir temel tipidir. Bu temellere, </a:t>
            </a:r>
            <a:r>
              <a:rPr lang="tr-TR" sz="3200" b="1" i="1" dirty="0">
                <a:latin typeface="Times New Roman" panose="02020603050405020304" pitchFamily="18" charset="0"/>
                <a:ea typeface="Times New Roman" panose="02020603050405020304" pitchFamily="18" charset="0"/>
              </a:rPr>
              <a:t>bireysel temeller</a:t>
            </a:r>
            <a:r>
              <a:rPr lang="tr-TR" sz="3200" dirty="0">
                <a:latin typeface="Times New Roman" panose="02020603050405020304" pitchFamily="18" charset="0"/>
                <a:ea typeface="Times New Roman" panose="02020603050405020304" pitchFamily="18" charset="0"/>
              </a:rPr>
              <a:t>, </a:t>
            </a:r>
            <a:r>
              <a:rPr lang="tr-TR" sz="3200" b="1" i="1" dirty="0">
                <a:latin typeface="Times New Roman" panose="02020603050405020304" pitchFamily="18" charset="0"/>
                <a:ea typeface="Times New Roman" panose="02020603050405020304" pitchFamily="18" charset="0"/>
              </a:rPr>
              <a:t>münferit temeller</a:t>
            </a:r>
            <a:r>
              <a:rPr lang="tr-TR" sz="3200" dirty="0">
                <a:latin typeface="Times New Roman" panose="02020603050405020304" pitchFamily="18" charset="0"/>
                <a:ea typeface="Times New Roman" panose="02020603050405020304" pitchFamily="18" charset="0"/>
              </a:rPr>
              <a:t>, </a:t>
            </a:r>
            <a:r>
              <a:rPr lang="tr-TR" sz="3200" b="1" i="1" dirty="0">
                <a:latin typeface="Times New Roman" panose="02020603050405020304" pitchFamily="18" charset="0"/>
                <a:ea typeface="Times New Roman" panose="02020603050405020304" pitchFamily="18" charset="0"/>
              </a:rPr>
              <a:t>tek kolon temelleri</a:t>
            </a:r>
            <a:r>
              <a:rPr lang="tr-TR" sz="3200" dirty="0">
                <a:latin typeface="Times New Roman" panose="02020603050405020304" pitchFamily="18" charset="0"/>
                <a:ea typeface="Times New Roman" panose="02020603050405020304" pitchFamily="18" charset="0"/>
              </a:rPr>
              <a:t> gibi isimler de verilmektedir. Betonarme malzemeden yapılan bu temeller, kolondan gelen yükü daha geniş bir alana yayarak zemine aktarırlar. Tarımsal inşaatta kare kesitli ve sabit kalınlıkta yapılan tekil temeller daha yaygın kullanılmaktadır. </a:t>
            </a:r>
            <a:endParaRPr lang="tr-TR" sz="3200" dirty="0" smtClean="0">
              <a:latin typeface="Times New Roman" panose="02020603050405020304" pitchFamily="18" charset="0"/>
              <a:ea typeface="Times New Roman" panose="02020603050405020304" pitchFamily="18" charset="0"/>
            </a:endParaRPr>
          </a:p>
          <a:p>
            <a:pPr marL="0" lvl="0" indent="0" algn="just">
              <a:spcAft>
                <a:spcPts val="0"/>
              </a:spcAft>
              <a:buNone/>
              <a:tabLst>
                <a:tab pos="457200" algn="l"/>
              </a:tabLst>
            </a:pPr>
            <a:r>
              <a:rPr lang="tr-TR" sz="3200" dirty="0">
                <a:latin typeface="Times New Roman" panose="02020603050405020304" pitchFamily="18" charset="0"/>
                <a:ea typeface="Times New Roman" panose="02020603050405020304" pitchFamily="18" charset="0"/>
              </a:rPr>
              <a:t>Tekil </a:t>
            </a:r>
            <a:r>
              <a:rPr lang="tr-TR" sz="3200" dirty="0" smtClean="0">
                <a:latin typeface="Times New Roman" panose="02020603050405020304" pitchFamily="18" charset="0"/>
                <a:ea typeface="Times New Roman" panose="02020603050405020304" pitchFamily="18" charset="0"/>
              </a:rPr>
              <a:t>temeller, </a:t>
            </a:r>
            <a:r>
              <a:rPr lang="tr-TR" sz="3200" dirty="0">
                <a:latin typeface="Times New Roman" panose="02020603050405020304" pitchFamily="18" charset="0"/>
                <a:ea typeface="Times New Roman" panose="02020603050405020304" pitchFamily="18" charset="0"/>
              </a:rPr>
              <a:t>ayrı ayrı çalışmalarını ve dolayısıyla kaymalarını engellemek amacıyla bağ kirişleri ile birbirlerine </a:t>
            </a:r>
            <a:r>
              <a:rPr lang="tr-TR" sz="3200" dirty="0" smtClean="0">
                <a:latin typeface="Times New Roman" panose="02020603050405020304" pitchFamily="18" charset="0"/>
                <a:ea typeface="Times New Roman" panose="02020603050405020304" pitchFamily="18" charset="0"/>
              </a:rPr>
              <a:t>bağlanabilirler. </a:t>
            </a:r>
            <a:endParaRPr lang="tr-TR"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0411798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80288" y="926592"/>
            <a:ext cx="10573512" cy="5250371"/>
          </a:xfrm>
        </p:spPr>
        <p:txBody>
          <a:bodyPr>
            <a:normAutofit/>
          </a:bodyPr>
          <a:lstStyle/>
          <a:p>
            <a:pPr marL="0" lvl="0" indent="0" algn="just">
              <a:spcAft>
                <a:spcPts val="0"/>
              </a:spcAft>
              <a:buNone/>
              <a:tabLst>
                <a:tab pos="457200" algn="l"/>
              </a:tabLst>
            </a:pPr>
            <a:r>
              <a:rPr lang="tr-TR" sz="3200" dirty="0">
                <a:latin typeface="Times New Roman" panose="02020603050405020304" pitchFamily="18" charset="0"/>
                <a:ea typeface="Times New Roman" panose="02020603050405020304" pitchFamily="18" charset="0"/>
              </a:rPr>
              <a:t>Sürekli </a:t>
            </a:r>
            <a:r>
              <a:rPr lang="tr-TR" sz="3200" dirty="0" smtClean="0">
                <a:latin typeface="Times New Roman" panose="02020603050405020304" pitchFamily="18" charset="0"/>
                <a:ea typeface="Times New Roman" panose="02020603050405020304" pitchFamily="18" charset="0"/>
              </a:rPr>
              <a:t>temeller, uzunluğu </a:t>
            </a:r>
            <a:r>
              <a:rPr lang="tr-TR" sz="3200" dirty="0">
                <a:latin typeface="Times New Roman" panose="02020603050405020304" pitchFamily="18" charset="0"/>
                <a:ea typeface="Times New Roman" panose="02020603050405020304" pitchFamily="18" charset="0"/>
              </a:rPr>
              <a:t>genişliğinden çok daha fazla olan ve şerit şeklinde süreklilik gösteren temellerdir. Bu nedenle sürekli temellere </a:t>
            </a:r>
            <a:r>
              <a:rPr lang="tr-TR" sz="3200" b="1" i="1" dirty="0">
                <a:latin typeface="Times New Roman" panose="02020603050405020304" pitchFamily="18" charset="0"/>
                <a:ea typeface="Times New Roman" panose="02020603050405020304" pitchFamily="18" charset="0"/>
              </a:rPr>
              <a:t>şerit temeller</a:t>
            </a:r>
            <a:r>
              <a:rPr lang="tr-TR" sz="3200" dirty="0">
                <a:latin typeface="Times New Roman" panose="02020603050405020304" pitchFamily="18" charset="0"/>
                <a:ea typeface="Times New Roman" panose="02020603050405020304" pitchFamily="18" charset="0"/>
              </a:rPr>
              <a:t> ya da </a:t>
            </a:r>
            <a:r>
              <a:rPr lang="tr-TR" sz="3200" b="1" i="1" dirty="0">
                <a:latin typeface="Times New Roman" panose="02020603050405020304" pitchFamily="18" charset="0"/>
                <a:ea typeface="Times New Roman" panose="02020603050405020304" pitchFamily="18" charset="0"/>
              </a:rPr>
              <a:t>mütemadi temeller</a:t>
            </a:r>
            <a:r>
              <a:rPr lang="tr-TR" sz="3200" dirty="0">
                <a:latin typeface="Times New Roman" panose="02020603050405020304" pitchFamily="18" charset="0"/>
                <a:ea typeface="Times New Roman" panose="02020603050405020304" pitchFamily="18" charset="0"/>
              </a:rPr>
              <a:t> adları da verilmektedir. Bu temeller esas olarak, </a:t>
            </a:r>
            <a:r>
              <a:rPr lang="tr-TR" sz="3200" b="1" i="1" dirty="0">
                <a:latin typeface="Times New Roman" panose="02020603050405020304" pitchFamily="18" charset="0"/>
                <a:ea typeface="Times New Roman" panose="02020603050405020304" pitchFamily="18" charset="0"/>
              </a:rPr>
              <a:t>duvar altı şerit temeller</a:t>
            </a:r>
            <a:r>
              <a:rPr lang="tr-TR" sz="3200" dirty="0">
                <a:latin typeface="Times New Roman" panose="02020603050405020304" pitchFamily="18" charset="0"/>
                <a:ea typeface="Times New Roman" panose="02020603050405020304" pitchFamily="18" charset="0"/>
              </a:rPr>
              <a:t> ve </a:t>
            </a:r>
            <a:r>
              <a:rPr lang="tr-TR" sz="3200" b="1" i="1" dirty="0">
                <a:latin typeface="Times New Roman" panose="02020603050405020304" pitchFamily="18" charset="0"/>
                <a:ea typeface="Times New Roman" panose="02020603050405020304" pitchFamily="18" charset="0"/>
              </a:rPr>
              <a:t>kolon altı şerit temeller</a:t>
            </a:r>
            <a:r>
              <a:rPr lang="tr-TR" sz="3200" dirty="0">
                <a:latin typeface="Times New Roman" panose="02020603050405020304" pitchFamily="18" charset="0"/>
                <a:ea typeface="Times New Roman" panose="02020603050405020304" pitchFamily="18" charset="0"/>
              </a:rPr>
              <a:t> olmak üzere iki ana grupta toplanabilir. Sık aralıklı yerleşen kolonların altına şerit şeklinde sürekli bir betonarme </a:t>
            </a:r>
            <a:r>
              <a:rPr lang="tr-TR" sz="3200" dirty="0" err="1">
                <a:latin typeface="Times New Roman" panose="02020603050405020304" pitchFamily="18" charset="0"/>
                <a:ea typeface="Times New Roman" panose="02020603050405020304" pitchFamily="18" charset="0"/>
              </a:rPr>
              <a:t>sömelin</a:t>
            </a:r>
            <a:r>
              <a:rPr lang="tr-TR" sz="3200" dirty="0">
                <a:latin typeface="Times New Roman" panose="02020603050405020304" pitchFamily="18" charset="0"/>
                <a:ea typeface="Times New Roman" panose="02020603050405020304" pitchFamily="18" charset="0"/>
              </a:rPr>
              <a:t> yapılması, yüklerin daha geniş bir zemin şeridine yayılması yönünden uygun </a:t>
            </a:r>
            <a:r>
              <a:rPr lang="tr-TR" sz="3200" dirty="0" smtClean="0">
                <a:latin typeface="Times New Roman" panose="02020603050405020304" pitchFamily="18" charset="0"/>
                <a:ea typeface="Times New Roman" panose="02020603050405020304" pitchFamily="18" charset="0"/>
              </a:rPr>
              <a:t>olur.</a:t>
            </a:r>
          </a:p>
          <a:p>
            <a:pPr marL="0" lvl="0" indent="0" algn="just">
              <a:spcAft>
                <a:spcPts val="0"/>
              </a:spcAft>
              <a:buNone/>
              <a:tabLst>
                <a:tab pos="457200" algn="l"/>
              </a:tabLst>
            </a:pPr>
            <a:r>
              <a:rPr lang="tr-TR" sz="3200" dirty="0">
                <a:latin typeface="Times New Roman" panose="02020603050405020304" pitchFamily="18" charset="0"/>
                <a:ea typeface="Times New Roman" panose="02020603050405020304" pitchFamily="18" charset="0"/>
              </a:rPr>
              <a:t>Kolon altı şerit temelleri tek ya da iki doğrultuda </a:t>
            </a:r>
            <a:r>
              <a:rPr lang="tr-TR" sz="3200" dirty="0" smtClean="0">
                <a:latin typeface="Times New Roman" panose="02020603050405020304" pitchFamily="18" charset="0"/>
                <a:ea typeface="Times New Roman" panose="02020603050405020304" pitchFamily="18" charset="0"/>
              </a:rPr>
              <a:t>olabilir. Bir </a:t>
            </a:r>
            <a:r>
              <a:rPr lang="tr-TR" sz="3200" dirty="0">
                <a:latin typeface="Times New Roman" panose="02020603050405020304" pitchFamily="18" charset="0"/>
                <a:ea typeface="Times New Roman" panose="02020603050405020304" pitchFamily="18" charset="0"/>
              </a:rPr>
              <a:t>doğrultuda uzanan şerit temeller genellikle kısa kenara paralel olurlar. </a:t>
            </a:r>
            <a:endParaRPr lang="tr-TR"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875212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816864" y="480919"/>
            <a:ext cx="10510042" cy="5503022"/>
          </a:xfrm>
        </p:spPr>
        <p:txBody>
          <a:bodyPr>
            <a:normAutofit lnSpcReduction="10000"/>
          </a:bodyPr>
          <a:lstStyle/>
          <a:p>
            <a:pPr indent="0" algn="just">
              <a:spcAft>
                <a:spcPts val="0"/>
              </a:spcAft>
              <a:buNone/>
            </a:pPr>
            <a:r>
              <a:rPr lang="tr-TR" dirty="0">
                <a:latin typeface="Times New Roman" panose="02020603050405020304" pitchFamily="18" charset="0"/>
                <a:ea typeface="Times New Roman" panose="02020603050405020304" pitchFamily="18" charset="0"/>
              </a:rPr>
              <a:t>Yük taşıma kapasitesi düşük, başka bir anlatımla emniyet gerilmesi yetersiz, sıkışabilme özelliği fazla zemin koşullarında ya da yapıdan gelen yükün fazla veya temel duvarı ve kolonların birbirlerine çok yakın olduğu durumlarda gereksinim duyulan temel taban alanı artacaktır. Bu durumda tüm inşaat alanını kaplayan ve betonarme plaktan oluşan bir temelin yapılması daha ekonomik </a:t>
            </a:r>
            <a:r>
              <a:rPr lang="tr-TR" dirty="0" smtClean="0">
                <a:latin typeface="Times New Roman" panose="02020603050405020304" pitchFamily="18" charset="0"/>
                <a:ea typeface="Times New Roman" panose="02020603050405020304" pitchFamily="18" charset="0"/>
              </a:rPr>
              <a:t>olabilir. Bu temel tipine </a:t>
            </a:r>
            <a:r>
              <a:rPr lang="tr-TR" dirty="0" err="1" smtClean="0">
                <a:latin typeface="Times New Roman" panose="02020603050405020304" pitchFamily="18" charset="0"/>
                <a:ea typeface="Times New Roman" panose="02020603050405020304" pitchFamily="18" charset="0"/>
              </a:rPr>
              <a:t>radye</a:t>
            </a:r>
            <a:r>
              <a:rPr lang="tr-TR" dirty="0" smtClean="0">
                <a:latin typeface="Times New Roman" panose="02020603050405020304" pitchFamily="18" charset="0"/>
                <a:ea typeface="Times New Roman" panose="02020603050405020304" pitchFamily="18" charset="0"/>
              </a:rPr>
              <a:t> temeller adı verilir. </a:t>
            </a:r>
            <a:r>
              <a:rPr lang="tr-TR" dirty="0" err="1">
                <a:latin typeface="Times New Roman" panose="02020603050405020304" pitchFamily="18" charset="0"/>
                <a:ea typeface="Times New Roman" panose="02020603050405020304" pitchFamily="18" charset="0"/>
              </a:rPr>
              <a:t>Radye</a:t>
            </a:r>
            <a:r>
              <a:rPr lang="tr-TR" dirty="0">
                <a:latin typeface="Times New Roman" panose="02020603050405020304" pitchFamily="18" charset="0"/>
                <a:ea typeface="Times New Roman" panose="02020603050405020304" pitchFamily="18" charset="0"/>
              </a:rPr>
              <a:t> temellerin; kirişsiz </a:t>
            </a:r>
            <a:r>
              <a:rPr lang="tr-TR" dirty="0" err="1">
                <a:latin typeface="Times New Roman" panose="02020603050405020304" pitchFamily="18" charset="0"/>
                <a:ea typeface="Times New Roman" panose="02020603050405020304" pitchFamily="18" charset="0"/>
              </a:rPr>
              <a:t>radye</a:t>
            </a:r>
            <a:r>
              <a:rPr lang="tr-TR" dirty="0">
                <a:latin typeface="Times New Roman" panose="02020603050405020304" pitchFamily="18" charset="0"/>
                <a:ea typeface="Times New Roman" panose="02020603050405020304" pitchFamily="18" charset="0"/>
              </a:rPr>
              <a:t> temeller, kirişli </a:t>
            </a:r>
            <a:r>
              <a:rPr lang="tr-TR" dirty="0" err="1">
                <a:latin typeface="Times New Roman" panose="02020603050405020304" pitchFamily="18" charset="0"/>
                <a:ea typeface="Times New Roman" panose="02020603050405020304" pitchFamily="18" charset="0"/>
              </a:rPr>
              <a:t>radye</a:t>
            </a:r>
            <a:r>
              <a:rPr lang="tr-TR" dirty="0">
                <a:latin typeface="Times New Roman" panose="02020603050405020304" pitchFamily="18" charset="0"/>
                <a:ea typeface="Times New Roman" panose="02020603050405020304" pitchFamily="18" charset="0"/>
              </a:rPr>
              <a:t> temeller ve hücreli </a:t>
            </a:r>
            <a:r>
              <a:rPr lang="tr-TR" dirty="0" err="1">
                <a:latin typeface="Times New Roman" panose="02020603050405020304" pitchFamily="18" charset="0"/>
                <a:ea typeface="Times New Roman" panose="02020603050405020304" pitchFamily="18" charset="0"/>
              </a:rPr>
              <a:t>radye</a:t>
            </a:r>
            <a:r>
              <a:rPr lang="tr-TR" dirty="0">
                <a:latin typeface="Times New Roman" panose="02020603050405020304" pitchFamily="18" charset="0"/>
                <a:ea typeface="Times New Roman" panose="02020603050405020304" pitchFamily="18" charset="0"/>
              </a:rPr>
              <a:t> temeller olmak üzere başlıca üç çeşidi </a:t>
            </a:r>
            <a:r>
              <a:rPr lang="tr-TR" dirty="0" smtClean="0">
                <a:latin typeface="Times New Roman" panose="02020603050405020304" pitchFamily="18" charset="0"/>
                <a:ea typeface="Times New Roman" panose="02020603050405020304" pitchFamily="18" charset="0"/>
              </a:rPr>
              <a:t>vardır.</a:t>
            </a:r>
          </a:p>
          <a:p>
            <a:pPr indent="0" algn="just">
              <a:spcAft>
                <a:spcPts val="0"/>
              </a:spcAft>
              <a:buNone/>
            </a:pPr>
            <a:r>
              <a:rPr lang="tr-TR" dirty="0" smtClean="0">
                <a:latin typeface="Times New Roman" panose="02020603050405020304" pitchFamily="18" charset="0"/>
                <a:ea typeface="Times New Roman" panose="02020603050405020304" pitchFamily="18" charset="0"/>
              </a:rPr>
              <a:t>Derin temeller, derinliği </a:t>
            </a:r>
            <a:r>
              <a:rPr lang="tr-TR" dirty="0">
                <a:latin typeface="Times New Roman" panose="02020603050405020304" pitchFamily="18" charset="0"/>
                <a:ea typeface="Times New Roman" panose="02020603050405020304" pitchFamily="18" charset="0"/>
              </a:rPr>
              <a:t>fazla olan temellerdir. Derin temeller, sağlam zeminin derinde bulunması ve zemin içerisinde kullanılabilir hacimlerin oluşturulmasının istenmesi durumunda yapılır. Böylece yapıdan gelen yükler derinde bulunan sağlam zemine aktarılır</a:t>
            </a: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Derin temellerin tarımsal inşaatta kullanımı </a:t>
            </a:r>
            <a:r>
              <a:rPr lang="tr-TR" dirty="0" smtClean="0">
                <a:latin typeface="Times New Roman" panose="02020603050405020304" pitchFamily="18" charset="0"/>
                <a:ea typeface="Times New Roman" panose="02020603050405020304" pitchFamily="18" charset="0"/>
              </a:rPr>
              <a:t>sınırlıdır.</a:t>
            </a:r>
            <a:endParaRPr lang="tr-TR" dirty="0">
              <a:latin typeface="Times New Roman" panose="02020603050405020304" pitchFamily="18" charset="0"/>
              <a:ea typeface="Times New Roman" panose="02020603050405020304" pitchFamily="18" charset="0"/>
            </a:endParaRPr>
          </a:p>
          <a:p>
            <a:pPr marL="0" indent="0" algn="just">
              <a:buNone/>
            </a:pPr>
            <a:endParaRPr lang="tr-TR" dirty="0"/>
          </a:p>
        </p:txBody>
      </p:sp>
    </p:spTree>
    <p:extLst>
      <p:ext uri="{BB962C8B-B14F-4D97-AF65-F5344CB8AC3E}">
        <p14:creationId xmlns:p14="http://schemas.microsoft.com/office/powerpoint/2010/main" val="20081906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nvPr>
        </p:nvGraphicFramePr>
        <p:xfrm>
          <a:off x="2639291" y="436418"/>
          <a:ext cx="7855527" cy="5449863"/>
        </p:xfrm>
        <a:graphic>
          <a:graphicData uri="http://schemas.openxmlformats.org/drawingml/2006/table">
            <a:tbl>
              <a:tblPr firstRow="1" firstCol="1" lastRow="1" lastCol="1" bandRow="1" bandCol="1"/>
              <a:tblGrid>
                <a:gridCol w="897183">
                  <a:extLst>
                    <a:ext uri="{9D8B030D-6E8A-4147-A177-3AD203B41FA5}">
                      <a16:colId xmlns:a16="http://schemas.microsoft.com/office/drawing/2014/main" val="20000"/>
                    </a:ext>
                  </a:extLst>
                </a:gridCol>
                <a:gridCol w="6958344">
                  <a:extLst>
                    <a:ext uri="{9D8B030D-6E8A-4147-A177-3AD203B41FA5}">
                      <a16:colId xmlns:a16="http://schemas.microsoft.com/office/drawing/2014/main" val="20001"/>
                    </a:ext>
                  </a:extLst>
                </a:gridCol>
              </a:tblGrid>
              <a:tr h="380468">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HAFTA</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KONU</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0"/>
                  </a:ext>
                </a:extLst>
              </a:tr>
              <a:tr h="380468">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dirty="0">
                          <a:effectLst/>
                          <a:latin typeface="Times New Roman" panose="02020603050405020304" pitchFamily="18" charset="0"/>
                          <a:ea typeface="Times New Roman" panose="02020603050405020304" pitchFamily="18" charset="0"/>
                          <a:cs typeface="Times New Roman" panose="02020603050405020304" pitchFamily="18" charset="0"/>
                        </a:rPr>
                        <a:t>Giriş, </a:t>
                      </a: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Yapı kavramı, yapıların sınıflandırılması, yapı elemanları, tarımsal yapılarda kullanılan konstrüksiyon tipleri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1"/>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Zeminler ve temeller</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2"/>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Duvarlar, istinat duvarları</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3"/>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lvl="0"/>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Kolon ve kirişler, döşemeler</a:t>
                      </a:r>
                      <a:r>
                        <a:rPr lang="tr-TR" sz="1800" kern="1200" dirty="0" smtClean="0">
                          <a:solidFill>
                            <a:schemeClr val="tx1"/>
                          </a:solidFill>
                          <a:effectLst/>
                          <a:latin typeface="+mn-lt"/>
                          <a:ea typeface="+mn-ea"/>
                          <a:cs typeface="+mn-cs"/>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4"/>
                  </a:ext>
                </a:extLst>
              </a:tr>
              <a:tr h="306221">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5</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Çatılar</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5"/>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Ahşap yapı elemanlarının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6"/>
                  </a:ext>
                </a:extLst>
              </a:tr>
              <a:tr h="340472">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7</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Çelik yapı elemanlarının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7"/>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8</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Çelik yapı elemanlarının projelenmesi (Devam)</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8"/>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9</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Hiperstatik</a:t>
                      </a: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 yapı sistemleri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9"/>
                  </a:ext>
                </a:extLst>
              </a:tr>
              <a:tr h="311048">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Hiperstatik</a:t>
                      </a: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 yapı sistemleri (Devam)</a:t>
                      </a:r>
                    </a:p>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0"/>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Çatı sistemlerinin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1"/>
                  </a:ext>
                </a:extLst>
              </a:tr>
              <a:tr h="290616">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Yapı projeleri, yapıya hazırlık, yapı projelerinin hazırlanması, ihale işleri, kontrollük hizmetleri, şantiye tekniği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2"/>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Metraj ve keşif, örnek çözümleme</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3"/>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Metraj ve keşif, örnek çözümleme, öğretim programının değerlendirilmesi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4"/>
                  </a:ext>
                </a:extLst>
              </a:tr>
              <a:tr h="321610">
                <a:tc>
                  <a:txBody>
                    <a:bodyPr/>
                    <a:lstStyle/>
                    <a:p>
                      <a:pPr algn="ct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5"/>
                  </a:ext>
                </a:extLst>
              </a:tr>
            </a:tbl>
          </a:graphicData>
        </a:graphic>
      </p:graphicFrame>
    </p:spTree>
    <p:extLst>
      <p:ext uri="{BB962C8B-B14F-4D97-AF65-F5344CB8AC3E}">
        <p14:creationId xmlns:p14="http://schemas.microsoft.com/office/powerpoint/2010/main" val="27674733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35169" y="898346"/>
            <a:ext cx="10515600" cy="5476696"/>
          </a:xfrm>
        </p:spPr>
        <p:txBody>
          <a:bodyPr>
            <a:normAutofit lnSpcReduction="10000"/>
          </a:bodyPr>
          <a:lstStyle/>
          <a:p>
            <a:pPr marL="0" indent="0">
              <a:spcAft>
                <a:spcPts val="0"/>
              </a:spcAft>
              <a:buNone/>
            </a:pPr>
            <a:r>
              <a:rPr lang="tr-TR" sz="3200" b="1" dirty="0" smtClean="0">
                <a:latin typeface="Times New Roman" panose="02020603050405020304" pitchFamily="18" charset="0"/>
                <a:ea typeface="Times New Roman" panose="02020603050405020304" pitchFamily="18" charset="0"/>
              </a:rPr>
              <a:t>2. ZEMİNLER</a:t>
            </a:r>
            <a:r>
              <a:rPr lang="tr-TR" sz="3200" b="1" dirty="0">
                <a:latin typeface="Times New Roman" panose="02020603050405020304" pitchFamily="18" charset="0"/>
                <a:ea typeface="Times New Roman" panose="02020603050405020304" pitchFamily="18" charset="0"/>
              </a:rPr>
              <a:t> </a:t>
            </a:r>
            <a:endParaRPr lang="tr-TR" sz="3200" dirty="0" smtClean="0">
              <a:latin typeface="Times New Roman" panose="02020603050405020304" pitchFamily="18" charset="0"/>
              <a:ea typeface="Times New Roman" panose="02020603050405020304" pitchFamily="18" charset="0"/>
            </a:endParaRPr>
          </a:p>
          <a:p>
            <a:pPr marL="0" indent="0" algn="just">
              <a:spcAft>
                <a:spcPts val="0"/>
              </a:spcAft>
              <a:buNone/>
            </a:pPr>
            <a:r>
              <a:rPr lang="tr-TR" sz="2400" dirty="0" smtClean="0">
                <a:latin typeface="Times New Roman" panose="02020603050405020304" pitchFamily="18" charset="0"/>
                <a:ea typeface="Times New Roman" panose="02020603050405020304" pitchFamily="18" charset="0"/>
              </a:rPr>
              <a:t>Zemin</a:t>
            </a:r>
            <a:r>
              <a:rPr lang="tr-TR" sz="2400" dirty="0">
                <a:latin typeface="Times New Roman" panose="02020603050405020304" pitchFamily="18" charset="0"/>
                <a:ea typeface="Times New Roman" panose="02020603050405020304" pitchFamily="18" charset="0"/>
              </a:rPr>
              <a:t>, yapılar için bir oturma ve yük taşıma ortamıdır. Nitekim bir yapıdan gelen ölü ve hareketli yükler, yapıyı oluşturan elemanlar tarafından birbirlerine aktarılarak, sonuçta temeller aracılığı ile zeminlere aktarılırlar. Bu nedenle bir binadan gelen yüklerin tamamını emniyetle taşıyan doğal ortama </a:t>
            </a:r>
            <a:r>
              <a:rPr lang="tr-TR" sz="2400" b="1" i="1" dirty="0">
                <a:latin typeface="Times New Roman" panose="02020603050405020304" pitchFamily="18" charset="0"/>
                <a:ea typeface="Times New Roman" panose="02020603050405020304" pitchFamily="18" charset="0"/>
              </a:rPr>
              <a:t>temel zemini</a:t>
            </a:r>
            <a:r>
              <a:rPr lang="tr-TR" sz="2400" dirty="0">
                <a:latin typeface="Times New Roman" panose="02020603050405020304" pitchFamily="18" charset="0"/>
                <a:ea typeface="Times New Roman" panose="02020603050405020304" pitchFamily="18" charset="0"/>
              </a:rPr>
              <a:t> adı verilir. </a:t>
            </a:r>
            <a:endParaRPr lang="tr-TR" sz="3200" dirty="0">
              <a:latin typeface="Times New Roman" panose="02020603050405020304" pitchFamily="18" charset="0"/>
              <a:ea typeface="Times New Roman" panose="02020603050405020304" pitchFamily="18" charset="0"/>
            </a:endParaRPr>
          </a:p>
          <a:p>
            <a:pPr marL="0" indent="0" algn="just">
              <a:buNone/>
            </a:pPr>
            <a:r>
              <a:rPr lang="tr-TR" sz="2400" dirty="0">
                <a:latin typeface="Times New Roman" panose="02020603050405020304" pitchFamily="18" charset="0"/>
                <a:ea typeface="Times New Roman" panose="02020603050405020304" pitchFamily="18" charset="0"/>
              </a:rPr>
              <a:t>Zemin, üzerine gelen yüklerin etkisi ile çeşitli deformasyonlar gösterebilir. Bu deformasyonların arzu edilmeyen boyutlarda gerçekleşmesi, yapının statik dengesini olumsuz yönde etkileyerek sonuçta başarısızlığına yol açabilir</a:t>
            </a:r>
            <a:r>
              <a:rPr lang="tr-TR" sz="2400" dirty="0" smtClean="0">
                <a:latin typeface="Times New Roman" panose="02020603050405020304" pitchFamily="18" charset="0"/>
                <a:ea typeface="Times New Roman" panose="02020603050405020304" pitchFamily="18" charset="0"/>
              </a:rPr>
              <a:t>.</a:t>
            </a:r>
          </a:p>
          <a:p>
            <a:pPr marL="0" indent="0" algn="just">
              <a:spcAft>
                <a:spcPts val="0"/>
              </a:spcAft>
              <a:buNone/>
            </a:pPr>
            <a:r>
              <a:rPr lang="tr-TR" sz="2400" b="1" dirty="0">
                <a:latin typeface="Times New Roman" panose="02020603050405020304" pitchFamily="18" charset="0"/>
                <a:ea typeface="Times New Roman" panose="02020603050405020304" pitchFamily="18" charset="0"/>
              </a:rPr>
              <a:t>Zeminlerin </a:t>
            </a:r>
            <a:r>
              <a:rPr lang="tr-TR" sz="2400" b="1" dirty="0" smtClean="0">
                <a:latin typeface="Times New Roman" panose="02020603050405020304" pitchFamily="18" charset="0"/>
                <a:ea typeface="Times New Roman" panose="02020603050405020304" pitchFamily="18" charset="0"/>
              </a:rPr>
              <a:t>Sınıflandırılması</a:t>
            </a:r>
            <a:r>
              <a:rPr lang="tr-TR" sz="2400" b="1" dirty="0">
                <a:latin typeface="Times New Roman" panose="02020603050405020304" pitchFamily="18" charset="0"/>
                <a:ea typeface="Times New Roman" panose="02020603050405020304" pitchFamily="18" charset="0"/>
              </a:rPr>
              <a:t> </a:t>
            </a:r>
            <a:endParaRPr lang="tr-TR" sz="3200" dirty="0" smtClean="0">
              <a:latin typeface="Times New Roman" panose="02020603050405020304" pitchFamily="18" charset="0"/>
              <a:ea typeface="Times New Roman" panose="02020603050405020304" pitchFamily="18" charset="0"/>
            </a:endParaRPr>
          </a:p>
          <a:p>
            <a:pPr marL="0" indent="0" algn="just">
              <a:spcAft>
                <a:spcPts val="0"/>
              </a:spcAft>
              <a:buNone/>
            </a:pPr>
            <a:r>
              <a:rPr lang="tr-TR" sz="2400" dirty="0" smtClean="0">
                <a:latin typeface="Times New Roman" panose="02020603050405020304" pitchFamily="18" charset="0"/>
                <a:ea typeface="Times New Roman" panose="02020603050405020304" pitchFamily="18" charset="0"/>
              </a:rPr>
              <a:t>Zeminler </a:t>
            </a:r>
            <a:r>
              <a:rPr lang="tr-TR" sz="2400" dirty="0">
                <a:latin typeface="Times New Roman" panose="02020603050405020304" pitchFamily="18" charset="0"/>
                <a:ea typeface="Times New Roman" panose="02020603050405020304" pitchFamily="18" charset="0"/>
              </a:rPr>
              <a:t>çeşitli özelliklerine göre sınıflandırılabilirler. Zeminler yük taşıma durumuna göre:</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sz="2400" dirty="0">
                <a:latin typeface="Times New Roman" panose="02020603050405020304" pitchFamily="18" charset="0"/>
                <a:ea typeface="Times New Roman" panose="02020603050405020304" pitchFamily="18" charset="0"/>
              </a:rPr>
              <a:t>Sağlam zeminler,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sz="2400" dirty="0">
                <a:latin typeface="Times New Roman" panose="02020603050405020304" pitchFamily="18" charset="0"/>
                <a:ea typeface="Times New Roman" panose="02020603050405020304" pitchFamily="18" charset="0"/>
              </a:rPr>
              <a:t>Orta sağlamlıktaki zeminler,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sz="2400" dirty="0">
                <a:latin typeface="Times New Roman" panose="02020603050405020304" pitchFamily="18" charset="0"/>
                <a:ea typeface="Times New Roman" panose="02020603050405020304" pitchFamily="18" charset="0"/>
              </a:rPr>
              <a:t>Zayıf zeminler</a:t>
            </a:r>
            <a:endParaRPr lang="tr-TR" sz="3200" dirty="0">
              <a:latin typeface="Times New Roman" panose="02020603050405020304" pitchFamily="18" charset="0"/>
              <a:ea typeface="Times New Roman" panose="02020603050405020304" pitchFamily="18" charset="0"/>
            </a:endParaRPr>
          </a:p>
          <a:p>
            <a:pPr marL="0" indent="0">
              <a:buNone/>
            </a:pPr>
            <a:endParaRPr lang="tr-TR" sz="2600" dirty="0">
              <a:solidFill>
                <a:prstClr val="black"/>
              </a:solidFill>
              <a:latin typeface="Times New Roman" panose="02020603050405020304" pitchFamily="18" charset="0"/>
              <a:ea typeface="Times New Roman" panose="02020603050405020304" pitchFamily="18" charset="0"/>
            </a:endParaRPr>
          </a:p>
        </p:txBody>
      </p:sp>
      <p:sp>
        <p:nvSpPr>
          <p:cNvPr id="11" name="Rectangle 9"/>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solidFill>
                <a:prstClr val="black"/>
              </a:solidFill>
            </a:endParaRPr>
          </a:p>
        </p:txBody>
      </p:sp>
    </p:spTree>
    <p:extLst>
      <p:ext uri="{BB962C8B-B14F-4D97-AF65-F5344CB8AC3E}">
        <p14:creationId xmlns:p14="http://schemas.microsoft.com/office/powerpoint/2010/main" val="7511916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824753" y="811604"/>
            <a:ext cx="10515600" cy="5238676"/>
          </a:xfrm>
        </p:spPr>
        <p:txBody>
          <a:bodyPr>
            <a:normAutofit fontScale="85000" lnSpcReduction="20000"/>
          </a:bodyPr>
          <a:lstStyle/>
          <a:p>
            <a:pPr marL="0" indent="0" algn="just">
              <a:spcAft>
                <a:spcPts val="0"/>
              </a:spcAft>
              <a:buNone/>
            </a:pPr>
            <a:r>
              <a:rPr lang="tr-TR" dirty="0">
                <a:latin typeface="Times New Roman" panose="02020603050405020304" pitchFamily="18" charset="0"/>
                <a:ea typeface="Times New Roman" panose="02020603050405020304" pitchFamily="18" charset="0"/>
              </a:rPr>
              <a:t>Zeminler, yapıları ve oluşumları </a:t>
            </a:r>
            <a:r>
              <a:rPr lang="tr-TR" dirty="0" smtClean="0">
                <a:latin typeface="Times New Roman" panose="02020603050405020304" pitchFamily="18" charset="0"/>
                <a:ea typeface="Times New Roman" panose="02020603050405020304" pitchFamily="18" charset="0"/>
              </a:rPr>
              <a:t>açısından; </a:t>
            </a:r>
          </a:p>
          <a:p>
            <a:pPr algn="just">
              <a:spcAft>
                <a:spcPts val="0"/>
              </a:spcAft>
            </a:pPr>
            <a:r>
              <a:rPr lang="tr-TR" dirty="0" smtClean="0">
                <a:latin typeface="Times New Roman" panose="02020603050405020304" pitchFamily="18" charset="0"/>
                <a:ea typeface="Times New Roman" panose="02020603050405020304" pitchFamily="18" charset="0"/>
              </a:rPr>
              <a:t>Kayalık </a:t>
            </a:r>
            <a:r>
              <a:rPr lang="tr-TR" dirty="0">
                <a:latin typeface="Times New Roman" panose="02020603050405020304" pitchFamily="18" charset="0"/>
                <a:ea typeface="Times New Roman" panose="02020603050405020304" pitchFamily="18" charset="0"/>
              </a:rPr>
              <a:t>zeminler,</a:t>
            </a:r>
            <a:endParaRPr lang="tr-TR" sz="3200" dirty="0">
              <a:latin typeface="Times New Roman" panose="02020603050405020304" pitchFamily="18" charset="0"/>
              <a:ea typeface="Times New Roman" panose="02020603050405020304" pitchFamily="18" charset="0"/>
            </a:endParaRPr>
          </a:p>
          <a:p>
            <a:pPr lvl="0" algn="just">
              <a:spcAft>
                <a:spcPts val="0"/>
              </a:spcAft>
              <a:tabLst>
                <a:tab pos="457200" algn="l"/>
              </a:tabLst>
            </a:pPr>
            <a:r>
              <a:rPr lang="tr-TR" dirty="0" err="1">
                <a:latin typeface="Times New Roman" panose="02020603050405020304" pitchFamily="18" charset="0"/>
                <a:ea typeface="Times New Roman" panose="02020603050405020304" pitchFamily="18" charset="0"/>
              </a:rPr>
              <a:t>Küskülük</a:t>
            </a:r>
            <a:r>
              <a:rPr lang="tr-TR" dirty="0">
                <a:latin typeface="Times New Roman" panose="02020603050405020304" pitchFamily="18" charset="0"/>
                <a:ea typeface="Times New Roman" panose="02020603050405020304" pitchFamily="18" charset="0"/>
              </a:rPr>
              <a:t> zeminler,</a:t>
            </a:r>
            <a:endParaRPr lang="tr-TR" sz="3200" dirty="0">
              <a:latin typeface="Times New Roman" panose="02020603050405020304" pitchFamily="18" charset="0"/>
              <a:ea typeface="Times New Roman" panose="02020603050405020304" pitchFamily="18" charset="0"/>
            </a:endParaRPr>
          </a:p>
          <a:p>
            <a:pPr lvl="0" algn="just">
              <a:spcAft>
                <a:spcPts val="0"/>
              </a:spcAft>
              <a:tabLst>
                <a:tab pos="457200" algn="l"/>
              </a:tabLst>
            </a:pPr>
            <a:r>
              <a:rPr lang="tr-TR" dirty="0">
                <a:latin typeface="Times New Roman" panose="02020603050405020304" pitchFamily="18" charset="0"/>
                <a:ea typeface="Times New Roman" panose="02020603050405020304" pitchFamily="18" charset="0"/>
              </a:rPr>
              <a:t>Toprak zeminler,</a:t>
            </a:r>
            <a:endParaRPr lang="tr-TR" sz="3200" dirty="0">
              <a:latin typeface="Times New Roman" panose="02020603050405020304" pitchFamily="18" charset="0"/>
              <a:ea typeface="Times New Roman" panose="02020603050405020304" pitchFamily="18" charset="0"/>
            </a:endParaRPr>
          </a:p>
          <a:p>
            <a:pPr lvl="0" algn="just">
              <a:spcAft>
                <a:spcPts val="0"/>
              </a:spcAft>
              <a:tabLst>
                <a:tab pos="457200" algn="l"/>
              </a:tabLst>
            </a:pPr>
            <a:r>
              <a:rPr lang="tr-TR" dirty="0">
                <a:latin typeface="Times New Roman" panose="02020603050405020304" pitchFamily="18" charset="0"/>
                <a:ea typeface="Times New Roman" panose="02020603050405020304" pitchFamily="18" charset="0"/>
              </a:rPr>
              <a:t>Bataklık ve balçık </a:t>
            </a:r>
            <a:r>
              <a:rPr lang="tr-TR" dirty="0" smtClean="0">
                <a:latin typeface="Times New Roman" panose="02020603050405020304" pitchFamily="18" charset="0"/>
                <a:ea typeface="Times New Roman" panose="02020603050405020304" pitchFamily="18" charset="0"/>
              </a:rPr>
              <a:t>zeminler olarak sınıflandırılabilir.</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r>
              <a:rPr lang="tr-TR" b="1" dirty="0">
                <a:latin typeface="Times New Roman" panose="02020603050405020304" pitchFamily="18" charset="0"/>
                <a:ea typeface="Times New Roman" panose="02020603050405020304" pitchFamily="18" charset="0"/>
              </a:rPr>
              <a:t>Zeminin </a:t>
            </a:r>
            <a:r>
              <a:rPr lang="tr-TR" b="1" dirty="0" smtClean="0">
                <a:latin typeface="Times New Roman" panose="02020603050405020304" pitchFamily="18" charset="0"/>
                <a:ea typeface="Times New Roman" panose="02020603050405020304" pitchFamily="18" charset="0"/>
              </a:rPr>
              <a:t>İncelenmesi</a:t>
            </a:r>
          </a:p>
          <a:p>
            <a:pPr marL="0" indent="0" algn="just">
              <a:spcAft>
                <a:spcPts val="0"/>
              </a:spcAft>
              <a:buNone/>
            </a:pPr>
            <a:r>
              <a:rPr lang="tr-TR" sz="3200" dirty="0" smtClean="0">
                <a:latin typeface="Times New Roman" panose="02020603050405020304" pitchFamily="18" charset="0"/>
                <a:ea typeface="Times New Roman" panose="02020603050405020304" pitchFamily="18" charset="0"/>
              </a:rPr>
              <a:t>Temel </a:t>
            </a:r>
            <a:r>
              <a:rPr lang="tr-TR" sz="3200" dirty="0">
                <a:latin typeface="Times New Roman" panose="02020603050405020304" pitchFamily="18" charset="0"/>
                <a:ea typeface="Times New Roman" panose="02020603050405020304" pitchFamily="18" charset="0"/>
              </a:rPr>
              <a:t>zeminine ilişkin bilgilerin toplanması esas olarak; </a:t>
            </a:r>
            <a:r>
              <a:rPr lang="tr-TR" sz="3200" b="1" i="1" dirty="0">
                <a:latin typeface="Times New Roman" panose="02020603050405020304" pitchFamily="18" charset="0"/>
                <a:ea typeface="Times New Roman" panose="02020603050405020304" pitchFamily="18" charset="0"/>
              </a:rPr>
              <a:t>bina alanında yapılan çalışmalar</a:t>
            </a:r>
            <a:r>
              <a:rPr lang="tr-TR" sz="3200" dirty="0">
                <a:latin typeface="Times New Roman" panose="02020603050405020304" pitchFamily="18" charset="0"/>
                <a:ea typeface="Times New Roman" panose="02020603050405020304" pitchFamily="18" charset="0"/>
              </a:rPr>
              <a:t> ve </a:t>
            </a:r>
            <a:r>
              <a:rPr lang="tr-TR" sz="3200" b="1" i="1" dirty="0" smtClean="0">
                <a:latin typeface="Times New Roman" panose="02020603050405020304" pitchFamily="18" charset="0"/>
                <a:ea typeface="Times New Roman" panose="02020603050405020304" pitchFamily="18" charset="0"/>
              </a:rPr>
              <a:t>laboratuvar </a:t>
            </a:r>
            <a:r>
              <a:rPr lang="tr-TR" sz="3200" b="1" i="1" dirty="0">
                <a:latin typeface="Times New Roman" panose="02020603050405020304" pitchFamily="18" charset="0"/>
                <a:ea typeface="Times New Roman" panose="02020603050405020304" pitchFamily="18" charset="0"/>
              </a:rPr>
              <a:t>çalışmaları</a:t>
            </a:r>
            <a:r>
              <a:rPr lang="tr-TR" sz="3200" dirty="0">
                <a:latin typeface="Times New Roman" panose="02020603050405020304" pitchFamily="18" charset="0"/>
                <a:ea typeface="Times New Roman" panose="02020603050405020304" pitchFamily="18" charset="0"/>
              </a:rPr>
              <a:t> olmak üzere iki aşamada gerçekleşir. </a:t>
            </a:r>
            <a:endParaRPr lang="tr-TR" sz="3600" dirty="0" smtClean="0">
              <a:latin typeface="Times New Roman" panose="02020603050405020304" pitchFamily="18" charset="0"/>
              <a:ea typeface="Times New Roman" panose="02020603050405020304" pitchFamily="18" charset="0"/>
            </a:endParaRPr>
          </a:p>
          <a:p>
            <a:pPr marL="0" indent="0" algn="just">
              <a:spcAft>
                <a:spcPts val="0"/>
              </a:spcAft>
              <a:buNone/>
            </a:pPr>
            <a:r>
              <a:rPr lang="tr-TR" sz="3200" dirty="0" smtClean="0">
                <a:latin typeface="Times New Roman" panose="02020603050405020304" pitchFamily="18" charset="0"/>
                <a:ea typeface="Times New Roman" panose="02020603050405020304" pitchFamily="18" charset="0"/>
              </a:rPr>
              <a:t>Bina </a:t>
            </a:r>
            <a:r>
              <a:rPr lang="tr-TR" sz="3200" dirty="0">
                <a:latin typeface="Times New Roman" panose="02020603050405020304" pitchFamily="18" charset="0"/>
                <a:ea typeface="Times New Roman" panose="02020603050405020304" pitchFamily="18" charset="0"/>
              </a:rPr>
              <a:t>alanında yapılan çalışmalarda çeşitli yöntemlerden yararlanılır. Kullanılacak yöntemin belirlenmesinde yapının çeşidi, kullanım amacı, yüksekliği, uzunluğu, yapıdan gelebilecek toplam yük dikkate alınmalıdır. Zemin incelemesi sırasında kullanılan yöntemler genel olarak üç grupta </a:t>
            </a:r>
            <a:r>
              <a:rPr lang="tr-TR" sz="3200" dirty="0" smtClean="0">
                <a:latin typeface="Times New Roman" panose="02020603050405020304" pitchFamily="18" charset="0"/>
                <a:ea typeface="Times New Roman" panose="02020603050405020304" pitchFamily="18" charset="0"/>
              </a:rPr>
              <a:t>toplanabilir. </a:t>
            </a:r>
            <a:r>
              <a:rPr lang="tr-TR" sz="3200" dirty="0">
                <a:latin typeface="Times New Roman" panose="02020603050405020304" pitchFamily="18" charset="0"/>
                <a:ea typeface="Times New Roman" panose="02020603050405020304" pitchFamily="18" charset="0"/>
              </a:rPr>
              <a:t>Bunlar; </a:t>
            </a:r>
            <a:r>
              <a:rPr lang="tr-TR" sz="3200" b="1" i="1" dirty="0">
                <a:latin typeface="Times New Roman" panose="02020603050405020304" pitchFamily="18" charset="0"/>
                <a:ea typeface="Times New Roman" panose="02020603050405020304" pitchFamily="18" charset="0"/>
              </a:rPr>
              <a:t>soruşturma</a:t>
            </a:r>
            <a:r>
              <a:rPr lang="tr-TR" sz="3200" dirty="0">
                <a:latin typeface="Times New Roman" panose="02020603050405020304" pitchFamily="18" charset="0"/>
                <a:ea typeface="Times New Roman" panose="02020603050405020304" pitchFamily="18" charset="0"/>
              </a:rPr>
              <a:t>, </a:t>
            </a:r>
            <a:r>
              <a:rPr lang="tr-TR" sz="3200" b="1" i="1" dirty="0">
                <a:latin typeface="Times New Roman" panose="02020603050405020304" pitchFamily="18" charset="0"/>
                <a:ea typeface="Times New Roman" panose="02020603050405020304" pitchFamily="18" charset="0"/>
              </a:rPr>
              <a:t>muayene çukurları açma</a:t>
            </a:r>
            <a:r>
              <a:rPr lang="tr-TR" sz="3200" dirty="0">
                <a:latin typeface="Times New Roman" panose="02020603050405020304" pitchFamily="18" charset="0"/>
                <a:ea typeface="Times New Roman" panose="02020603050405020304" pitchFamily="18" charset="0"/>
              </a:rPr>
              <a:t> ve </a:t>
            </a:r>
            <a:r>
              <a:rPr lang="tr-TR" sz="3200" b="1" i="1" dirty="0">
                <a:latin typeface="Times New Roman" panose="02020603050405020304" pitchFamily="18" charset="0"/>
                <a:ea typeface="Times New Roman" panose="02020603050405020304" pitchFamily="18" charset="0"/>
              </a:rPr>
              <a:t>sondaj yöntemi</a:t>
            </a:r>
            <a:r>
              <a:rPr lang="tr-TR" sz="3200" dirty="0">
                <a:latin typeface="Times New Roman" panose="02020603050405020304" pitchFamily="18" charset="0"/>
                <a:ea typeface="Times New Roman" panose="02020603050405020304" pitchFamily="18" charset="0"/>
              </a:rPr>
              <a:t>dir.</a:t>
            </a:r>
            <a:endParaRPr lang="tr-TR" sz="3600" dirty="0">
              <a:latin typeface="Times New Roman" panose="02020603050405020304" pitchFamily="18" charset="0"/>
              <a:ea typeface="Times New Roman" panose="02020603050405020304" pitchFamily="18" charset="0"/>
            </a:endParaRPr>
          </a:p>
          <a:p>
            <a:pPr marL="0" indent="0" algn="just">
              <a:spcAft>
                <a:spcPts val="0"/>
              </a:spcAft>
              <a:buNone/>
            </a:pPr>
            <a:endParaRPr lang="tr-TR" sz="3200" dirty="0">
              <a:latin typeface="Times New Roman" panose="02020603050405020304" pitchFamily="18" charset="0"/>
              <a:ea typeface="Times New Roman" panose="02020603050405020304" pitchFamily="18" charset="0"/>
            </a:endParaRPr>
          </a:p>
          <a:p>
            <a:pPr indent="0" algn="just">
              <a:spcAft>
                <a:spcPts val="0"/>
              </a:spcAft>
              <a:buNone/>
            </a:pPr>
            <a:endParaRPr lang="tr-TR"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9141309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17176" y="494366"/>
            <a:ext cx="10515600" cy="5556810"/>
          </a:xfrm>
        </p:spPr>
        <p:txBody>
          <a:bodyPr>
            <a:normAutofit fontScale="92500" lnSpcReduction="10000"/>
          </a:bodyPr>
          <a:lstStyle/>
          <a:p>
            <a:pPr marL="0" indent="0" algn="just">
              <a:spcAft>
                <a:spcPts val="0"/>
              </a:spcAft>
              <a:buNone/>
            </a:pPr>
            <a:r>
              <a:rPr lang="tr-TR" b="1" dirty="0">
                <a:latin typeface="Times New Roman" panose="02020603050405020304" pitchFamily="18" charset="0"/>
                <a:ea typeface="Times New Roman" panose="02020603050405020304" pitchFamily="18" charset="0"/>
              </a:rPr>
              <a:t>Zeminin Taşıma </a:t>
            </a:r>
            <a:r>
              <a:rPr lang="tr-TR" b="1" dirty="0" smtClean="0">
                <a:latin typeface="Times New Roman" panose="02020603050405020304" pitchFamily="18" charset="0"/>
                <a:ea typeface="Times New Roman" panose="02020603050405020304" pitchFamily="18" charset="0"/>
              </a:rPr>
              <a:t>Gücü</a:t>
            </a:r>
          </a:p>
          <a:p>
            <a:pPr marL="0" indent="0" algn="just">
              <a:spcAft>
                <a:spcPts val="0"/>
              </a:spcAft>
              <a:buNone/>
            </a:pPr>
            <a:r>
              <a:rPr lang="tr-TR" sz="3200" dirty="0" smtClean="0">
                <a:latin typeface="Times New Roman" panose="02020603050405020304" pitchFamily="18" charset="0"/>
                <a:ea typeface="Times New Roman" panose="02020603050405020304" pitchFamily="18" charset="0"/>
              </a:rPr>
              <a:t>Zeminin </a:t>
            </a:r>
            <a:r>
              <a:rPr lang="tr-TR" sz="3200" dirty="0">
                <a:latin typeface="Times New Roman" panose="02020603050405020304" pitchFamily="18" charset="0"/>
                <a:ea typeface="Times New Roman" panose="02020603050405020304" pitchFamily="18" charset="0"/>
              </a:rPr>
              <a:t>yapısında herhangi bir bozulma olmadan birim alanda taşıyabileceği yüke </a:t>
            </a:r>
            <a:r>
              <a:rPr lang="tr-TR" sz="3200" b="1" i="1" dirty="0">
                <a:latin typeface="Times New Roman" panose="02020603050405020304" pitchFamily="18" charset="0"/>
                <a:ea typeface="Times New Roman" panose="02020603050405020304" pitchFamily="18" charset="0"/>
              </a:rPr>
              <a:t>zeminin taşıma gücü</a:t>
            </a:r>
            <a:r>
              <a:rPr lang="tr-TR" sz="3200" dirty="0">
                <a:latin typeface="Times New Roman" panose="02020603050405020304" pitchFamily="18" charset="0"/>
                <a:ea typeface="Times New Roman" panose="02020603050405020304" pitchFamily="18" charset="0"/>
              </a:rPr>
              <a:t> adı verilir. Bu değer genellikle </a:t>
            </a:r>
            <a:r>
              <a:rPr lang="tr-TR" sz="3200" b="1" i="1" dirty="0">
                <a:latin typeface="Times New Roman" panose="02020603050405020304" pitchFamily="18" charset="0"/>
                <a:ea typeface="Times New Roman" panose="02020603050405020304" pitchFamily="18" charset="0"/>
              </a:rPr>
              <a:t>zeminin emniyet gerilmesi</a:t>
            </a:r>
            <a:r>
              <a:rPr lang="tr-TR" sz="3200" dirty="0">
                <a:latin typeface="Times New Roman" panose="02020603050405020304" pitchFamily="18" charset="0"/>
                <a:ea typeface="Times New Roman" panose="02020603050405020304" pitchFamily="18" charset="0"/>
              </a:rPr>
              <a:t> ile ifade edilir.  </a:t>
            </a:r>
            <a:endParaRPr lang="tr-TR" sz="3600" dirty="0">
              <a:latin typeface="Times New Roman" panose="02020603050405020304" pitchFamily="18" charset="0"/>
              <a:ea typeface="Times New Roman" panose="02020603050405020304" pitchFamily="18" charset="0"/>
            </a:endParaRPr>
          </a:p>
          <a:p>
            <a:pPr marL="0" indent="0" algn="just">
              <a:buNone/>
            </a:pPr>
            <a:r>
              <a:rPr lang="tr-TR" sz="3200" dirty="0">
                <a:latin typeface="Times New Roman" panose="02020603050405020304" pitchFamily="18" charset="0"/>
                <a:ea typeface="Times New Roman" panose="02020603050405020304" pitchFamily="18" charset="0"/>
              </a:rPr>
              <a:t>Herhangi bir zeminin taşıma gücü </a:t>
            </a:r>
            <a:r>
              <a:rPr lang="tr-TR" sz="3200" b="1" i="1" dirty="0">
                <a:latin typeface="Times New Roman" panose="02020603050405020304" pitchFamily="18" charset="0"/>
                <a:ea typeface="Times New Roman" panose="02020603050405020304" pitchFamily="18" charset="0"/>
              </a:rPr>
              <a:t>yükleme deneyi</a:t>
            </a:r>
            <a:r>
              <a:rPr lang="tr-TR" sz="3200" dirty="0">
                <a:latin typeface="Times New Roman" panose="02020603050405020304" pitchFamily="18" charset="0"/>
                <a:ea typeface="Times New Roman" panose="02020603050405020304" pitchFamily="18" charset="0"/>
              </a:rPr>
              <a:t> ile belirlenir. Bu amaçla </a:t>
            </a:r>
            <a:r>
              <a:rPr lang="tr-TR" sz="3200" b="1" i="1" dirty="0">
                <a:latin typeface="Times New Roman" panose="02020603050405020304" pitchFamily="18" charset="0"/>
                <a:ea typeface="Times New Roman" panose="02020603050405020304" pitchFamily="18" charset="0"/>
              </a:rPr>
              <a:t>statik yükleme</a:t>
            </a:r>
            <a:r>
              <a:rPr lang="tr-TR" sz="3200" dirty="0">
                <a:latin typeface="Times New Roman" panose="02020603050405020304" pitchFamily="18" charset="0"/>
                <a:ea typeface="Times New Roman" panose="02020603050405020304" pitchFamily="18" charset="0"/>
              </a:rPr>
              <a:t> veya </a:t>
            </a:r>
            <a:r>
              <a:rPr lang="tr-TR" sz="3200" b="1" i="1" dirty="0">
                <a:latin typeface="Times New Roman" panose="02020603050405020304" pitchFamily="18" charset="0"/>
                <a:ea typeface="Times New Roman" panose="02020603050405020304" pitchFamily="18" charset="0"/>
              </a:rPr>
              <a:t>dinamik yükleme</a:t>
            </a:r>
            <a:r>
              <a:rPr lang="tr-TR" sz="3200" dirty="0">
                <a:latin typeface="Times New Roman" panose="02020603050405020304" pitchFamily="18" charset="0"/>
                <a:ea typeface="Times New Roman" panose="02020603050405020304" pitchFamily="18" charset="0"/>
              </a:rPr>
              <a:t> deneyleri yapılabilir.</a:t>
            </a:r>
          </a:p>
          <a:p>
            <a:pPr marL="0" indent="0" algn="just">
              <a:buNone/>
            </a:pPr>
            <a:r>
              <a:rPr lang="tr-TR" b="1" dirty="0">
                <a:latin typeface="Times New Roman" panose="02020603050405020304" pitchFamily="18" charset="0"/>
                <a:ea typeface="Times New Roman" panose="02020603050405020304" pitchFamily="18" charset="0"/>
              </a:rPr>
              <a:t>Zemin </a:t>
            </a:r>
            <a:r>
              <a:rPr lang="tr-TR" b="1" dirty="0" smtClean="0">
                <a:latin typeface="Times New Roman" panose="02020603050405020304" pitchFamily="18" charset="0"/>
                <a:ea typeface="Times New Roman" panose="02020603050405020304" pitchFamily="18" charset="0"/>
              </a:rPr>
              <a:t>Hafriyatı</a:t>
            </a:r>
          </a:p>
          <a:p>
            <a:pPr marL="0" indent="0" algn="just">
              <a:spcAft>
                <a:spcPts val="0"/>
              </a:spcAft>
              <a:buNone/>
            </a:pPr>
            <a:r>
              <a:rPr lang="tr-TR" dirty="0">
                <a:latin typeface="Times New Roman" panose="02020603050405020304" pitchFamily="18" charset="0"/>
                <a:ea typeface="Times New Roman" panose="02020603050405020304" pitchFamily="18" charset="0"/>
              </a:rPr>
              <a:t>Zemin hafriyatı denilince, kazı ve taşıma işleri anlaşılır. İnşaat işlerinde zemin hafriyatının belirlenmesi büyük önem taşır</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pPr>
            <a:r>
              <a:rPr lang="tr-TR" sz="3200" dirty="0">
                <a:latin typeface="Times New Roman" panose="02020603050405020304" pitchFamily="18" charset="0"/>
                <a:ea typeface="Times New Roman" panose="02020603050405020304" pitchFamily="18" charset="0"/>
              </a:rPr>
              <a:t>Herhangi bir amaçla zemin malzemesinin kazılarak alınmasına </a:t>
            </a:r>
            <a:r>
              <a:rPr lang="tr-TR" sz="3200" b="1" i="1" dirty="0">
                <a:latin typeface="Times New Roman" panose="02020603050405020304" pitchFamily="18" charset="0"/>
                <a:ea typeface="Times New Roman" panose="02020603050405020304" pitchFamily="18" charset="0"/>
              </a:rPr>
              <a:t>zemin kazısı</a:t>
            </a:r>
            <a:r>
              <a:rPr lang="tr-TR" sz="3200" dirty="0">
                <a:latin typeface="Times New Roman" panose="02020603050405020304" pitchFamily="18" charset="0"/>
                <a:ea typeface="Times New Roman" panose="02020603050405020304" pitchFamily="18" charset="0"/>
              </a:rPr>
              <a:t> adı verilir. Kazılar </a:t>
            </a:r>
            <a:r>
              <a:rPr lang="tr-TR" sz="3200" b="1" i="1" dirty="0">
                <a:latin typeface="Times New Roman" panose="02020603050405020304" pitchFamily="18" charset="0"/>
                <a:ea typeface="Times New Roman" panose="02020603050405020304" pitchFamily="18" charset="0"/>
              </a:rPr>
              <a:t>kullanılan araçlara göre</a:t>
            </a:r>
            <a:r>
              <a:rPr lang="tr-TR" sz="3200" dirty="0">
                <a:latin typeface="Times New Roman" panose="02020603050405020304" pitchFamily="18" charset="0"/>
                <a:ea typeface="Times New Roman" panose="02020603050405020304" pitchFamily="18" charset="0"/>
              </a:rPr>
              <a:t>; el ile yapılan kazılar, makine ile yapılan kazılar ve patlayıcı malzeme ile yapılan kazılar olmak üzere üç şekilde yapılabilir</a:t>
            </a:r>
            <a:r>
              <a:rPr lang="tr-TR" sz="3200" dirty="0" smtClean="0">
                <a:latin typeface="Times New Roman" panose="02020603050405020304" pitchFamily="18" charset="0"/>
                <a:ea typeface="Times New Roman" panose="02020603050405020304" pitchFamily="18" charset="0"/>
              </a:rPr>
              <a:t>.</a:t>
            </a:r>
          </a:p>
          <a:p>
            <a:pPr marL="0" indent="0" algn="just">
              <a:spcAft>
                <a:spcPts val="0"/>
              </a:spcAft>
              <a:buNone/>
            </a:pPr>
            <a:endParaRPr lang="tr-TR" sz="3600" dirty="0">
              <a:latin typeface="Times New Roman" panose="02020603050405020304" pitchFamily="18" charset="0"/>
              <a:ea typeface="Times New Roman" panose="02020603050405020304" pitchFamily="18" charset="0"/>
            </a:endParaRPr>
          </a:p>
          <a:p>
            <a:pPr marL="0" indent="0" algn="just">
              <a:spcAft>
                <a:spcPts val="0"/>
              </a:spcAft>
              <a:buNone/>
            </a:pPr>
            <a:endParaRPr lang="tr-TR" sz="3200" dirty="0">
              <a:latin typeface="Times New Roman" panose="02020603050405020304" pitchFamily="18" charset="0"/>
              <a:ea typeface="Times New Roman" panose="02020603050405020304" pitchFamily="18" charset="0"/>
            </a:endParaRPr>
          </a:p>
          <a:p>
            <a:pPr marL="0" indent="0" algn="just">
              <a:buNone/>
            </a:pPr>
            <a:endParaRPr lang="tr-TR" dirty="0"/>
          </a:p>
        </p:txBody>
      </p:sp>
    </p:spTree>
    <p:extLst>
      <p:ext uri="{BB962C8B-B14F-4D97-AF65-F5344CB8AC3E}">
        <p14:creationId xmlns:p14="http://schemas.microsoft.com/office/powerpoint/2010/main" val="19525102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664285" y="454920"/>
            <a:ext cx="10515600" cy="5900160"/>
          </a:xfrm>
        </p:spPr>
        <p:txBody>
          <a:bodyPr>
            <a:normAutofit fontScale="92500" lnSpcReduction="20000"/>
          </a:bodyPr>
          <a:lstStyle/>
          <a:p>
            <a:pPr marL="0" indent="0" algn="just">
              <a:buNone/>
            </a:pPr>
            <a:r>
              <a:rPr lang="tr-TR" dirty="0">
                <a:latin typeface="Times New Roman" panose="02020603050405020304" pitchFamily="18" charset="0"/>
                <a:ea typeface="Times New Roman" panose="02020603050405020304" pitchFamily="18" charset="0"/>
              </a:rPr>
              <a:t>Kazılar </a:t>
            </a:r>
            <a:r>
              <a:rPr lang="tr-TR" b="1" i="1" dirty="0">
                <a:latin typeface="Times New Roman" panose="02020603050405020304" pitchFamily="18" charset="0"/>
                <a:ea typeface="Times New Roman" panose="02020603050405020304" pitchFamily="18" charset="0"/>
              </a:rPr>
              <a:t>şekillerine göre</a:t>
            </a:r>
            <a:r>
              <a:rPr lang="tr-TR" dirty="0">
                <a:latin typeface="Times New Roman" panose="02020603050405020304" pitchFamily="18" charset="0"/>
                <a:ea typeface="Times New Roman" panose="02020603050405020304" pitchFamily="18" charset="0"/>
              </a:rPr>
              <a:t> de; tesviye kazıları, temel kazıları ve </a:t>
            </a:r>
            <a:r>
              <a:rPr lang="tr-TR" dirty="0" smtClean="0">
                <a:latin typeface="Times New Roman" panose="02020603050405020304" pitchFamily="18" charset="0"/>
                <a:ea typeface="Times New Roman" panose="02020603050405020304" pitchFamily="18" charset="0"/>
              </a:rPr>
              <a:t>temel </a:t>
            </a:r>
            <a:r>
              <a:rPr lang="tr-TR" dirty="0">
                <a:latin typeface="Times New Roman" panose="02020603050405020304" pitchFamily="18" charset="0"/>
                <a:ea typeface="Times New Roman" panose="02020603050405020304" pitchFamily="18" charset="0"/>
              </a:rPr>
              <a:t>üstü kazıları olmak üzere</a:t>
            </a:r>
            <a:r>
              <a:rPr lang="tr-TR" b="1" i="1" dirty="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üç grupta </a:t>
            </a:r>
            <a:r>
              <a:rPr lang="tr-TR" dirty="0" smtClean="0">
                <a:latin typeface="Times New Roman" panose="02020603050405020304" pitchFamily="18" charset="0"/>
                <a:ea typeface="Times New Roman" panose="02020603050405020304" pitchFamily="18" charset="0"/>
              </a:rPr>
              <a:t>toplanabilirler.</a:t>
            </a:r>
          </a:p>
          <a:p>
            <a:pPr marL="0" indent="0" algn="just">
              <a:buNone/>
            </a:pPr>
            <a:r>
              <a:rPr lang="tr-TR" dirty="0" smtClean="0">
                <a:latin typeface="Times New Roman" panose="02020603050405020304" pitchFamily="18" charset="0"/>
                <a:ea typeface="Times New Roman" panose="02020603050405020304" pitchFamily="18" charset="0"/>
              </a:rPr>
              <a:t>Toprak </a:t>
            </a:r>
            <a:r>
              <a:rPr lang="tr-TR" dirty="0">
                <a:latin typeface="Times New Roman" panose="02020603050405020304" pitchFamily="18" charset="0"/>
                <a:ea typeface="Times New Roman" panose="02020603050405020304" pitchFamily="18" charset="0"/>
              </a:rPr>
              <a:t>ağır bir malzeme olduğundan kazıdan çıkan toprağın taşınması, kazılmasına göre çok daha maliyetli bir iştir. Taşıma maliyeti, mesafeye ve taşıma şekline bağlı olarak değişir</a:t>
            </a:r>
            <a:r>
              <a:rPr lang="tr-TR" dirty="0" smtClean="0">
                <a:latin typeface="Times New Roman" panose="02020603050405020304" pitchFamily="18" charset="0"/>
                <a:ea typeface="Times New Roman" panose="02020603050405020304" pitchFamily="18" charset="0"/>
              </a:rPr>
              <a:t>.</a:t>
            </a:r>
          </a:p>
          <a:p>
            <a:pPr marL="0" indent="0" algn="just">
              <a:buNone/>
            </a:pPr>
            <a:r>
              <a:rPr lang="tr-TR" dirty="0">
                <a:latin typeface="Times New Roman" panose="02020603050405020304" pitchFamily="18" charset="0"/>
                <a:ea typeface="Times New Roman" panose="02020603050405020304" pitchFamily="18" charset="0"/>
              </a:rPr>
              <a:t>Toprağın atılması veya </a:t>
            </a:r>
            <a:r>
              <a:rPr lang="tr-TR" dirty="0" smtClean="0">
                <a:latin typeface="Times New Roman" panose="02020603050405020304" pitchFamily="18" charset="0"/>
                <a:ea typeface="Times New Roman" panose="02020603050405020304" pitchFamily="18" charset="0"/>
              </a:rPr>
              <a:t>taşınması;</a:t>
            </a:r>
            <a:endParaRPr lang="tr-TR" dirty="0">
              <a:latin typeface="Times New Roman" panose="02020603050405020304" pitchFamily="18" charset="0"/>
              <a:ea typeface="Times New Roman" panose="02020603050405020304" pitchFamily="18" charset="0"/>
            </a:endParaRPr>
          </a:p>
          <a:p>
            <a:pPr algn="just"/>
            <a:r>
              <a:rPr lang="tr-TR" dirty="0">
                <a:latin typeface="Times New Roman" panose="02020603050405020304" pitchFamily="18" charset="0"/>
                <a:ea typeface="Times New Roman" panose="02020603050405020304" pitchFamily="18" charset="0"/>
              </a:rPr>
              <a:t>Kürekle </a:t>
            </a:r>
            <a:r>
              <a:rPr lang="tr-TR" dirty="0" smtClean="0">
                <a:latin typeface="Times New Roman" panose="02020603050405020304" pitchFamily="18" charset="0"/>
                <a:ea typeface="Times New Roman" panose="02020603050405020304" pitchFamily="18" charset="0"/>
              </a:rPr>
              <a:t>atma</a:t>
            </a:r>
          </a:p>
          <a:p>
            <a:pPr algn="just"/>
            <a:r>
              <a:rPr lang="tr-TR" dirty="0">
                <a:latin typeface="Times New Roman" panose="02020603050405020304" pitchFamily="18" charset="0"/>
                <a:ea typeface="Times New Roman" panose="02020603050405020304" pitchFamily="18" charset="0"/>
              </a:rPr>
              <a:t>El arabası ile </a:t>
            </a:r>
            <a:r>
              <a:rPr lang="tr-TR" dirty="0" smtClean="0">
                <a:latin typeface="Times New Roman" panose="02020603050405020304" pitchFamily="18" charset="0"/>
                <a:ea typeface="Times New Roman" panose="02020603050405020304" pitchFamily="18" charset="0"/>
              </a:rPr>
              <a:t>taşıma</a:t>
            </a:r>
          </a:p>
          <a:p>
            <a:pPr algn="just"/>
            <a:r>
              <a:rPr lang="tr-TR" dirty="0">
                <a:latin typeface="Times New Roman" panose="02020603050405020304" pitchFamily="18" charset="0"/>
                <a:ea typeface="Times New Roman" panose="02020603050405020304" pitchFamily="18" charset="0"/>
              </a:rPr>
              <a:t>At arabası ile </a:t>
            </a:r>
            <a:r>
              <a:rPr lang="tr-TR" dirty="0" smtClean="0">
                <a:latin typeface="Times New Roman" panose="02020603050405020304" pitchFamily="18" charset="0"/>
                <a:ea typeface="Times New Roman" panose="02020603050405020304" pitchFamily="18" charset="0"/>
              </a:rPr>
              <a:t>taşıma</a:t>
            </a:r>
          </a:p>
          <a:p>
            <a:pPr algn="just"/>
            <a:r>
              <a:rPr lang="tr-TR" dirty="0">
                <a:latin typeface="Times New Roman" panose="02020603050405020304" pitchFamily="18" charset="0"/>
                <a:ea typeface="Times New Roman" panose="02020603050405020304" pitchFamily="18" charset="0"/>
              </a:rPr>
              <a:t>Kamyonla </a:t>
            </a:r>
            <a:r>
              <a:rPr lang="tr-TR" dirty="0" smtClean="0">
                <a:latin typeface="Times New Roman" panose="02020603050405020304" pitchFamily="18" charset="0"/>
                <a:ea typeface="Times New Roman" panose="02020603050405020304" pitchFamily="18" charset="0"/>
              </a:rPr>
              <a:t>taşıma olmak üzere dört şekilde yapılabilir.</a:t>
            </a:r>
          </a:p>
          <a:p>
            <a:pPr marL="0" indent="0" algn="just">
              <a:buNone/>
            </a:pPr>
            <a:r>
              <a:rPr lang="tr-TR" b="1" dirty="0">
                <a:latin typeface="Times New Roman" panose="02020603050405020304" pitchFamily="18" charset="0"/>
                <a:ea typeface="Times New Roman" panose="02020603050405020304" pitchFamily="18" charset="0"/>
              </a:rPr>
              <a:t>Tahkim </a:t>
            </a:r>
            <a:r>
              <a:rPr lang="tr-TR" b="1" dirty="0" smtClean="0">
                <a:latin typeface="Times New Roman" panose="02020603050405020304" pitchFamily="18" charset="0"/>
                <a:ea typeface="Times New Roman" panose="02020603050405020304" pitchFamily="18" charset="0"/>
              </a:rPr>
              <a:t>İşleri</a:t>
            </a:r>
          </a:p>
          <a:p>
            <a:pPr marL="0" indent="0" algn="just">
              <a:buNone/>
            </a:pPr>
            <a:r>
              <a:rPr lang="tr-TR" dirty="0">
                <a:latin typeface="Times New Roman" panose="02020603050405020304" pitchFamily="18" charset="0"/>
                <a:ea typeface="Times New Roman" panose="02020603050405020304" pitchFamily="18" charset="0"/>
              </a:rPr>
              <a:t>Genellikle kazı öncesinde ya da kazı sırasında zeminde açılan çukurun yanlarındaki malzemenin kaymasını engellemek amacıyla çeşitli şekillerde ve malzemelerden yapılan her türlü kaplamaya </a:t>
            </a:r>
            <a:r>
              <a:rPr lang="tr-TR" b="1" i="1" dirty="0">
                <a:latin typeface="Times New Roman" panose="02020603050405020304" pitchFamily="18" charset="0"/>
                <a:ea typeface="Times New Roman" panose="02020603050405020304" pitchFamily="18" charset="0"/>
              </a:rPr>
              <a:t>tahkim (tahkimat)</a:t>
            </a:r>
            <a:r>
              <a:rPr lang="tr-TR" dirty="0">
                <a:latin typeface="Times New Roman" panose="02020603050405020304" pitchFamily="18" charset="0"/>
                <a:ea typeface="Times New Roman" panose="02020603050405020304" pitchFamily="18" charset="0"/>
              </a:rPr>
              <a:t> adı verilir. Tahkim işleri, zeminin yapısına, derinliğine ve taban suyunun durumuna bağlı olarak genelde üç şekilde yapılır. Bunlar: </a:t>
            </a:r>
            <a:r>
              <a:rPr lang="tr-TR" b="1" i="1" dirty="0" err="1">
                <a:latin typeface="Times New Roman" panose="02020603050405020304" pitchFamily="18" charset="0"/>
                <a:ea typeface="Times New Roman" panose="02020603050405020304" pitchFamily="18" charset="0"/>
              </a:rPr>
              <a:t>İksa</a:t>
            </a:r>
            <a:r>
              <a:rPr lang="tr-TR" b="1" i="1" dirty="0">
                <a:latin typeface="Times New Roman" panose="02020603050405020304" pitchFamily="18" charset="0"/>
                <a:ea typeface="Times New Roman" panose="02020603050405020304" pitchFamily="18" charset="0"/>
              </a:rPr>
              <a:t>, </a:t>
            </a:r>
            <a:r>
              <a:rPr lang="tr-TR" b="1" i="1" dirty="0" err="1">
                <a:latin typeface="Times New Roman" panose="02020603050405020304" pitchFamily="18" charset="0"/>
                <a:ea typeface="Times New Roman" panose="02020603050405020304" pitchFamily="18" charset="0"/>
              </a:rPr>
              <a:t>palplanş</a:t>
            </a:r>
            <a:r>
              <a:rPr lang="tr-TR" dirty="0">
                <a:latin typeface="Times New Roman" panose="02020603050405020304" pitchFamily="18" charset="0"/>
                <a:ea typeface="Times New Roman" panose="02020603050405020304" pitchFamily="18" charset="0"/>
              </a:rPr>
              <a:t> ve </a:t>
            </a:r>
            <a:r>
              <a:rPr lang="tr-TR" b="1" i="1" dirty="0" err="1">
                <a:latin typeface="Times New Roman" panose="02020603050405020304" pitchFamily="18" charset="0"/>
                <a:ea typeface="Times New Roman" panose="02020603050405020304" pitchFamily="18" charset="0"/>
              </a:rPr>
              <a:t>batardo</a:t>
            </a:r>
            <a:r>
              <a:rPr lang="tr-TR" b="1" i="1" dirty="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olarak </a:t>
            </a:r>
            <a:r>
              <a:rPr lang="tr-TR" dirty="0" smtClean="0">
                <a:latin typeface="Times New Roman" panose="02020603050405020304" pitchFamily="18" charset="0"/>
                <a:ea typeface="Times New Roman" panose="02020603050405020304" pitchFamily="18" charset="0"/>
              </a:rPr>
              <a:t>adlandırılır.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892316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30623" y="857437"/>
            <a:ext cx="10515600" cy="4857563"/>
          </a:xfrm>
        </p:spPr>
        <p:txBody>
          <a:bodyPr>
            <a:normAutofit fontScale="77500" lnSpcReduction="20000"/>
          </a:bodyPr>
          <a:lstStyle/>
          <a:p>
            <a:pPr marL="0" indent="0" algn="just">
              <a:spcAft>
                <a:spcPts val="0"/>
              </a:spcAft>
              <a:buNone/>
            </a:pPr>
            <a:r>
              <a:rPr lang="tr-TR" sz="3600" b="1" dirty="0" smtClean="0">
                <a:latin typeface="Times New Roman" panose="02020603050405020304" pitchFamily="18" charset="0"/>
                <a:ea typeface="Times New Roman" panose="02020603050405020304" pitchFamily="18" charset="0"/>
              </a:rPr>
              <a:t>TEMELLER</a:t>
            </a:r>
            <a:r>
              <a:rPr lang="tr-TR" sz="3600" b="1" dirty="0">
                <a:latin typeface="Times New Roman" panose="02020603050405020304" pitchFamily="18" charset="0"/>
                <a:ea typeface="Times New Roman" panose="02020603050405020304" pitchFamily="18" charset="0"/>
              </a:rPr>
              <a:t> </a:t>
            </a:r>
            <a:endParaRPr lang="tr-TR" sz="3600" dirty="0">
              <a:latin typeface="Times New Roman" panose="02020603050405020304" pitchFamily="18" charset="0"/>
              <a:ea typeface="Times New Roman" panose="02020603050405020304" pitchFamily="18" charset="0"/>
            </a:endParaRPr>
          </a:p>
          <a:p>
            <a:pPr marL="0" indent="0" algn="just">
              <a:buNone/>
            </a:pPr>
            <a:r>
              <a:rPr lang="tr-TR" sz="3200" dirty="0">
                <a:latin typeface="Times New Roman" panose="02020603050405020304" pitchFamily="18" charset="0"/>
                <a:ea typeface="Times New Roman" panose="02020603050405020304" pitchFamily="18" charset="0"/>
              </a:rPr>
              <a:t>Temeller, yapıdan gelen tüm yükleri alarak kendi ağırlığı ile birlikte zemine emniyetle aktaran yapı elemanlarıdır. Buradan da anlaşılacağı gibi temeller, yapının yük taşıyan ilk elemanları olup, yapı ile zemin arasında emniyetli bir bağlantıyı, başka bir anlatımla kuvvet dengesini sağlama görevini üstlenirler. </a:t>
            </a:r>
            <a:endParaRPr lang="tr-TR" sz="3200" dirty="0" smtClean="0">
              <a:latin typeface="Times New Roman" panose="02020603050405020304" pitchFamily="18" charset="0"/>
              <a:ea typeface="Times New Roman" panose="02020603050405020304" pitchFamily="18" charset="0"/>
            </a:endParaRPr>
          </a:p>
          <a:p>
            <a:pPr marL="0" indent="0" algn="just">
              <a:spcAft>
                <a:spcPts val="0"/>
              </a:spcAft>
              <a:buNone/>
            </a:pPr>
            <a:r>
              <a:rPr lang="tr-TR" sz="3200" b="1" dirty="0">
                <a:latin typeface="Times New Roman" panose="02020603050405020304" pitchFamily="18" charset="0"/>
                <a:ea typeface="Times New Roman" panose="02020603050405020304" pitchFamily="18" charset="0"/>
              </a:rPr>
              <a:t>Temellerde </a:t>
            </a:r>
            <a:r>
              <a:rPr lang="tr-TR" sz="3200" b="1" dirty="0" smtClean="0">
                <a:latin typeface="Times New Roman" panose="02020603050405020304" pitchFamily="18" charset="0"/>
                <a:ea typeface="Times New Roman" panose="02020603050405020304" pitchFamily="18" charset="0"/>
              </a:rPr>
              <a:t>Oturma</a:t>
            </a:r>
            <a:r>
              <a:rPr lang="tr-TR" sz="3200" b="1" dirty="0">
                <a:latin typeface="Times New Roman" panose="02020603050405020304" pitchFamily="18" charset="0"/>
                <a:ea typeface="Times New Roman" panose="02020603050405020304" pitchFamily="18" charset="0"/>
              </a:rPr>
              <a:t> </a:t>
            </a:r>
            <a:endParaRPr lang="tr-TR" sz="3600" dirty="0">
              <a:latin typeface="Times New Roman" panose="02020603050405020304" pitchFamily="18" charset="0"/>
              <a:ea typeface="Times New Roman" panose="02020603050405020304" pitchFamily="18" charset="0"/>
            </a:endParaRPr>
          </a:p>
          <a:p>
            <a:pPr marL="0" indent="0" algn="just">
              <a:buNone/>
            </a:pPr>
            <a:r>
              <a:rPr lang="tr-TR" sz="3200" dirty="0">
                <a:latin typeface="Times New Roman" panose="02020603050405020304" pitchFamily="18" charset="0"/>
                <a:ea typeface="Times New Roman" panose="02020603050405020304" pitchFamily="18" charset="0"/>
              </a:rPr>
              <a:t>Binalar ile diğer mühendislik yapılarında ağırlıkları ve taşıdıkları yükler nedeniyle çok sağlam zeminlerde bile az da olsa bir oturma (çökme) görülür. Çünkü kuvvetin uygulandığı malzemede mutlaka bir deformasyon ortaya çıkar. </a:t>
            </a:r>
            <a:r>
              <a:rPr lang="tr-TR" sz="3200" b="1" i="1" dirty="0">
                <a:latin typeface="Times New Roman" panose="02020603050405020304" pitchFamily="18" charset="0"/>
                <a:ea typeface="Times New Roman" panose="02020603050405020304" pitchFamily="18" charset="0"/>
              </a:rPr>
              <a:t>Oturma</a:t>
            </a:r>
            <a:r>
              <a:rPr lang="tr-TR" sz="3200" dirty="0">
                <a:latin typeface="Times New Roman" panose="02020603050405020304" pitchFamily="18" charset="0"/>
                <a:ea typeface="Times New Roman" panose="02020603050405020304" pitchFamily="18" charset="0"/>
              </a:rPr>
              <a:t>, yapının dolayısı ile de temelin ve zeminin düşey yönde hareket </a:t>
            </a:r>
            <a:r>
              <a:rPr lang="tr-TR" sz="3200" dirty="0" smtClean="0">
                <a:latin typeface="Times New Roman" panose="02020603050405020304" pitchFamily="18" charset="0"/>
                <a:ea typeface="Times New Roman" panose="02020603050405020304" pitchFamily="18" charset="0"/>
              </a:rPr>
              <a:t>etmesidir.</a:t>
            </a:r>
          </a:p>
          <a:p>
            <a:pPr marL="0" indent="0" algn="just">
              <a:buNone/>
            </a:pPr>
            <a:r>
              <a:rPr lang="tr-TR" sz="3200" dirty="0">
                <a:latin typeface="Times New Roman" panose="02020603050405020304" pitchFamily="18" charset="0"/>
                <a:ea typeface="Times New Roman" panose="02020603050405020304" pitchFamily="18" charset="0"/>
              </a:rPr>
              <a:t>Yapının her noktası eşit miktarda oturuyorsa böyle oturmaya </a:t>
            </a:r>
            <a:r>
              <a:rPr lang="tr-TR" sz="3200" b="1" i="1" dirty="0" err="1">
                <a:latin typeface="Times New Roman" panose="02020603050405020304" pitchFamily="18" charset="0"/>
                <a:ea typeface="Times New Roman" panose="02020603050405020304" pitchFamily="18" charset="0"/>
              </a:rPr>
              <a:t>üniform</a:t>
            </a:r>
            <a:r>
              <a:rPr lang="tr-TR" sz="3200" b="1" i="1" dirty="0">
                <a:latin typeface="Times New Roman" panose="02020603050405020304" pitchFamily="18" charset="0"/>
                <a:ea typeface="Times New Roman" panose="02020603050405020304" pitchFamily="18" charset="0"/>
              </a:rPr>
              <a:t> oturma</a:t>
            </a:r>
            <a:r>
              <a:rPr lang="tr-TR" sz="3200" dirty="0">
                <a:latin typeface="Times New Roman" panose="02020603050405020304" pitchFamily="18" charset="0"/>
                <a:ea typeface="Times New Roman" panose="02020603050405020304" pitchFamily="18" charset="0"/>
              </a:rPr>
              <a:t>, değişik miktarlarda oturuyorsa </a:t>
            </a:r>
            <a:r>
              <a:rPr lang="tr-TR" sz="3200" b="1" i="1" dirty="0">
                <a:latin typeface="Times New Roman" panose="02020603050405020304" pitchFamily="18" charset="0"/>
                <a:ea typeface="Times New Roman" panose="02020603050405020304" pitchFamily="18" charset="0"/>
              </a:rPr>
              <a:t>farklı oturma</a:t>
            </a:r>
            <a:r>
              <a:rPr lang="tr-TR" sz="3200" dirty="0">
                <a:latin typeface="Times New Roman" panose="02020603050405020304" pitchFamily="18" charset="0"/>
                <a:ea typeface="Times New Roman" panose="02020603050405020304" pitchFamily="18" charset="0"/>
              </a:rPr>
              <a:t> adı </a:t>
            </a:r>
            <a:r>
              <a:rPr lang="tr-TR" sz="3200" dirty="0" smtClean="0">
                <a:latin typeface="Times New Roman" panose="02020603050405020304" pitchFamily="18" charset="0"/>
                <a:ea typeface="Times New Roman" panose="02020603050405020304" pitchFamily="18" charset="0"/>
              </a:rPr>
              <a:t>verilir.</a:t>
            </a:r>
          </a:p>
          <a:p>
            <a:pPr marL="0" indent="0" algn="just">
              <a:buNone/>
            </a:pPr>
            <a:r>
              <a:rPr lang="tr-TR" sz="3200" dirty="0">
                <a:latin typeface="Times New Roman" panose="02020603050405020304" pitchFamily="18" charset="0"/>
                <a:ea typeface="Times New Roman" panose="02020603050405020304" pitchFamily="18" charset="0"/>
              </a:rPr>
              <a:t>Zeminde farklı oturmaların olması durumunda özellikle uzunluğu fazla olan yapıların gerekli yerlerinde </a:t>
            </a:r>
            <a:r>
              <a:rPr lang="tr-TR" sz="3200" b="1" i="1" dirty="0" err="1">
                <a:latin typeface="Times New Roman" panose="02020603050405020304" pitchFamily="18" charset="0"/>
                <a:ea typeface="Times New Roman" panose="02020603050405020304" pitchFamily="18" charset="0"/>
              </a:rPr>
              <a:t>dilatasyon</a:t>
            </a:r>
            <a:r>
              <a:rPr lang="tr-TR" sz="3200" b="1" i="1" dirty="0">
                <a:latin typeface="Times New Roman" panose="02020603050405020304" pitchFamily="18" charset="0"/>
                <a:ea typeface="Times New Roman" panose="02020603050405020304" pitchFamily="18" charset="0"/>
              </a:rPr>
              <a:t> derzleri </a:t>
            </a:r>
            <a:r>
              <a:rPr lang="tr-TR" sz="3200" dirty="0" smtClean="0">
                <a:latin typeface="Times New Roman" panose="02020603050405020304" pitchFamily="18" charset="0"/>
                <a:ea typeface="Times New Roman" panose="02020603050405020304" pitchFamily="18" charset="0"/>
              </a:rPr>
              <a:t>bırakılmalıdır.</a:t>
            </a:r>
            <a:endParaRPr lang="tr-TR"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9598046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649941" y="588495"/>
            <a:ext cx="10515600" cy="5650939"/>
          </a:xfrm>
        </p:spPr>
        <p:txBody>
          <a:bodyPr>
            <a:normAutofit/>
          </a:bodyPr>
          <a:lstStyle/>
          <a:p>
            <a:pPr indent="0" algn="just">
              <a:spcAft>
                <a:spcPts val="0"/>
              </a:spcAft>
              <a:buNone/>
            </a:pPr>
            <a:r>
              <a:rPr lang="tr-TR" dirty="0">
                <a:latin typeface="Times New Roman" panose="02020603050405020304" pitchFamily="18" charset="0"/>
                <a:ea typeface="Times New Roman" panose="02020603050405020304" pitchFamily="18" charset="0"/>
              </a:rPr>
              <a:t>Herhangi bir yapıda görülen toplam oturma ise; </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Zemin toprağının elastik ve plastik deformasyonu nedeniyle binanın yapımı sırasında ortaya çıkan oturma,</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Yük etkisi altında zemin toprağının gözeneklerinde bulunan suyun dışarıya atılması sonucunda ortaya çıkan oturma</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r>
              <a:rPr lang="tr-TR" dirty="0">
                <a:latin typeface="Times New Roman" panose="02020603050405020304" pitchFamily="18" charset="0"/>
                <a:ea typeface="Times New Roman" panose="02020603050405020304" pitchFamily="18" charset="0"/>
              </a:rPr>
              <a:t>olmak üzere iki şekilde gerçekleşir.</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r>
              <a:rPr lang="tr-TR" dirty="0">
                <a:latin typeface="Times New Roman" panose="02020603050405020304" pitchFamily="18" charset="0"/>
                <a:ea typeface="Times New Roman" panose="02020603050405020304" pitchFamily="18" charset="0"/>
              </a:rPr>
              <a:t>Yapılardan gelen yükün zeminlerde hangi derinliğe kadar etkili olduğu, başka bir anlatımla incelenecek zemin derinliği, ortaya çıkan basınç dağılımının değerlendirilmesi ile yapılabilir. Zemin basınç dağılımının değerlendirilmesinde </a:t>
            </a:r>
            <a:r>
              <a:rPr lang="tr-TR" b="1" i="1" dirty="0">
                <a:latin typeface="Times New Roman" panose="02020603050405020304" pitchFamily="18" charset="0"/>
                <a:ea typeface="Times New Roman" panose="02020603050405020304" pitchFamily="18" charset="0"/>
              </a:rPr>
              <a:t>basınç </a:t>
            </a:r>
            <a:r>
              <a:rPr lang="tr-TR" b="1" i="1" dirty="0" smtClean="0">
                <a:latin typeface="Times New Roman" panose="02020603050405020304" pitchFamily="18" charset="0"/>
                <a:ea typeface="Times New Roman" panose="02020603050405020304" pitchFamily="18" charset="0"/>
              </a:rPr>
              <a:t>soğanı</a:t>
            </a: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kavramı dikkate </a:t>
            </a:r>
            <a:r>
              <a:rPr lang="tr-TR" dirty="0" smtClean="0">
                <a:latin typeface="Times New Roman" panose="02020603050405020304" pitchFamily="18" charset="0"/>
                <a:ea typeface="Times New Roman" panose="02020603050405020304" pitchFamily="18" charset="0"/>
              </a:rPr>
              <a:t>alınır.</a:t>
            </a:r>
          </a:p>
          <a:p>
            <a:pPr marL="0" indent="0" algn="just">
              <a:spcAft>
                <a:spcPts val="0"/>
              </a:spcAft>
              <a:buNone/>
            </a:pPr>
            <a:endParaRPr lang="tr-TR" dirty="0">
              <a:effectLst/>
              <a:latin typeface="Times New Roman" panose="02020603050405020304" pitchFamily="18" charset="0"/>
              <a:ea typeface="Times New Roman" panose="02020603050405020304" pitchFamily="18" charset="0"/>
            </a:endParaRPr>
          </a:p>
        </p:txBody>
      </p:sp>
      <p:pic>
        <p:nvPicPr>
          <p:cNvPr id="3" name="Resim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38857" y="5051391"/>
            <a:ext cx="1914286" cy="1485714"/>
          </a:xfrm>
          <a:prstGeom prst="rect">
            <a:avLst/>
          </a:prstGeom>
        </p:spPr>
      </p:pic>
    </p:spTree>
    <p:extLst>
      <p:ext uri="{BB962C8B-B14F-4D97-AF65-F5344CB8AC3E}">
        <p14:creationId xmlns:p14="http://schemas.microsoft.com/office/powerpoint/2010/main" val="7522364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891988" y="911225"/>
            <a:ext cx="10515600" cy="5220634"/>
          </a:xfrm>
        </p:spPr>
        <p:txBody>
          <a:bodyPr>
            <a:normAutofit lnSpcReduction="10000"/>
          </a:bodyPr>
          <a:lstStyle/>
          <a:p>
            <a:pPr marL="0" indent="0" algn="just">
              <a:spcAft>
                <a:spcPts val="0"/>
              </a:spcAft>
              <a:buNone/>
              <a:tabLst>
                <a:tab pos="457200" algn="l"/>
              </a:tabLst>
            </a:pPr>
            <a:r>
              <a:rPr lang="tr-TR" dirty="0">
                <a:latin typeface="Times New Roman" panose="02020603050405020304" pitchFamily="18" charset="0"/>
                <a:ea typeface="Times New Roman" panose="02020603050405020304" pitchFamily="18" charset="0"/>
              </a:rPr>
              <a:t>Temel derinliğinin belirlenmesi </a:t>
            </a:r>
            <a:r>
              <a:rPr lang="tr-TR" dirty="0" err="1">
                <a:latin typeface="Times New Roman" panose="02020603050405020304" pitchFamily="18" charset="0"/>
                <a:ea typeface="Times New Roman" panose="02020603050405020304" pitchFamily="18" charset="0"/>
              </a:rPr>
              <a:t>projelemede</a:t>
            </a:r>
            <a:r>
              <a:rPr lang="tr-TR" dirty="0">
                <a:latin typeface="Times New Roman" panose="02020603050405020304" pitchFamily="18" charset="0"/>
                <a:ea typeface="Times New Roman" panose="02020603050405020304" pitchFamily="18" charset="0"/>
              </a:rPr>
              <a:t> önemlidir. Temel tabanı ile zemin yüzeyi arasındaki düşey uzaklığa </a:t>
            </a:r>
            <a:r>
              <a:rPr lang="tr-TR" b="1" i="1" dirty="0">
                <a:latin typeface="Times New Roman" panose="02020603050405020304" pitchFamily="18" charset="0"/>
                <a:ea typeface="Times New Roman" panose="02020603050405020304" pitchFamily="18" charset="0"/>
              </a:rPr>
              <a:t>temel derinliği </a:t>
            </a:r>
            <a:r>
              <a:rPr lang="tr-TR" dirty="0">
                <a:latin typeface="Times New Roman" panose="02020603050405020304" pitchFamily="18" charset="0"/>
                <a:ea typeface="Times New Roman" panose="02020603050405020304" pitchFamily="18" charset="0"/>
              </a:rPr>
              <a:t>adı verilir. Temel derinliğinin belirlenmesinde; zemin çeşidi, </a:t>
            </a:r>
            <a:r>
              <a:rPr lang="tr-TR" dirty="0" err="1">
                <a:latin typeface="Times New Roman" panose="02020603050405020304" pitchFamily="18" charset="0"/>
                <a:ea typeface="Times New Roman" panose="02020603050405020304" pitchFamily="18" charset="0"/>
              </a:rPr>
              <a:t>tabakalaşma</a:t>
            </a:r>
            <a:r>
              <a:rPr lang="tr-TR" dirty="0">
                <a:latin typeface="Times New Roman" panose="02020603050405020304" pitchFamily="18" charset="0"/>
                <a:ea typeface="Times New Roman" panose="02020603050405020304" pitchFamily="18" charset="0"/>
              </a:rPr>
              <a:t> durumu ve yeraltı su seviyesi ile iklim bölgesi ve toprak don derinliği dikkate alınmalıdır. </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r>
              <a:rPr lang="tr-TR" b="1" dirty="0">
                <a:latin typeface="Times New Roman" panose="02020603050405020304" pitchFamily="18" charset="0"/>
                <a:ea typeface="Times New Roman" panose="02020603050405020304" pitchFamily="18" charset="0"/>
              </a:rPr>
              <a:t>Temel </a:t>
            </a:r>
            <a:r>
              <a:rPr lang="tr-TR" b="1" dirty="0" smtClean="0">
                <a:latin typeface="Times New Roman" panose="02020603050405020304" pitchFamily="18" charset="0"/>
                <a:ea typeface="Times New Roman" panose="02020603050405020304" pitchFamily="18" charset="0"/>
              </a:rPr>
              <a:t>Tipleri</a:t>
            </a:r>
            <a:r>
              <a:rPr lang="tr-TR" b="1" dirty="0">
                <a:latin typeface="Times New Roman" panose="02020603050405020304" pitchFamily="18" charset="0"/>
                <a:ea typeface="Times New Roman" panose="02020603050405020304" pitchFamily="18" charset="0"/>
              </a:rPr>
              <a:t> </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r>
              <a:rPr lang="tr-TR" dirty="0" smtClean="0">
                <a:latin typeface="Times New Roman" panose="02020603050405020304" pitchFamily="18" charset="0"/>
                <a:ea typeface="Times New Roman" panose="02020603050405020304" pitchFamily="18" charset="0"/>
              </a:rPr>
              <a:t>Temeller </a:t>
            </a:r>
            <a:r>
              <a:rPr lang="tr-TR" dirty="0">
                <a:latin typeface="Times New Roman" panose="02020603050405020304" pitchFamily="18" charset="0"/>
                <a:ea typeface="Times New Roman" panose="02020603050405020304" pitchFamily="18" charset="0"/>
              </a:rPr>
              <a:t>çeşitli özelliklerine göre sınıflandırılabilir. Yapıldıkları malzemeler dikkate alındığında:</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 pos="590550" algn="l"/>
              </a:tabLst>
            </a:pPr>
            <a:r>
              <a:rPr lang="tr-TR" dirty="0">
                <a:latin typeface="Times New Roman" panose="02020603050405020304" pitchFamily="18" charset="0"/>
                <a:ea typeface="Times New Roman" panose="02020603050405020304" pitchFamily="18" charset="0"/>
              </a:rPr>
              <a:t>Taş temeller,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 pos="590550" algn="l"/>
              </a:tabLst>
            </a:pPr>
            <a:r>
              <a:rPr lang="tr-TR" dirty="0">
                <a:latin typeface="Times New Roman" panose="02020603050405020304" pitchFamily="18" charset="0"/>
                <a:ea typeface="Times New Roman" panose="02020603050405020304" pitchFamily="18" charset="0"/>
              </a:rPr>
              <a:t>Beton veya betonarme temeller,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 pos="590550" algn="l"/>
              </a:tabLst>
            </a:pPr>
            <a:r>
              <a:rPr lang="tr-TR" dirty="0">
                <a:latin typeface="Times New Roman" panose="02020603050405020304" pitchFamily="18" charset="0"/>
                <a:ea typeface="Times New Roman" panose="02020603050405020304" pitchFamily="18" charset="0"/>
              </a:rPr>
              <a:t>Ahşap temeller,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 pos="590550" algn="l"/>
              </a:tabLst>
            </a:pPr>
            <a:r>
              <a:rPr lang="tr-TR" dirty="0">
                <a:latin typeface="Times New Roman" panose="02020603050405020304" pitchFamily="18" charset="0"/>
                <a:ea typeface="Times New Roman" panose="02020603050405020304" pitchFamily="18" charset="0"/>
              </a:rPr>
              <a:t>Çelik temeller  şeklinde sınıflandırılabilirler.</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endParaRPr lang="tr-TR" dirty="0"/>
          </a:p>
        </p:txBody>
      </p:sp>
    </p:spTree>
    <p:extLst>
      <p:ext uri="{BB962C8B-B14F-4D97-AF65-F5344CB8AC3E}">
        <p14:creationId xmlns:p14="http://schemas.microsoft.com/office/powerpoint/2010/main" val="2864730043"/>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1358</Words>
  <Application>Microsoft Office PowerPoint</Application>
  <PresentationFormat>Geniş ekran</PresentationFormat>
  <Paragraphs>105</Paragraphs>
  <Slides>14</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14</vt:i4>
      </vt:variant>
    </vt:vector>
  </HeadingPairs>
  <TitlesOfParts>
    <vt:vector size="21" baseType="lpstr">
      <vt:lpstr>Arial</vt:lpstr>
      <vt:lpstr>Calibri</vt:lpstr>
      <vt:lpstr>Calibri Light</vt:lpstr>
      <vt:lpstr>Courier New</vt:lpstr>
      <vt:lpstr>Symbol</vt:lpstr>
      <vt:lpstr>Times New Roman</vt:lpstr>
      <vt:lpstr>1_Office Teması</vt:lpstr>
      <vt:lpstr>TARIMSAL İNŞAAT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Metin OLGUN</dc:creator>
  <cp:lastModifiedBy>Ahmet</cp:lastModifiedBy>
  <cp:revision>2</cp:revision>
  <dcterms:created xsi:type="dcterms:W3CDTF">2020-01-09T13:32:28Z</dcterms:created>
  <dcterms:modified xsi:type="dcterms:W3CDTF">2023-01-03T14:19:35Z</dcterms:modified>
</cp:coreProperties>
</file>