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19"/>
        <p:cNvGrpSpPr/>
        <p:nvPr/>
      </p:nvGrpSpPr>
      <p:grpSpPr>
        <a:xfrm>
          <a:off x="0" y="0"/>
          <a:ext cx="0" cy="0"/>
          <a:chOff x="0" y="0"/>
          <a:chExt cx="0" cy="0"/>
        </a:xfrm>
      </p:grpSpPr>
      <p:sp>
        <p:nvSpPr>
          <p:cNvPr id="20" name="Google Shape;20;p5"/>
          <p:cNvSpPr txBox="1">
            <a:spLocks noGrp="1"/>
          </p:cNvSpPr>
          <p:nvPr>
            <p:ph type="title"/>
          </p:nvPr>
        </p:nvSpPr>
        <p:spPr>
          <a:xfrm>
            <a:off x="1887900" y="579433"/>
            <a:ext cx="5368200" cy="11432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a:lvl1pPr>
            <a:lvl2pPr lvl="1">
              <a:spcBef>
                <a:spcPts val="0"/>
              </a:spcBef>
              <a:spcAft>
                <a:spcPts val="0"/>
              </a:spcAft>
              <a:buSzPts val="2400"/>
              <a:buNone/>
              <a:defRPr/>
            </a:lvl2pPr>
            <a:lvl3pPr lvl="2">
              <a:spcBef>
                <a:spcPts val="0"/>
              </a:spcBef>
              <a:spcAft>
                <a:spcPts val="0"/>
              </a:spcAft>
              <a:buSzPts val="2400"/>
              <a:buNone/>
              <a:defRPr/>
            </a:lvl3pPr>
            <a:lvl4pPr lvl="3">
              <a:spcBef>
                <a:spcPts val="0"/>
              </a:spcBef>
              <a:spcAft>
                <a:spcPts val="0"/>
              </a:spcAft>
              <a:buSzPts val="2400"/>
              <a:buNone/>
              <a:defRPr/>
            </a:lvl4pPr>
            <a:lvl5pPr lvl="4">
              <a:spcBef>
                <a:spcPts val="0"/>
              </a:spcBef>
              <a:spcAft>
                <a:spcPts val="0"/>
              </a:spcAft>
              <a:buSzPts val="2400"/>
              <a:buNone/>
              <a:defRPr/>
            </a:lvl5pPr>
            <a:lvl6pPr lvl="5">
              <a:spcBef>
                <a:spcPts val="0"/>
              </a:spcBef>
              <a:spcAft>
                <a:spcPts val="0"/>
              </a:spcAft>
              <a:buSzPts val="2400"/>
              <a:buNone/>
              <a:defRPr/>
            </a:lvl6pPr>
            <a:lvl7pPr lvl="6">
              <a:spcBef>
                <a:spcPts val="0"/>
              </a:spcBef>
              <a:spcAft>
                <a:spcPts val="0"/>
              </a:spcAft>
              <a:buSzPts val="2400"/>
              <a:buNone/>
              <a:defRPr/>
            </a:lvl7pPr>
            <a:lvl8pPr lvl="7">
              <a:spcBef>
                <a:spcPts val="0"/>
              </a:spcBef>
              <a:spcAft>
                <a:spcPts val="0"/>
              </a:spcAft>
              <a:buSzPts val="2400"/>
              <a:buNone/>
              <a:defRPr/>
            </a:lvl8pPr>
            <a:lvl9pPr lvl="8">
              <a:spcBef>
                <a:spcPts val="0"/>
              </a:spcBef>
              <a:spcAft>
                <a:spcPts val="0"/>
              </a:spcAft>
              <a:buSzPts val="2400"/>
              <a:buNone/>
              <a:defRPr/>
            </a:lvl9pPr>
          </a:lstStyle>
          <a:p>
            <a:endParaRPr/>
          </a:p>
        </p:txBody>
      </p:sp>
      <p:sp>
        <p:nvSpPr>
          <p:cNvPr id="21" name="Google Shape;21;p5"/>
          <p:cNvSpPr txBox="1">
            <a:spLocks noGrp="1"/>
          </p:cNvSpPr>
          <p:nvPr>
            <p:ph type="body" idx="1"/>
          </p:nvPr>
        </p:nvSpPr>
        <p:spPr>
          <a:xfrm>
            <a:off x="1224425" y="1970333"/>
            <a:ext cx="6695100" cy="4597600"/>
          </a:xfrm>
          <a:prstGeom prst="rect">
            <a:avLst/>
          </a:prstGeom>
        </p:spPr>
        <p:txBody>
          <a:bodyPr spcFirstLastPara="1" wrap="square" lIns="91425" tIns="91425" rIns="91425" bIns="91425" anchor="t" anchorCtr="0">
            <a:noAutofit/>
          </a:bodyPr>
          <a:lstStyle>
            <a:lvl1pPr marL="457200" lvl="0" indent="-381000">
              <a:spcBef>
                <a:spcPts val="600"/>
              </a:spcBef>
              <a:spcAft>
                <a:spcPts val="0"/>
              </a:spcAft>
              <a:buSzPts val="2400"/>
              <a:buChar char="✣"/>
              <a:defRPr/>
            </a:lvl1pPr>
            <a:lvl2pPr marL="914400" lvl="1" indent="-355600">
              <a:spcBef>
                <a:spcPts val="0"/>
              </a:spcBef>
              <a:spcAft>
                <a:spcPts val="0"/>
              </a:spcAft>
              <a:buSzPts val="2000"/>
              <a:buChar char="⨳"/>
              <a:defRPr/>
            </a:lvl2pPr>
            <a:lvl3pPr marL="1371600" lvl="2" indent="-355600">
              <a:spcBef>
                <a:spcPts val="0"/>
              </a:spcBef>
              <a:spcAft>
                <a:spcPts val="0"/>
              </a:spcAft>
              <a:buSzPts val="2000"/>
              <a:buChar char="■"/>
              <a:defRPr/>
            </a:lvl3pPr>
            <a:lvl4pPr marL="1828800" lvl="3" indent="-330200">
              <a:spcBef>
                <a:spcPts val="0"/>
              </a:spcBef>
              <a:spcAft>
                <a:spcPts val="0"/>
              </a:spcAft>
              <a:buSzPts val="1600"/>
              <a:buChar char="●"/>
              <a:defRPr/>
            </a:lvl4pPr>
            <a:lvl5pPr marL="2286000" lvl="4" indent="-330200">
              <a:spcBef>
                <a:spcPts val="0"/>
              </a:spcBef>
              <a:spcAft>
                <a:spcPts val="0"/>
              </a:spcAft>
              <a:buSzPts val="1600"/>
              <a:buChar char="○"/>
              <a:defRPr/>
            </a:lvl5pPr>
            <a:lvl6pPr marL="2743200" lvl="5" indent="-330200">
              <a:spcBef>
                <a:spcPts val="0"/>
              </a:spcBef>
              <a:spcAft>
                <a:spcPts val="0"/>
              </a:spcAft>
              <a:buSzPts val="1600"/>
              <a:buChar char="■"/>
              <a:defRPr/>
            </a:lvl6pPr>
            <a:lvl7pPr marL="3200400" lvl="6" indent="-330200">
              <a:spcBef>
                <a:spcPts val="0"/>
              </a:spcBef>
              <a:spcAft>
                <a:spcPts val="0"/>
              </a:spcAft>
              <a:buSzPts val="1600"/>
              <a:buChar char="●"/>
              <a:defRPr/>
            </a:lvl7pPr>
            <a:lvl8pPr marL="3657600" lvl="7" indent="-330200">
              <a:spcBef>
                <a:spcPts val="0"/>
              </a:spcBef>
              <a:spcAft>
                <a:spcPts val="0"/>
              </a:spcAft>
              <a:buSzPts val="1600"/>
              <a:buChar char="○"/>
              <a:defRPr/>
            </a:lvl8pPr>
            <a:lvl9pPr marL="4114800" lvl="8" indent="-330200">
              <a:spcBef>
                <a:spcPts val="0"/>
              </a:spcBef>
              <a:spcAft>
                <a:spcPts val="0"/>
              </a:spcAft>
              <a:buSzPts val="1600"/>
              <a:buChar char="■"/>
              <a:defRPr/>
            </a:lvl9pPr>
          </a:lstStyle>
          <a:p>
            <a:endParaRPr/>
          </a:p>
        </p:txBody>
      </p:sp>
      <p:sp>
        <p:nvSpPr>
          <p:cNvPr id="23" name="Google Shape;23;p5"/>
          <p:cNvSpPr txBox="1">
            <a:spLocks noGrp="1"/>
          </p:cNvSpPr>
          <p:nvPr>
            <p:ph type="sldNum" idx="12"/>
          </p:nvPr>
        </p:nvSpPr>
        <p:spPr>
          <a:xfrm>
            <a:off x="4297650" y="6333201"/>
            <a:ext cx="5487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ctr" rtl="0">
              <a:spcBef>
                <a:spcPts val="0"/>
              </a:spcBef>
              <a:spcAft>
                <a:spcPts val="0"/>
              </a:spcAft>
              <a:buNone/>
            </a:pPr>
            <a:fld id="{00000000-1234-1234-1234-123412341234}" type="slidenum">
              <a:rPr lang="en"/>
              <a:pPr marL="0" lvl="0" indent="0" algn="ct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2EEB37C-1277-481B-A3A2-3969B87EC286}" type="datetimeFigureOut">
              <a:rPr lang="tr-TR" smtClean="0"/>
              <a:t>19.5.2020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993434-7931-4BAE-97B3-03F50E379AE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EB37C-1277-481B-A3A2-3969B87EC286}" type="datetimeFigureOut">
              <a:rPr lang="tr-TR" smtClean="0"/>
              <a:t>19.5.2020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993434-7931-4BAE-97B3-03F50E379AE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8"/>
            <a:ext cx="5368200" cy="864096"/>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251520" y="1028733"/>
            <a:ext cx="8424936" cy="5568619"/>
          </a:xfrm>
        </p:spPr>
        <p:txBody>
          <a:bodyPr/>
          <a:lstStyle/>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None/>
            </a:pPr>
            <a:r>
              <a:rPr lang="tr-TR" sz="1550" dirty="0" smtClean="0">
                <a:latin typeface="Times New Roman" pitchFamily="18" charset="0"/>
                <a:cs typeface="Times New Roman" pitchFamily="18" charset="0"/>
              </a:rPr>
              <a:t>	</a:t>
            </a:r>
          </a:p>
          <a:p>
            <a:pPr algn="just">
              <a:buNone/>
            </a:pPr>
            <a:r>
              <a:rPr lang="tr-TR" sz="1550" dirty="0" smtClean="0">
                <a:latin typeface="Times New Roman" pitchFamily="18" charset="0"/>
                <a:cs typeface="Times New Roman" pitchFamily="18" charset="0"/>
              </a:rPr>
              <a:t>	17. yüzyılda Hollanda Denizaşırı Ticaret İmparatorluğu </a:t>
            </a:r>
          </a:p>
          <a:p>
            <a:pPr algn="just">
              <a:buNone/>
            </a:pPr>
            <a:r>
              <a:rPr lang="tr-TR" sz="1550" dirty="0" smtClean="0">
                <a:latin typeface="Times New Roman" pitchFamily="18" charset="0"/>
                <a:cs typeface="Times New Roman" pitchFamily="18" charset="0"/>
              </a:rPr>
              <a:t>	Doğu Hint Adaları’ndaki baharat ticareti Portekizlilerin kontrolünde idi. İspanyollar Amerika’dan gelen gümüş akışını, Portekizliler doğu baharat ticaretini kontrol etmekteydi. Amerikan gümüşü Avrupa’ya Asya’dan yaptığı ithalatı (özellikle baharat ithalatını) karşılama imkânı vermiştir. Karabiber, tarçın, zencefil, karanfil gibi baharatlar epey revaçta idi.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Baharat neden önemli?  Bir lüks mal olan baharat üst sınıfların mutfağında kullanılan bir malzeme idi. Tuzun bazı gıdaları koruyucu özelliği vardı. Ama asıl önemlisi baharatların tıbbi özellikleri yüzünden değerli olmalarıydı; ilaç/ecza yapımında kullanılıyorlardı. Baharatları nemden ve diğer etkenlerden koruyarak taşıyabilmek zahmetli/riskli bir işti ve taşıma maliyetleri yüzünden oldukça pahalıya mal oluyordu. Ancak  riskli bir ticaret olmasına rağmen sık sık önemli kârlar sağlamaktaydı.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1</a:t>
            </a:fld>
            <a:endParaRPr lang="e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7"/>
            <a:ext cx="5368200" cy="864096"/>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932723"/>
            <a:ext cx="8064896" cy="5376597"/>
          </a:xfrm>
        </p:spPr>
        <p:txBody>
          <a:bodyPr/>
          <a:lstStyle/>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 Baharat ticaretinde Portekiz öndeydi fakat Avrupa’da ticaret ağlarına ve imkânlarına sahip değildi. Dolayısıyla baharatın Lizbon’dan Avrupa piyasasına dağıtımını Hollandalıların üstlenmesine izin verdiler. Ancak 1580’de İspanya Portekiz’i işgal edince Hollandalıların Lizbon’a girişini yasakladı. Ayrıca 1580’ler ve 1590’larda Akdeniz’de Osmanlılar ile savaşlar Venedik ile olan alternatif baharat yolunu bozdu. Böylece hem İngilizler hem de Hollandalılar Doğu Hint (baharat) adaları ile kendi ticaret yollarını kurmak için önemli bir  müşevviğe sahip oldular.  </a:t>
            </a:r>
          </a:p>
          <a:p>
            <a:pPr algn="just">
              <a:buNone/>
            </a:pPr>
            <a:r>
              <a:rPr lang="tr-TR" sz="1550" dirty="0" smtClean="0">
                <a:latin typeface="Times New Roman" pitchFamily="18" charset="0"/>
                <a:cs typeface="Times New Roman" pitchFamily="18" charset="0"/>
              </a:rPr>
              <a:t>	- Hollandalılar Doğu Hint adalarına ilk olarak 1590’larda ulaştı. Zayıflamış olan Portekiz istihkamlarını, mevkilerini ele geçirdiler. 1601’de bir Portekiz filosunu yendikten sonra Hollanda bölgede üstünlüğü sağlamaya başladı. </a:t>
            </a:r>
          </a:p>
          <a:p>
            <a:pPr algn="just">
              <a:buNone/>
            </a:pPr>
            <a:r>
              <a:rPr lang="tr-TR" sz="1550" dirty="0" smtClean="0">
                <a:latin typeface="Times New Roman" pitchFamily="18" charset="0"/>
                <a:cs typeface="Times New Roman" pitchFamily="18" charset="0"/>
              </a:rPr>
              <a:t>	- </a:t>
            </a:r>
            <a:r>
              <a:rPr lang="tr-TR" sz="1550" dirty="0" err="1" smtClean="0">
                <a:latin typeface="Times New Roman" pitchFamily="18" charset="0"/>
                <a:cs typeface="Times New Roman" pitchFamily="18" charset="0"/>
              </a:rPr>
              <a:t>Dutch</a:t>
            </a:r>
            <a:r>
              <a:rPr lang="tr-TR" sz="1550" dirty="0" smtClean="0">
                <a:latin typeface="Times New Roman" pitchFamily="18" charset="0"/>
                <a:cs typeface="Times New Roman" pitchFamily="18" charset="0"/>
              </a:rPr>
              <a:t> East </a:t>
            </a:r>
            <a:r>
              <a:rPr lang="tr-TR" sz="1550" dirty="0" err="1" smtClean="0">
                <a:latin typeface="Times New Roman" pitchFamily="18" charset="0"/>
                <a:cs typeface="Times New Roman" pitchFamily="18" charset="0"/>
              </a:rPr>
              <a:t>India</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Company</a:t>
            </a:r>
            <a:r>
              <a:rPr lang="tr-TR" sz="1550" dirty="0" smtClean="0">
                <a:latin typeface="Times New Roman" pitchFamily="18" charset="0"/>
                <a:cs typeface="Times New Roman" pitchFamily="18" charset="0"/>
              </a:rPr>
              <a:t> (Hollanda Doğu Hindistan Kumpanyası/Şirketi) 1602’de kurulmuştur. Bu şirket II. Dünya Savaşı’na kadar yaklaşık 350 yıl boyunca Doğu Hint Adaları’nda Hollanda üstünlüğünü sağladı.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2</a:t>
            </a:fld>
            <a:endParaRPr lang="e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
            <a:ext cx="5368200" cy="836711"/>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644690"/>
            <a:ext cx="8064896" cy="6048673"/>
          </a:xfrm>
        </p:spPr>
        <p:txBody>
          <a:bodyPr/>
          <a:lstStyle/>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None/>
            </a:pPr>
            <a:r>
              <a:rPr lang="tr-TR" sz="1550" dirty="0" smtClean="0">
                <a:latin typeface="Times New Roman" pitchFamily="18" charset="0"/>
                <a:cs typeface="Times New Roman" pitchFamily="18" charset="0"/>
              </a:rPr>
              <a:t>	- </a:t>
            </a:r>
            <a:r>
              <a:rPr lang="tr-TR" sz="1550" dirty="0" err="1" smtClean="0">
                <a:latin typeface="Times New Roman" pitchFamily="18" charset="0"/>
                <a:cs typeface="Times New Roman" pitchFamily="18" charset="0"/>
              </a:rPr>
              <a:t>Dutch</a:t>
            </a:r>
            <a:r>
              <a:rPr lang="tr-TR" sz="1550" dirty="0" smtClean="0">
                <a:latin typeface="Times New Roman" pitchFamily="18" charset="0"/>
                <a:cs typeface="Times New Roman" pitchFamily="18" charset="0"/>
              </a:rPr>
              <a:t> East </a:t>
            </a:r>
            <a:r>
              <a:rPr lang="tr-TR" sz="1550" dirty="0" err="1" smtClean="0">
                <a:latin typeface="Times New Roman" pitchFamily="18" charset="0"/>
                <a:cs typeface="Times New Roman" pitchFamily="18" charset="0"/>
              </a:rPr>
              <a:t>India</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Company</a:t>
            </a:r>
            <a:r>
              <a:rPr lang="tr-TR" sz="1550" dirty="0" smtClean="0">
                <a:latin typeface="Times New Roman" pitchFamily="18" charset="0"/>
                <a:cs typeface="Times New Roman" pitchFamily="18" charset="0"/>
              </a:rPr>
              <a:t>, hisse senedi çıkaran ilk şirket idi. Devlet desteğini alan bu özel statülü anonim şirket hisse satarak çok sayıda “ortak” bulabiliyor ve uzun mesafe ticareti için gerekli büyük sermayeleri sağlayabiliyordu. Hollanda hükümeti şirkete Asya ile olan ticaretin yürütülmesinde monopol statüsü vermişti. Hükümet ayrıca şirkete, Hollanda adına koloni/sömürge topraklarını yönetebilmesi için askeri güç kullanma yetkisi de vermişti. Amaç, şirkete Doğu’da baharat alımında </a:t>
            </a:r>
            <a:r>
              <a:rPr lang="tr-TR" sz="1550" dirty="0" err="1" smtClean="0">
                <a:latin typeface="Times New Roman" pitchFamily="18" charset="0"/>
                <a:cs typeface="Times New Roman" pitchFamily="18" charset="0"/>
              </a:rPr>
              <a:t>monopson</a:t>
            </a:r>
            <a:r>
              <a:rPr lang="tr-TR" sz="1550" dirty="0" smtClean="0">
                <a:latin typeface="Times New Roman" pitchFamily="18" charset="0"/>
                <a:cs typeface="Times New Roman" pitchFamily="18" charset="0"/>
              </a:rPr>
              <a:t> (tek alıcı) ve  Batı’da yani Avrupa’da baharat satımında monopol (tek satıcı) gücü vermekti. </a:t>
            </a:r>
          </a:p>
          <a:p>
            <a:pPr algn="just">
              <a:buNone/>
            </a:pPr>
            <a:r>
              <a:rPr lang="tr-TR" sz="1550" dirty="0" smtClean="0">
                <a:latin typeface="Times New Roman" pitchFamily="18" charset="0"/>
                <a:cs typeface="Times New Roman" pitchFamily="18" charset="0"/>
              </a:rPr>
              <a:t>	- Portekizlilerin çıkarılmasından sonra Hollanda için bölgede en önemli rakip İngiltere idi. (İngiltere 1590’larda Doğu’ya kendi ticaret yolunu açmış ve 1600 yılında Doğu Hindistan Şirketi’ni (East </a:t>
            </a:r>
            <a:r>
              <a:rPr lang="tr-TR" sz="1550" dirty="0" err="1" smtClean="0">
                <a:latin typeface="Times New Roman" pitchFamily="18" charset="0"/>
                <a:cs typeface="Times New Roman" pitchFamily="18" charset="0"/>
              </a:rPr>
              <a:t>India</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Company</a:t>
            </a:r>
            <a:r>
              <a:rPr lang="tr-TR" sz="1550" dirty="0" smtClean="0">
                <a:latin typeface="Times New Roman" pitchFamily="18" charset="0"/>
                <a:cs typeface="Times New Roman" pitchFamily="18" charset="0"/>
              </a:rPr>
              <a:t>) kurmuştu.) Fakat Hollandalıların bölgede sahip oldukları askeri güç İngilizlerde yoktu. İngilizler arkalarında devlet desteği ve askeri güç olmayınca bölgede Hollanda ile rekabet edemeyip çekildi. İngiltere daha sonra Hindistan’da bir baharat ticareti geliştirdi ancak bu ticaret Doğu Hint Adalarının baharat ticaretine göre ikincil önemdeydi. Hindistan ancak 18. ve 19. yüzyıllarda önemli hale gelecekti. </a:t>
            </a:r>
          </a:p>
          <a:p>
            <a:pPr algn="just">
              <a:buNone/>
            </a:pPr>
            <a:r>
              <a:rPr lang="tr-TR" sz="1550" dirty="0" smtClean="0">
                <a:latin typeface="Times New Roman" pitchFamily="18" charset="0"/>
                <a:cs typeface="Times New Roman" pitchFamily="18" charset="0"/>
              </a:rPr>
              <a:t>	- Hollanda Avrupa baharat ticaretinde tam bir monopol olamadıysa da baskın ülke konumundaydı.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3</a:t>
            </a:fld>
            <a:endParaRPr lang="e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86409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124743"/>
            <a:ext cx="8064896" cy="5568620"/>
          </a:xfrm>
        </p:spPr>
        <p:txBody>
          <a:bodyPr/>
          <a:lstStyle/>
          <a:p>
            <a:pPr algn="ctr">
              <a:buNone/>
            </a:pPr>
            <a:endParaRPr lang="tr-TR" sz="1550" dirty="0" smtClean="0">
              <a:latin typeface="Times New Roman" pitchFamily="18" charset="0"/>
              <a:cs typeface="Times New Roman" pitchFamily="18" charset="0"/>
            </a:endParaRPr>
          </a:p>
          <a:p>
            <a:pPr algn="ctr">
              <a:buNone/>
            </a:pPr>
            <a:r>
              <a:rPr lang="tr-TR" sz="1550" dirty="0" smtClean="0">
                <a:latin typeface="Times New Roman" pitchFamily="18" charset="0"/>
                <a:cs typeface="Times New Roman" pitchFamily="18" charset="0"/>
              </a:rPr>
              <a:t>Hollanda’nın Yükselişi: Hollanda Ticaret İmparatorluğu ve Uluslararası Ticaret (16-18.yy.) </a:t>
            </a:r>
          </a:p>
          <a:p>
            <a:pPr algn="just">
              <a:buFontTx/>
              <a:buChar char="-"/>
            </a:pPr>
            <a:endParaRPr lang="tr-TR" sz="1550" dirty="0" smtClean="0">
              <a:latin typeface="Times New Roman" pitchFamily="18" charset="0"/>
              <a:cs typeface="Times New Roman" pitchFamily="18" charset="0"/>
            </a:endParaRP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Asya ile olan Hollanda ticareti: </a:t>
            </a:r>
          </a:p>
          <a:p>
            <a:pPr algn="just">
              <a:buNone/>
            </a:pPr>
            <a:r>
              <a:rPr lang="tr-TR" sz="1550" dirty="0" smtClean="0">
                <a:latin typeface="Times New Roman" pitchFamily="18" charset="0"/>
                <a:cs typeface="Times New Roman" pitchFamily="18" charset="0"/>
              </a:rPr>
              <a:t>	1) 1660’lara kadar baharat ticareti önemli olup bu dönem “</a:t>
            </a:r>
            <a:r>
              <a:rPr lang="tr-TR" sz="1550" dirty="0" err="1" smtClean="0">
                <a:latin typeface="Times New Roman" pitchFamily="18" charset="0"/>
                <a:cs typeface="Times New Roman" pitchFamily="18" charset="0"/>
              </a:rPr>
              <a:t>Old</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Colonialism</a:t>
            </a:r>
            <a:r>
              <a:rPr lang="tr-TR" sz="1550" dirty="0" smtClean="0">
                <a:latin typeface="Times New Roman" pitchFamily="18" charset="0"/>
                <a:cs typeface="Times New Roman" pitchFamily="18" charset="0"/>
              </a:rPr>
              <a:t>” olarak adlandırılmaktadır. </a:t>
            </a:r>
          </a:p>
          <a:p>
            <a:pPr algn="just">
              <a:buNone/>
            </a:pPr>
            <a:r>
              <a:rPr lang="tr-TR" sz="1550" dirty="0" smtClean="0">
                <a:latin typeface="Times New Roman" pitchFamily="18" charset="0"/>
                <a:cs typeface="Times New Roman" pitchFamily="18" charset="0"/>
              </a:rPr>
              <a:t>	2) 1660’tan sonra kitle tüketimi mallarının ticareti önemli hale gelmiş olup bu dönem “New </a:t>
            </a:r>
            <a:r>
              <a:rPr lang="tr-TR" sz="1550" dirty="0" err="1" smtClean="0">
                <a:latin typeface="Times New Roman" pitchFamily="18" charset="0"/>
                <a:cs typeface="Times New Roman" pitchFamily="18" charset="0"/>
              </a:rPr>
              <a:t>Colonialism</a:t>
            </a:r>
            <a:r>
              <a:rPr lang="tr-TR" sz="1550" dirty="0" smtClean="0">
                <a:latin typeface="Times New Roman" pitchFamily="18" charset="0"/>
                <a:cs typeface="Times New Roman" pitchFamily="18" charset="0"/>
              </a:rPr>
              <a:t>” olarak adlandırılmaktadır. (Seylan, Hindistan, İran, Çin, Japonya gibi gölgeler ile olan Asya ticareti) </a:t>
            </a:r>
          </a:p>
          <a:p>
            <a:pPr algn="just">
              <a:buFontTx/>
              <a:buChar char="-"/>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4</a:t>
            </a:fld>
            <a:endParaRPr lang="e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8"/>
            <a:ext cx="5368200" cy="768085"/>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932723"/>
            <a:ext cx="8064896" cy="5280587"/>
          </a:xfrm>
        </p:spPr>
        <p:txBody>
          <a:bodyPr/>
          <a:lstStyle/>
          <a:p>
            <a:pPr algn="just">
              <a:buNone/>
            </a:pPr>
            <a:r>
              <a:rPr lang="tr-TR" sz="1550" dirty="0" smtClean="0">
                <a:latin typeface="Times New Roman" pitchFamily="18" charset="0"/>
                <a:cs typeface="Times New Roman" pitchFamily="18" charset="0"/>
              </a:rPr>
              <a:t>	Dönemin Avrupa’sında revaçta olan kitle tüketim malları ticareti belirli gruplar </a:t>
            </a:r>
            <a:r>
              <a:rPr lang="tr-TR" sz="1550" dirty="0" err="1" smtClean="0">
                <a:latin typeface="Times New Roman" pitchFamily="18" charset="0"/>
                <a:cs typeface="Times New Roman" pitchFamily="18" charset="0"/>
              </a:rPr>
              <a:t>altındaele</a:t>
            </a:r>
            <a:r>
              <a:rPr lang="tr-TR" sz="1550" dirty="0" smtClean="0">
                <a:latin typeface="Times New Roman" pitchFamily="18" charset="0"/>
                <a:cs typeface="Times New Roman" pitchFamily="18" charset="0"/>
              </a:rPr>
              <a:t> alınabilir.  </a:t>
            </a:r>
          </a:p>
          <a:p>
            <a:pPr algn="just">
              <a:buNone/>
            </a:pPr>
            <a:r>
              <a:rPr lang="tr-TR" sz="1550" dirty="0" smtClean="0">
                <a:latin typeface="Times New Roman" pitchFamily="18" charset="0"/>
                <a:cs typeface="Times New Roman" pitchFamily="18" charset="0"/>
              </a:rPr>
              <a:t>	a) Lüks Tekstiller/dokumalar: ipek (İran ve Çin kökenli idi) </a:t>
            </a:r>
          </a:p>
          <a:p>
            <a:pPr algn="just">
              <a:buNone/>
            </a:pPr>
            <a:r>
              <a:rPr lang="tr-TR" sz="1550" dirty="0" smtClean="0">
                <a:latin typeface="Times New Roman" pitchFamily="18" charset="0"/>
                <a:cs typeface="Times New Roman" pitchFamily="18" charset="0"/>
              </a:rPr>
              <a:t>	b) Pamuklu tekstiller/dokumalar: (Hindistan, İran kökenli idi) Avrupa’ya Asya’dan yapılan ithalatın yaklaşık olarak %40’ını pamuklular oluşturmaktaydı. </a:t>
            </a:r>
          </a:p>
          <a:p>
            <a:pPr algn="just">
              <a:buNone/>
            </a:pPr>
            <a:r>
              <a:rPr lang="tr-TR" sz="1550" dirty="0" smtClean="0">
                <a:latin typeface="Times New Roman" pitchFamily="18" charset="0"/>
                <a:cs typeface="Times New Roman" pitchFamily="18" charset="0"/>
              </a:rPr>
              <a:t>	c) Porselen: (Çin, İran kökenli idi) süslü/işlemeli porselenler Avrupa’da talep görmekteydi. Bu nedenle Hollanda’da </a:t>
            </a:r>
            <a:r>
              <a:rPr lang="tr-TR" sz="1550" dirty="0" err="1" smtClean="0">
                <a:latin typeface="Times New Roman" pitchFamily="18" charset="0"/>
                <a:cs typeface="Times New Roman" pitchFamily="18" charset="0"/>
              </a:rPr>
              <a:t>Delft</a:t>
            </a:r>
            <a:r>
              <a:rPr lang="tr-TR" sz="1550" dirty="0" smtClean="0">
                <a:latin typeface="Times New Roman" pitchFamily="18" charset="0"/>
                <a:cs typeface="Times New Roman" pitchFamily="18" charset="0"/>
              </a:rPr>
              <a:t> ve İngiltere’de </a:t>
            </a:r>
            <a:r>
              <a:rPr lang="tr-TR" sz="1550" dirty="0" err="1" smtClean="0">
                <a:latin typeface="Times New Roman" pitchFamily="18" charset="0"/>
                <a:cs typeface="Times New Roman" pitchFamily="18" charset="0"/>
              </a:rPr>
              <a:t>Staffordshire</a:t>
            </a:r>
            <a:r>
              <a:rPr lang="tr-TR" sz="1550" dirty="0" smtClean="0">
                <a:latin typeface="Times New Roman" pitchFamily="18" charset="0"/>
                <a:cs typeface="Times New Roman" pitchFamily="18" charset="0"/>
              </a:rPr>
              <a:t> gibi merkezlerde  Doğu çömlekçiliğini taklit eden ve ithalata rekabet eden bir çömlek endüstrisi oluşmuştur. </a:t>
            </a:r>
          </a:p>
          <a:p>
            <a:pPr algn="just">
              <a:buNone/>
            </a:pPr>
            <a:r>
              <a:rPr lang="tr-TR" sz="1550" dirty="0" smtClean="0">
                <a:latin typeface="Times New Roman" pitchFamily="18" charset="0"/>
                <a:cs typeface="Times New Roman" pitchFamily="18" charset="0"/>
              </a:rPr>
              <a:t>	d) İçecekler: çay ve kahve (Çin, Hindistan, Seylan, Arabistan kökenli idi). Avrupa’ya çayı ilk olarak 1655’te Hollandalılar getirmiştir. </a:t>
            </a:r>
          </a:p>
          <a:p>
            <a:pPr algn="just">
              <a:buNone/>
            </a:pPr>
            <a:r>
              <a:rPr lang="tr-TR" sz="1550" dirty="0" smtClean="0">
                <a:latin typeface="Times New Roman" pitchFamily="18" charset="0"/>
                <a:cs typeface="Times New Roman" pitchFamily="18" charset="0"/>
              </a:rPr>
              <a:t>	e) Lifli bitkiler: jüt, kenevir. Bu bitkiler özellikle ip ve çuval yapımında kullanıldıkları için önemliydi. </a:t>
            </a:r>
          </a:p>
          <a:p>
            <a:pPr algn="just">
              <a:buNone/>
            </a:pPr>
            <a:r>
              <a:rPr lang="tr-TR" sz="1550" dirty="0" smtClean="0">
                <a:latin typeface="Times New Roman" pitchFamily="18" charset="0"/>
                <a:cs typeface="Times New Roman" pitchFamily="18" charset="0"/>
              </a:rPr>
              <a:t>	f) Lüks imalat ve metal eşyalar: İran, Hindistan, Çin ve Japonya kökenli idi; Japon bakır malları da bu guruba dahildi)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5</a:t>
            </a:fld>
            <a:endParaRPr lang="e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8"/>
            <a:ext cx="5368200" cy="57606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548681"/>
            <a:ext cx="8064896" cy="6144683"/>
          </a:xfrm>
        </p:spPr>
        <p:txBody>
          <a:bodyPr/>
          <a:lstStyle/>
          <a:p>
            <a:pPr algn="ctr">
              <a:buNone/>
            </a:pPr>
            <a:r>
              <a:rPr lang="tr-TR" sz="1550" dirty="0" smtClean="0">
                <a:latin typeface="Times New Roman" pitchFamily="18" charset="0"/>
                <a:cs typeface="Times New Roman" pitchFamily="18" charset="0"/>
              </a:rPr>
              <a:t>	Hollanda’nın Yükselişi: Hollanda Ticaret İmparatorluğu ve Uluslararası Ticaret (16-18.yy.) </a:t>
            </a:r>
          </a:p>
          <a:p>
            <a:pPr algn="just">
              <a:buNone/>
            </a:pPr>
            <a:r>
              <a:rPr lang="tr-TR" sz="1550" dirty="0" smtClean="0">
                <a:latin typeface="Times New Roman" pitchFamily="18" charset="0"/>
                <a:cs typeface="Times New Roman" pitchFamily="18" charset="0"/>
              </a:rPr>
              <a:t>	Hollandalılar ve İngilizler için Asya ticareti aşırı kârlı olmakla birlikte Asya ticareti Batı Avrupa için oldukça büyük bir ticaret açığına yol açmaktaydı; zira Asya’nın Avrupa’dan çok az talebi bulunuyordu. Oransal olarak ele alındığında Avrupa-Asya ticaretinin %25’inin mal takası, %75’inin Avrupa’nın kıymetli metal (gümüş) ihracı ile sağlandığı görülmektedir. Avrupa’ya bu kıymetli metal ihracını ya da satın alma gücü imkanını sağlayan şey Amerika kıtasından gelmekte olan gümüştü. </a:t>
            </a:r>
          </a:p>
          <a:p>
            <a:pPr algn="just">
              <a:buNone/>
            </a:pPr>
            <a:r>
              <a:rPr lang="tr-TR" sz="1550" dirty="0" smtClean="0">
                <a:latin typeface="Times New Roman" pitchFamily="18" charset="0"/>
                <a:cs typeface="Times New Roman" pitchFamily="18" charset="0"/>
              </a:rPr>
              <a:t>	1621’de Hollanda West </a:t>
            </a:r>
            <a:r>
              <a:rPr lang="tr-TR" sz="1550" dirty="0" err="1" smtClean="0">
                <a:latin typeface="Times New Roman" pitchFamily="18" charset="0"/>
                <a:cs typeface="Times New Roman" pitchFamily="18" charset="0"/>
              </a:rPr>
              <a:t>India</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Company</a:t>
            </a:r>
            <a:r>
              <a:rPr lang="tr-TR" sz="1550" dirty="0" smtClean="0">
                <a:latin typeface="Times New Roman" pitchFamily="18" charset="0"/>
                <a:cs typeface="Times New Roman" pitchFamily="18" charset="0"/>
              </a:rPr>
              <a:t> adıyla Batı Hint Adaları Şirketi kuruldu. Ancak bu şirket öncülü kadar başarılı olamadı ve ticari bir monopol gücü elde edemedi. </a:t>
            </a:r>
            <a:r>
              <a:rPr lang="tr-TR" sz="1550" dirty="0" err="1" smtClean="0">
                <a:latin typeface="Times New Roman" pitchFamily="18" charset="0"/>
                <a:cs typeface="Times New Roman" pitchFamily="18" charset="0"/>
              </a:rPr>
              <a:t>Karayipler</a:t>
            </a:r>
            <a:r>
              <a:rPr lang="tr-TR" sz="1550" dirty="0" smtClean="0">
                <a:latin typeface="Times New Roman" pitchFamily="18" charset="0"/>
                <a:cs typeface="Times New Roman" pitchFamily="18" charset="0"/>
              </a:rPr>
              <a:t> bölgesindeki ticarette baskın olan İngiliz ve Fransızlara karşı rekabet sağlayamadı. Ama Hollandalılar en azından </a:t>
            </a:r>
            <a:r>
              <a:rPr lang="tr-TR" sz="1550" dirty="0" err="1" smtClean="0">
                <a:latin typeface="Times New Roman" pitchFamily="18" charset="0"/>
                <a:cs typeface="Times New Roman" pitchFamily="18" charset="0"/>
              </a:rPr>
              <a:t>Karayipler</a:t>
            </a:r>
            <a:r>
              <a:rPr lang="tr-TR" sz="1550" dirty="0" smtClean="0">
                <a:latin typeface="Times New Roman" pitchFamily="18" charset="0"/>
                <a:cs typeface="Times New Roman" pitchFamily="18" charset="0"/>
              </a:rPr>
              <a:t>/Orta Amerika bölgesinde </a:t>
            </a:r>
            <a:r>
              <a:rPr lang="tr-TR" sz="1550" dirty="0" err="1" smtClean="0">
                <a:latin typeface="Times New Roman" pitchFamily="18" charset="0"/>
                <a:cs typeface="Times New Roman" pitchFamily="18" charset="0"/>
              </a:rPr>
              <a:t>Surinam</a:t>
            </a:r>
            <a:r>
              <a:rPr lang="tr-TR" sz="1550" dirty="0" smtClean="0">
                <a:latin typeface="Times New Roman" pitchFamily="18" charset="0"/>
                <a:cs typeface="Times New Roman" pitchFamily="18" charset="0"/>
              </a:rPr>
              <a:t> ve </a:t>
            </a:r>
            <a:r>
              <a:rPr lang="tr-TR" sz="1550" dirty="0" err="1" smtClean="0">
                <a:latin typeface="Times New Roman" pitchFamily="18" charset="0"/>
                <a:cs typeface="Times New Roman" pitchFamily="18" charset="0"/>
              </a:rPr>
              <a:t>Curaçao</a:t>
            </a:r>
            <a:r>
              <a:rPr lang="tr-TR" sz="1550" dirty="0" smtClean="0">
                <a:latin typeface="Times New Roman" pitchFamily="18" charset="0"/>
                <a:cs typeface="Times New Roman" pitchFamily="18" charset="0"/>
              </a:rPr>
              <a:t> gibi bazı yerleri tütün ve şeker(kamışı) ticareti için ellerinde tutmuşlardır. </a:t>
            </a:r>
          </a:p>
          <a:p>
            <a:pPr algn="just">
              <a:buNone/>
            </a:pPr>
            <a:r>
              <a:rPr lang="tr-TR" sz="1550" dirty="0" smtClean="0">
                <a:latin typeface="Times New Roman" pitchFamily="18" charset="0"/>
                <a:cs typeface="Times New Roman" pitchFamily="18" charset="0"/>
              </a:rPr>
              <a:t>	Hollandalılar Kuzey Amerika’da rakiplerinden erken yerleşip verimli bölgeleri ele geçirmekte öncü durumdaydılar: New Amsterdam adıyla yeni bir yerleşimleri de vardı ve bölgede Fransızlar gibi kürk ticareti ile ilgileniyorlardı. 1664’te bölgede ikinci İngiliz-Hollanda savaşında İngilizler  New Amsterdam’ı ele geçirip New York adını verdiler. Daha sonra burası </a:t>
            </a:r>
            <a:r>
              <a:rPr lang="tr-TR" sz="1550" dirty="0" err="1" smtClean="0">
                <a:latin typeface="Times New Roman" pitchFamily="18" charset="0"/>
                <a:cs typeface="Times New Roman" pitchFamily="18" charset="0"/>
              </a:rPr>
              <a:t>Surinam</a:t>
            </a:r>
            <a:r>
              <a:rPr lang="tr-TR" sz="1550" dirty="0" smtClean="0">
                <a:latin typeface="Times New Roman" pitchFamily="18" charset="0"/>
                <a:cs typeface="Times New Roman" pitchFamily="18" charset="0"/>
              </a:rPr>
              <a:t> karşılığında İngilizlere satılmış ve Kuzey Amerika’daki Hollanda gücünün sonu olmuştur. </a:t>
            </a:r>
          </a:p>
          <a:p>
            <a:pPr algn="just">
              <a:buNone/>
            </a:pPr>
            <a:endParaRPr lang="tr-TR" sz="155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6</a:t>
            </a:fld>
            <a:endParaRPr lang="e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164637"/>
            <a:ext cx="5368200" cy="864096"/>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836711"/>
            <a:ext cx="8064896" cy="5664631"/>
          </a:xfrm>
        </p:spPr>
        <p:txBody>
          <a:bodyPr/>
          <a:lstStyle/>
          <a:p>
            <a:pPr algn="ctr">
              <a:buNone/>
            </a:pPr>
            <a:r>
              <a:rPr lang="tr-TR" sz="1550" dirty="0" smtClean="0">
                <a:latin typeface="Times New Roman" pitchFamily="18" charset="0"/>
                <a:cs typeface="Times New Roman" pitchFamily="18" charset="0"/>
              </a:rPr>
              <a:t>	Hollanda’nın Yükselişi: Hollanda Ticaret İmparatorluğu ve Uluslararası Ticaret (16-18.yy.) </a:t>
            </a:r>
          </a:p>
          <a:p>
            <a:pPr algn="just">
              <a:buNone/>
            </a:pPr>
            <a:r>
              <a:rPr lang="tr-TR" sz="1550" dirty="0" smtClean="0">
                <a:latin typeface="Times New Roman" pitchFamily="18" charset="0"/>
                <a:cs typeface="Times New Roman" pitchFamily="18" charset="0"/>
              </a:rPr>
              <a:t>	- 16-18. yüzyıllar arasında Baltık Bölgesi ekonomik olarak önemli hale gelmiştir. Baltık’taki tahıl üretimi Avrupa için önemliydi. Ayrıca Avrupa’daki savaşlar Baltık’taki demir ve bakır gibi madenlere ve keresteye olan talebi artırmıştı. İsveç’teki bakır madenleri bu açıdan önem arz ediyordu. Orta Avrupa’daki ve hatta Akdeniz bölgesindeki kaynaklar azaldıkça Baltık gibi çevre bölgeler önem kazanmaya başlamıştır. İsveç kralına ülkedeki madenleri kiralama karşılığında borç veren Hollandalılar bu madenlerin kontrolünü 17. yüzyıl başlarında ele geçirdi. Ayrıca İsveç’te ve Hollanda’da askeri levazımat/malzeme tesisleri kurdular. </a:t>
            </a:r>
          </a:p>
          <a:p>
            <a:pPr algn="just">
              <a:buNone/>
            </a:pPr>
            <a:r>
              <a:rPr lang="tr-TR" sz="1550" dirty="0" smtClean="0">
                <a:latin typeface="Times New Roman" pitchFamily="18" charset="0"/>
                <a:cs typeface="Times New Roman" pitchFamily="18" charset="0"/>
              </a:rPr>
              <a:t>	- Baltık bölgesinin ithalatı tuz (Fransa ve Portekiz’den), balık, tekstiller (İngiltere ve Hollanda’dan yünlüler), şarap, baharatlar, tütün ve bazı </a:t>
            </a:r>
            <a:r>
              <a:rPr lang="tr-TR" sz="1550" dirty="0" err="1" smtClean="0">
                <a:latin typeface="Times New Roman" pitchFamily="18" charset="0"/>
                <a:cs typeface="Times New Roman" pitchFamily="18" charset="0"/>
              </a:rPr>
              <a:t>mamül</a:t>
            </a:r>
            <a:r>
              <a:rPr lang="tr-TR" sz="1550" dirty="0" smtClean="0">
                <a:latin typeface="Times New Roman" pitchFamily="18" charset="0"/>
                <a:cs typeface="Times New Roman" pitchFamily="18" charset="0"/>
              </a:rPr>
              <a:t> mallar idi. Asya ile olan ticarette olduğu gibi Baltık ticaretinde de ticaret açığı söz konusu idi; Baltık’tan alınan mallar karşılığında gümüş veriliyordu. 17-18. yüzyıllarda görülen bu ticaret açığının ya da dengesizliğinin sebepleri olarak: 1) Baltık ve özellikle İskandinavya bölgesindeki nüfusun (dolayısıyla talebin) azlığı ve 2) Rusya, Polonya, Prusya gibi bölgelerde serfliğin yaygın oluşu ve böylece nüfusun önemli bir kısmının piyasa/ticaret koşullarından uzakta kalması gösterilebilir. </a:t>
            </a:r>
          </a:p>
          <a:p>
            <a:pPr algn="just">
              <a:buNone/>
            </a:pPr>
            <a:endParaRPr lang="tr-TR" sz="1550" dirty="0" smtClean="0">
              <a:latin typeface="Times New Roman" pitchFamily="18" charset="0"/>
              <a:cs typeface="Times New Roman" pitchFamily="18" charset="0"/>
            </a:endParaRP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7</a:t>
            </a:fld>
            <a:endParaRPr lang="e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8"/>
            <a:ext cx="5368200" cy="864096"/>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1028734"/>
            <a:ext cx="8064896" cy="5088565"/>
          </a:xfrm>
        </p:spPr>
        <p:txBody>
          <a:bodyPr/>
          <a:lstStyle/>
          <a:p>
            <a:pPr algn="ctr">
              <a:buNone/>
            </a:pPr>
            <a:r>
              <a:rPr lang="tr-TR" sz="1550" dirty="0" smtClean="0">
                <a:latin typeface="Times New Roman" pitchFamily="18" charset="0"/>
                <a:cs typeface="Times New Roman" pitchFamily="18" charset="0"/>
              </a:rPr>
              <a:t>	Hollanda’nın Yükselişi: Hollanda Ticaret İmparatorluğu ve Uluslararası Ticaret (16-18.yy.) </a:t>
            </a:r>
          </a:p>
          <a:p>
            <a:pPr algn="just">
              <a:buNone/>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 Hollanda’nın ticari üstünlüğü aynı zamanda üstün bir gemi yapım tekniğine ve bu teknikteki yeniliklere dayanmaktaydı. </a:t>
            </a:r>
            <a:r>
              <a:rPr lang="tr-TR" sz="1550" dirty="0" err="1" smtClean="0">
                <a:latin typeface="Times New Roman" pitchFamily="18" charset="0"/>
                <a:cs typeface="Times New Roman" pitchFamily="18" charset="0"/>
              </a:rPr>
              <a:t>Dutch</a:t>
            </a:r>
            <a:r>
              <a:rPr lang="tr-TR" sz="1550" dirty="0" smtClean="0">
                <a:latin typeface="Times New Roman" pitchFamily="18" charset="0"/>
                <a:cs typeface="Times New Roman" pitchFamily="18" charset="0"/>
              </a:rPr>
              <a:t> </a:t>
            </a:r>
            <a:r>
              <a:rPr lang="tr-TR" sz="1550" dirty="0" err="1" smtClean="0">
                <a:latin typeface="Times New Roman" pitchFamily="18" charset="0"/>
                <a:cs typeface="Times New Roman" pitchFamily="18" charset="0"/>
              </a:rPr>
              <a:t>Fluitschip</a:t>
            </a:r>
            <a:r>
              <a:rPr lang="tr-TR" sz="1550" dirty="0" smtClean="0">
                <a:latin typeface="Times New Roman" pitchFamily="18" charset="0"/>
                <a:cs typeface="Times New Roman" pitchFamily="18" charset="0"/>
              </a:rPr>
              <a:t> adı verilen gemi türü Kuzey Denizi ve Baltık bölgesi taşımacılığında önemli avantaj sağlıyordu. Akdeniz dünyasının mutedil sularındaki taşımacılıkla ilgilenen rakiplere karşı kuzey denizlerinin daha sert koşullarına dayanıklı bu gemi seyrüsefer ve nakliyede önemli üstünlük sağlamıştı. Yük ve hız arasında optimal bir denge sağlayan bu gemi tipi 1595’ten daha önce geliştirilmişti. </a:t>
            </a:r>
          </a:p>
          <a:p>
            <a:pPr algn="just">
              <a:buNone/>
            </a:pPr>
            <a:r>
              <a:rPr lang="tr-TR" sz="1550" dirty="0" smtClean="0">
                <a:latin typeface="Times New Roman" pitchFamily="18" charset="0"/>
                <a:cs typeface="Times New Roman" pitchFamily="18" charset="0"/>
              </a:rPr>
              <a:t>	- Baltık ticaretine hakim olduklarından Hollandalılar ucuza kereste sağlayabiliyorlardı ve genellikle nakit ödeme yaptıklarından daha düşük fiyatlar elde edebiliyorlardı. Bu sayede Hollandalılar yük/kargo gemilerini rakiplerininkilerden yaklaşık olarak 1/3 daha ucuza yapabiliyorlardı. [1676’da İngiliz gemi yapımcılığında ton başına maliyet 7,15 pound civarında iken Hollanda’da 4,5 pound idi.] [Akdeniz bölgesinde ormanlık alanların (yoğun kullanım sonucu) azalması İtalyan ve İspanyol gemi yapımcılığını pahalılaştırıp zor durumda bırakmış, rekabetçiliklerini daha önceleri azaltmıştı.] </a:t>
            </a:r>
          </a:p>
          <a:p>
            <a:pPr algn="just">
              <a:buNone/>
            </a:pPr>
            <a:r>
              <a:rPr lang="tr-TR" sz="1550" dirty="0" smtClean="0">
                <a:latin typeface="Times New Roman" pitchFamily="18" charset="0"/>
                <a:cs typeface="Times New Roman" pitchFamily="18" charset="0"/>
              </a:rPr>
              <a:t> </a:t>
            </a:r>
          </a:p>
          <a:p>
            <a:pPr algn="just">
              <a:buNone/>
            </a:pPr>
            <a:r>
              <a:rPr lang="tr-TR" sz="1550" dirty="0" smtClean="0">
                <a:latin typeface="Times New Roman" pitchFamily="18" charset="0"/>
                <a:cs typeface="Times New Roman" pitchFamily="18" charset="0"/>
              </a:rPr>
              <a:t>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8</a:t>
            </a:fld>
            <a:endParaRPr lang="e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907704" y="260649"/>
            <a:ext cx="5368200" cy="672073"/>
          </a:xfrm>
        </p:spPr>
        <p:txBody>
          <a:bodyPr/>
          <a:lstStyle/>
          <a:p>
            <a:r>
              <a:rPr lang="tr-TR" sz="3600" dirty="0" err="1" smtClean="0">
                <a:latin typeface="Times New Roman" pitchFamily="18" charset="0"/>
                <a:cs typeface="Times New Roman" pitchFamily="18" charset="0"/>
              </a:rPr>
              <a:t>İKTİSADî</a:t>
            </a:r>
            <a:r>
              <a:rPr lang="tr-TR" sz="3600" dirty="0" smtClean="0">
                <a:latin typeface="Times New Roman" pitchFamily="18" charset="0"/>
                <a:cs typeface="Times New Roman" pitchFamily="18" charset="0"/>
              </a:rPr>
              <a:t> TARİH</a:t>
            </a:r>
            <a:endParaRPr lang="tr-TR" sz="3600" dirty="0"/>
          </a:p>
        </p:txBody>
      </p:sp>
      <p:sp>
        <p:nvSpPr>
          <p:cNvPr id="3" name="2 Metin Yer Tutucusu"/>
          <p:cNvSpPr>
            <a:spLocks noGrp="1"/>
          </p:cNvSpPr>
          <p:nvPr>
            <p:ph type="body" idx="1"/>
          </p:nvPr>
        </p:nvSpPr>
        <p:spPr>
          <a:xfrm>
            <a:off x="611560" y="932723"/>
            <a:ext cx="8064896" cy="5472607"/>
          </a:xfrm>
        </p:spPr>
        <p:txBody>
          <a:bodyPr/>
          <a:lstStyle/>
          <a:p>
            <a:pPr algn="ctr">
              <a:buNone/>
            </a:pPr>
            <a:r>
              <a:rPr lang="tr-TR" sz="1550" dirty="0" smtClean="0">
                <a:latin typeface="Times New Roman" pitchFamily="18" charset="0"/>
                <a:cs typeface="Times New Roman" pitchFamily="18" charset="0"/>
              </a:rPr>
              <a:t>	Hollanda’nın Yükselişi: Hollanda Ticaret İmparatorluğu ve Uluslararası Ticaret (16-18.yy.) </a:t>
            </a:r>
          </a:p>
          <a:p>
            <a:pPr algn="just">
              <a:buNone/>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İngilizler ve Fransızlar zamanla Hollanda gemi yapım tekniklerini taklit etmeye başladı. Uluslar arası ticarette İngiltere, özellikle Hollandalıların “</a:t>
            </a:r>
            <a:r>
              <a:rPr lang="tr-TR" sz="1550" dirty="0" err="1" smtClean="0">
                <a:latin typeface="Times New Roman" pitchFamily="18" charset="0"/>
                <a:cs typeface="Times New Roman" pitchFamily="18" charset="0"/>
              </a:rPr>
              <a:t>fluitschip</a:t>
            </a:r>
            <a:r>
              <a:rPr lang="tr-TR" sz="1550" dirty="0" smtClean="0">
                <a:latin typeface="Times New Roman" pitchFamily="18" charset="0"/>
                <a:cs typeface="Times New Roman" pitchFamily="18" charset="0"/>
              </a:rPr>
              <a:t>” kullanmadığı Asya, Akdeniz ve </a:t>
            </a:r>
            <a:r>
              <a:rPr lang="tr-TR" sz="1550" dirty="0" err="1" smtClean="0">
                <a:latin typeface="Times New Roman" pitchFamily="18" charset="0"/>
                <a:cs typeface="Times New Roman" pitchFamily="18" charset="0"/>
              </a:rPr>
              <a:t>Karayip</a:t>
            </a:r>
            <a:r>
              <a:rPr lang="tr-TR" sz="1550" dirty="0" smtClean="0">
                <a:latin typeface="Times New Roman" pitchFamily="18" charset="0"/>
                <a:cs typeface="Times New Roman" pitchFamily="18" charset="0"/>
              </a:rPr>
              <a:t> (Batı Hint Adaları) gibi bölgelerde kendi “karşılaştırmalı üstünlükleri” peşindeydi. Ancak Hollandalıların gemi tipi başlangıçta avantajlı olsa da 18. yüzyılın yoğun savaş ortamında Avrupalı rakiplerinin gemilerine karşı dezavantajlı hale gelmeye başladı. Şimdi güvertesine daha fazla top sığdırabilen gemilerin çağı idi. </a:t>
            </a:r>
          </a:p>
          <a:p>
            <a:pPr algn="just">
              <a:buNone/>
            </a:pPr>
            <a:endParaRPr lang="tr-TR" sz="1550" dirty="0" smtClean="0">
              <a:latin typeface="Times New Roman" pitchFamily="18" charset="0"/>
              <a:cs typeface="Times New Roman" pitchFamily="18" charset="0"/>
            </a:endParaRPr>
          </a:p>
          <a:p>
            <a:pPr algn="just">
              <a:buNone/>
            </a:pPr>
            <a:r>
              <a:rPr lang="tr-TR" sz="1550" dirty="0" smtClean="0">
                <a:latin typeface="Times New Roman" pitchFamily="18" charset="0"/>
                <a:cs typeface="Times New Roman" pitchFamily="18" charset="0"/>
              </a:rPr>
              <a:t>	Hollanda gibi bir rakiple rekabet etmek İngiltere için önemli bir unsur olmuş görünmektedir. İngiltere’nin iktisadi büyümesinde hem piyasa hem de hammadde kaynağı olarak denizaşırı koloniler (özellikle Kuzey Amerika) önemliydi. Uluslararası ticaret için i) mal sağlayan bir imalat sektörü oluşturulması kritik idi. Bu sayede Hollanda ile (başka bir boyutta) rekabet edilebilirdi.  Ayrıca </a:t>
            </a:r>
            <a:r>
              <a:rPr lang="tr-TR" sz="1550" dirty="0" err="1" smtClean="0">
                <a:latin typeface="Times New Roman" pitchFamily="18" charset="0"/>
                <a:cs typeface="Times New Roman" pitchFamily="18" charset="0"/>
              </a:rPr>
              <a:t>ii</a:t>
            </a:r>
            <a:r>
              <a:rPr lang="tr-TR" sz="1550" dirty="0" smtClean="0">
                <a:latin typeface="Times New Roman" pitchFamily="18" charset="0"/>
                <a:cs typeface="Times New Roman" pitchFamily="18" charset="0"/>
              </a:rPr>
              <a:t>) bir bankacılık sektörü oluşturmak da önemliydi. Bunlar 17. ve 18. yüzyıllardaki İngiliz iktisadi büyümesinin (Sanayi Devrimi öncesi) başarması gereken görevleri idi.  </a:t>
            </a:r>
          </a:p>
          <a:p>
            <a:pPr algn="just">
              <a:buNone/>
            </a:pPr>
            <a:r>
              <a:rPr lang="tr-TR" sz="1550" dirty="0" smtClean="0">
                <a:latin typeface="Times New Roman" pitchFamily="18" charset="0"/>
                <a:cs typeface="Times New Roman" pitchFamily="18" charset="0"/>
              </a:rPr>
              <a:t> </a:t>
            </a:r>
          </a:p>
        </p:txBody>
      </p:sp>
      <p:sp>
        <p:nvSpPr>
          <p:cNvPr id="4" name="3 Slayt Numarası Yer Tutucusu"/>
          <p:cNvSpPr>
            <a:spLocks noGrp="1"/>
          </p:cNvSpPr>
          <p:nvPr>
            <p:ph type="sldNum" idx="12"/>
          </p:nvPr>
        </p:nvSpPr>
        <p:spPr/>
        <p:txBody>
          <a:bodyPr/>
          <a:lstStyle/>
          <a:p>
            <a:pPr marL="0" lvl="0" indent="0" algn="ctr" rtl="0">
              <a:spcBef>
                <a:spcPts val="0"/>
              </a:spcBef>
              <a:spcAft>
                <a:spcPts val="0"/>
              </a:spcAft>
              <a:buNone/>
            </a:pPr>
            <a:fld id="{00000000-1234-1234-1234-123412341234}" type="slidenum">
              <a:rPr lang="en" smtClean="0"/>
              <a:pPr marL="0" lvl="0" indent="0" algn="ctr" rtl="0">
                <a:spcBef>
                  <a:spcPts val="0"/>
                </a:spcBef>
                <a:spcAft>
                  <a:spcPts val="0"/>
                </a:spcAft>
                <a:buNone/>
              </a:pPr>
              <a:t>9</a:t>
            </a:fld>
            <a:endParaRPr lang="en"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75</Words>
  <Application>Microsoft Office PowerPoint</Application>
  <PresentationFormat>Ekran Gösterisi (4:3)</PresentationFormat>
  <Paragraphs>68</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İKTİSADî TARİH</vt:lpstr>
      <vt:lpstr>İKTİSADî TARİH</vt:lpstr>
      <vt:lpstr>İKTİSADî TARİH</vt:lpstr>
      <vt:lpstr>İKTİSADî TARİH</vt:lpstr>
      <vt:lpstr>İKTİSADî TARİH</vt:lpstr>
      <vt:lpstr>İKTİSADî TARİH</vt:lpstr>
      <vt:lpstr>İKTİSADî TARİH</vt:lpstr>
      <vt:lpstr>İKTİSADî TARİH</vt:lpstr>
      <vt:lpstr>İKTİSADî TARİH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İKTİSADî TARİH</dc:title>
  <dc:creator>MURAT BASKICI</dc:creator>
  <cp:lastModifiedBy>MURAT BASKICI</cp:lastModifiedBy>
  <cp:revision>1</cp:revision>
  <dcterms:created xsi:type="dcterms:W3CDTF">2020-05-19T19:42:13Z</dcterms:created>
  <dcterms:modified xsi:type="dcterms:W3CDTF">2020-05-19T19:42:36Z</dcterms:modified>
</cp:coreProperties>
</file>