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6"/>
  </p:notesMasterIdLst>
  <p:handoutMasterIdLst>
    <p:handoutMasterId r:id="rId37"/>
  </p:handoutMasterIdLst>
  <p:sldIdLst>
    <p:sldId id="668"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0" r:id="rId33"/>
    <p:sldId id="701" r:id="rId34"/>
    <p:sldId id="702"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26.02.2020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3022291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161523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284322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304677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110960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41833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165217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32077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104387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287003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364117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367459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225428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1976030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331123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191842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1550504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217744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49092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33958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29</a:t>
            </a:fld>
            <a:endParaRPr lang="tr-TR" dirty="0"/>
          </a:p>
        </p:txBody>
      </p:sp>
    </p:spTree>
    <p:extLst>
      <p:ext uri="{BB962C8B-B14F-4D97-AF65-F5344CB8AC3E}">
        <p14:creationId xmlns:p14="http://schemas.microsoft.com/office/powerpoint/2010/main" val="2070868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30</a:t>
            </a:fld>
            <a:endParaRPr lang="tr-TR" dirty="0"/>
          </a:p>
        </p:txBody>
      </p:sp>
    </p:spTree>
    <p:extLst>
      <p:ext uri="{BB962C8B-B14F-4D97-AF65-F5344CB8AC3E}">
        <p14:creationId xmlns:p14="http://schemas.microsoft.com/office/powerpoint/2010/main" val="402739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374306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31</a:t>
            </a:fld>
            <a:endParaRPr lang="tr-TR" dirty="0"/>
          </a:p>
        </p:txBody>
      </p:sp>
    </p:spTree>
    <p:extLst>
      <p:ext uri="{BB962C8B-B14F-4D97-AF65-F5344CB8AC3E}">
        <p14:creationId xmlns:p14="http://schemas.microsoft.com/office/powerpoint/2010/main" val="402376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32</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232720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414148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231010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355592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324870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79083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2/26/2020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2/26/2020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2/26/2020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2/26/2020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2/26/2020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2/26/2020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2/26/2020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GGY464</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KONUT FİNANSMANI VE YÖNETİMİ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8" name="İçerik Yer Tutucusu 2"/>
          <p:cNvSpPr>
            <a:spLocks noGrp="1"/>
          </p:cNvSpPr>
          <p:nvPr>
            <p:ph idx="1"/>
          </p:nvPr>
        </p:nvSpPr>
        <p:spPr>
          <a:xfrm>
            <a:off x="251533" y="968188"/>
            <a:ext cx="8288038" cy="419700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Kurucu, her fon için 3 kişiden oluşan bir fon kurulunu yönetim kurulu kararıyla atar.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portföyünde yer alan varlıkların günlük idaresi hizmet sağlayıcı tarafından yerine getirilir.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yalnızca nakit yönetimi amacıyla ve varlıklar toplamının %1’ini geçmeyecek tutarda borçlanabilir.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aşağıdaki nedenlerle sona </a:t>
            </a:r>
            <a:r>
              <a:rPr lang="tr-TR" sz="1600" dirty="0" smtClean="0">
                <a:latin typeface="Times New Roman" panose="02020603050405020304" pitchFamily="18" charset="0"/>
                <a:cs typeface="Times New Roman" panose="02020603050405020304" pitchFamily="18" charset="0"/>
              </a:rPr>
              <a:t>erer:</a:t>
            </a: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İçtüzüğünde </a:t>
            </a:r>
            <a:r>
              <a:rPr lang="tr-TR" sz="1400" dirty="0">
                <a:latin typeface="Times New Roman" panose="02020603050405020304" pitchFamily="18" charset="0"/>
                <a:cs typeface="Times New Roman" panose="02020603050405020304" pitchFamily="18" charset="0"/>
              </a:rPr>
              <a:t>bir süre öngörülmüş ise bu sürenin sona </a:t>
            </a:r>
            <a:r>
              <a:rPr lang="tr-TR" sz="1400" dirty="0" smtClean="0">
                <a:latin typeface="Times New Roman" panose="02020603050405020304" pitchFamily="18" charset="0"/>
                <a:cs typeface="Times New Roman" panose="02020603050405020304" pitchFamily="18" charset="0"/>
              </a:rPr>
              <a:t>ermesi,</a:t>
            </a: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Süresiz </a:t>
            </a:r>
            <a:r>
              <a:rPr lang="tr-TR" sz="1400" dirty="0">
                <a:latin typeface="Times New Roman" panose="02020603050405020304" pitchFamily="18" charset="0"/>
                <a:cs typeface="Times New Roman" panose="02020603050405020304" pitchFamily="18" charset="0"/>
              </a:rPr>
              <a:t>olarak kurulmuş ise, yatırımcılara karşı bütün yükümlülükler ifa edildikten sonra fon kurulunun ifanın tamamlandığını tevsik edici belgelerle </a:t>
            </a:r>
            <a:r>
              <a:rPr lang="tr-TR" sz="1400" dirty="0" smtClean="0">
                <a:latin typeface="Times New Roman" panose="02020603050405020304" pitchFamily="18" charset="0"/>
                <a:cs typeface="Times New Roman" panose="02020603050405020304" pitchFamily="18" charset="0"/>
              </a:rPr>
              <a:t>SPK’ya </a:t>
            </a:r>
            <a:r>
              <a:rPr lang="tr-TR" sz="1400" dirty="0">
                <a:latin typeface="Times New Roman" panose="02020603050405020304" pitchFamily="18" charset="0"/>
                <a:cs typeface="Times New Roman" panose="02020603050405020304" pitchFamily="18" charset="0"/>
              </a:rPr>
              <a:t>sona erme talebiyle </a:t>
            </a:r>
            <a:r>
              <a:rPr lang="tr-TR" sz="1400" dirty="0" smtClean="0">
                <a:latin typeface="Times New Roman" panose="02020603050405020304" pitchFamily="18" charset="0"/>
                <a:cs typeface="Times New Roman" panose="02020603050405020304" pitchFamily="18" charset="0"/>
              </a:rPr>
              <a:t>başvurması.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09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71134" y="6315640"/>
            <a:ext cx="2133600" cy="365125"/>
          </a:xfrm>
        </p:spPr>
        <p:txBody>
          <a:bodyPr/>
          <a:lstStyle/>
          <a:p>
            <a:fld id="{4DF87793-B5E5-450F-89B7-40199BE38DBA}" type="slidenum">
              <a:rPr lang="tr-TR" smtClean="0"/>
              <a:t>11</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a:t>
            </a:r>
            <a:r>
              <a:rPr lang="tr-TR" sz="2800" b="1" dirty="0">
                <a:solidFill>
                  <a:schemeClr val="accent1">
                    <a:lumMod val="75000"/>
                  </a:schemeClr>
                </a:solidFill>
                <a:latin typeface="Times New Roman" panose="02020603050405020304" pitchFamily="18" charset="0"/>
                <a:cs typeface="Times New Roman" panose="02020603050405020304" pitchFamily="18" charset="0"/>
              </a:rPr>
              <a:t>Piyasası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Yuvarlatılmış Dikdörtgen 2"/>
          <p:cNvSpPr/>
          <p:nvPr/>
        </p:nvSpPr>
        <p:spPr>
          <a:xfrm>
            <a:off x="755108" y="1043255"/>
            <a:ext cx="7417291" cy="3678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lumMod val="75000"/>
                  </a:schemeClr>
                </a:solidFill>
                <a:latin typeface="Times New Roman" panose="02020603050405020304" pitchFamily="18" charset="0"/>
                <a:cs typeface="Times New Roman" panose="02020603050405020304" pitchFamily="18" charset="0"/>
              </a:rPr>
              <a:t>Konut Piyasası Menkul Kıymetleri</a:t>
            </a:r>
            <a:endParaRPr lang="tr-TR" sz="2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395536" y="2816017"/>
            <a:ext cx="3528392"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Teminatlı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Yuvarlatılmış Dikdörtgen 15"/>
          <p:cNvSpPr/>
          <p:nvPr/>
        </p:nvSpPr>
        <p:spPr>
          <a:xfrm>
            <a:off x="4266878" y="2816017"/>
            <a:ext cx="4608512" cy="517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Varlığa veya İpoteğe Dayalı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31" name="Düz Ok Bağlayıcısı 30"/>
          <p:cNvCxnSpPr/>
          <p:nvPr/>
        </p:nvCxnSpPr>
        <p:spPr>
          <a:xfrm flipH="1">
            <a:off x="7041776" y="1369838"/>
            <a:ext cx="26204" cy="141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flipH="1">
            <a:off x="2572398" y="1394792"/>
            <a:ext cx="16135" cy="360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a:endCxn id="38" idx="0"/>
          </p:cNvCxnSpPr>
          <p:nvPr/>
        </p:nvCxnSpPr>
        <p:spPr>
          <a:xfrm>
            <a:off x="1121990" y="3331903"/>
            <a:ext cx="11147" cy="51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1113165" y="1379938"/>
            <a:ext cx="2451" cy="1402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Yuvarlatılmış Dikdörtgen 19"/>
          <p:cNvSpPr/>
          <p:nvPr/>
        </p:nvSpPr>
        <p:spPr>
          <a:xfrm>
            <a:off x="1331640" y="1721417"/>
            <a:ext cx="2513787"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Gayrimenkul Sertifikası</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Yuvarlatılmış Dikdörtgen 20"/>
          <p:cNvSpPr/>
          <p:nvPr/>
        </p:nvSpPr>
        <p:spPr>
          <a:xfrm>
            <a:off x="4276002" y="1721416"/>
            <a:ext cx="2335198"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Kira Sertifikası</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22" name="Düz Ok Bağlayıcısı 21"/>
          <p:cNvCxnSpPr>
            <a:endCxn id="21" idx="0"/>
          </p:cNvCxnSpPr>
          <p:nvPr/>
        </p:nvCxnSpPr>
        <p:spPr>
          <a:xfrm flipH="1">
            <a:off x="5443601" y="1403730"/>
            <a:ext cx="15388" cy="31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a:off x="7524328" y="3331903"/>
            <a:ext cx="0" cy="51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a:off x="3151145" y="3331903"/>
            <a:ext cx="1" cy="535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a:endCxn id="34" idx="0"/>
          </p:cNvCxnSpPr>
          <p:nvPr/>
        </p:nvCxnSpPr>
        <p:spPr>
          <a:xfrm>
            <a:off x="5435625" y="3350469"/>
            <a:ext cx="0" cy="497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Yuvarlatılmış Dikdörtgen 33"/>
          <p:cNvSpPr/>
          <p:nvPr/>
        </p:nvSpPr>
        <p:spPr>
          <a:xfrm>
            <a:off x="4427041" y="3847789"/>
            <a:ext cx="2017168"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İpoteğe Dayalı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6" name="Yuvarlatılmış Dikdörtgen 35"/>
          <p:cNvSpPr/>
          <p:nvPr/>
        </p:nvSpPr>
        <p:spPr>
          <a:xfrm>
            <a:off x="6593031" y="3863035"/>
            <a:ext cx="2111703"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Varlığa Dayalı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7" name="Yuvarlatılmış Dikdörtgen 36"/>
          <p:cNvSpPr/>
          <p:nvPr/>
        </p:nvSpPr>
        <p:spPr>
          <a:xfrm>
            <a:off x="2298751" y="3867707"/>
            <a:ext cx="1977252"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Varlık Teminatlı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8" name="Yuvarlatılmış Dikdörtgen 37"/>
          <p:cNvSpPr/>
          <p:nvPr/>
        </p:nvSpPr>
        <p:spPr>
          <a:xfrm>
            <a:off x="118559" y="3847789"/>
            <a:ext cx="2029155"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İpotek Teminatlı Menkul Kıymetler</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62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12</a:t>
            </a:fld>
            <a:endParaRPr lang="tr-TR" dirty="0"/>
          </a:p>
        </p:txBody>
      </p:sp>
      <p:sp>
        <p:nvSpPr>
          <p:cNvPr id="8" name="İçerik Yer Tutucusu 2"/>
          <p:cNvSpPr>
            <a:spLocks noGrp="1"/>
          </p:cNvSpPr>
          <p:nvPr>
            <p:ph idx="1"/>
          </p:nvPr>
        </p:nvSpPr>
        <p:spPr>
          <a:xfrm>
            <a:off x="270690" y="922467"/>
            <a:ext cx="8288038" cy="5205119"/>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III-59.1 sayılı Teminatlı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İTMK: İhraççının </a:t>
            </a:r>
            <a:r>
              <a:rPr lang="tr-TR" sz="1600" dirty="0">
                <a:latin typeface="Times New Roman" panose="02020603050405020304" pitchFamily="18" charset="0"/>
                <a:cs typeface="Times New Roman" panose="02020603050405020304" pitchFamily="18" charset="0"/>
              </a:rPr>
              <a:t>genel yükümlülüğü niteliğinde olan ve </a:t>
            </a:r>
            <a:r>
              <a:rPr lang="tr-TR" sz="1600" dirty="0" smtClean="0">
                <a:latin typeface="Times New Roman" panose="02020603050405020304" pitchFamily="18" charset="0"/>
                <a:cs typeface="Times New Roman" panose="02020603050405020304" pitchFamily="18" charset="0"/>
              </a:rPr>
              <a:t>ipotek </a:t>
            </a:r>
            <a:r>
              <a:rPr lang="tr-TR" sz="1600" dirty="0">
                <a:latin typeface="Times New Roman" panose="02020603050405020304" pitchFamily="18" charset="0"/>
                <a:cs typeface="Times New Roman" panose="02020603050405020304" pitchFamily="18" charset="0"/>
              </a:rPr>
              <a:t>teminatlı </a:t>
            </a:r>
            <a:r>
              <a:rPr lang="tr-TR" sz="1600" dirty="0" smtClean="0">
                <a:latin typeface="Times New Roman" panose="02020603050405020304" pitchFamily="18" charset="0"/>
                <a:cs typeface="Times New Roman" panose="02020603050405020304" pitchFamily="18" charset="0"/>
              </a:rPr>
              <a:t>alacaklar </a:t>
            </a:r>
            <a:r>
              <a:rPr lang="tr-TR" sz="1600" dirty="0">
                <a:latin typeface="Times New Roman" panose="02020603050405020304" pitchFamily="18" charset="0"/>
                <a:cs typeface="Times New Roman" panose="02020603050405020304" pitchFamily="18" charset="0"/>
              </a:rPr>
              <a:t>karşılık gösterilerek ihraç edilen borçlanma aracı niteliğinde bir sermaye piyasası aracıdır.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H</a:t>
            </a:r>
            <a:r>
              <a:rPr lang="tr-TR" sz="1600" dirty="0" smtClean="0">
                <a:latin typeface="Times New Roman" panose="02020603050405020304" pitchFamily="18" charset="0"/>
                <a:cs typeface="Times New Roman" panose="02020603050405020304" pitchFamily="18" charset="0"/>
              </a:rPr>
              <a:t>alka </a:t>
            </a:r>
            <a:r>
              <a:rPr lang="tr-TR" sz="1600" dirty="0">
                <a:latin typeface="Times New Roman" panose="02020603050405020304" pitchFamily="18" charset="0"/>
                <a:cs typeface="Times New Roman" panose="02020603050405020304" pitchFamily="18" charset="0"/>
              </a:rPr>
              <a:t>arz edilerek, nitelikli yatırımcılara satılmak suretiyle veya birim nominal değeri asgari 100.000 TL olmak kaydıyla tahsisli olarak ihraç edilebilir. </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KFK </a:t>
            </a:r>
            <a:r>
              <a:rPr lang="tr-TR" sz="1600" dirty="0">
                <a:latin typeface="Times New Roman" panose="02020603050405020304" pitchFamily="18" charset="0"/>
                <a:cs typeface="Times New Roman" panose="02020603050405020304" pitchFamily="18" charset="0"/>
              </a:rPr>
              <a:t>ile </a:t>
            </a:r>
            <a:r>
              <a:rPr lang="tr-TR" sz="1600" dirty="0" smtClean="0">
                <a:latin typeface="Times New Roman" panose="02020603050405020304" pitchFamily="18" charset="0"/>
                <a:cs typeface="Times New Roman" panose="02020603050405020304" pitchFamily="18" charset="0"/>
              </a:rPr>
              <a:t>İFK tarafından </a:t>
            </a:r>
            <a:r>
              <a:rPr lang="tr-TR" sz="1600" dirty="0">
                <a:latin typeface="Times New Roman" panose="02020603050405020304" pitchFamily="18" charset="0"/>
                <a:cs typeface="Times New Roman" panose="02020603050405020304" pitchFamily="18" charset="0"/>
              </a:rPr>
              <a:t>ihraç edilebilir. </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KFK tarafından </a:t>
            </a:r>
            <a:r>
              <a:rPr lang="tr-TR" sz="1600" dirty="0">
                <a:latin typeface="Times New Roman" panose="02020603050405020304" pitchFamily="18" charset="0"/>
                <a:cs typeface="Times New Roman" panose="02020603050405020304" pitchFamily="18" charset="0"/>
              </a:rPr>
              <a:t>ihraç edilmiş </a:t>
            </a:r>
            <a:r>
              <a:rPr lang="tr-TR" sz="1600" dirty="0" smtClean="0">
                <a:latin typeface="Times New Roman" panose="02020603050405020304" pitchFamily="18" charset="0"/>
                <a:cs typeface="Times New Roman" panose="02020603050405020304" pitchFamily="18" charset="0"/>
              </a:rPr>
              <a:t>İTMK </a:t>
            </a:r>
            <a:r>
              <a:rPr lang="tr-TR" sz="1600" dirty="0">
                <a:latin typeface="Times New Roman" panose="02020603050405020304" pitchFamily="18" charset="0"/>
                <a:cs typeface="Times New Roman" panose="02020603050405020304" pitchFamily="18" charset="0"/>
              </a:rPr>
              <a:t>herhangi bir anda tedavülde bulunan kısmının nominal değeri, </a:t>
            </a:r>
            <a:r>
              <a:rPr lang="tr-TR" sz="1600" dirty="0" smtClean="0">
                <a:latin typeface="Times New Roman" panose="02020603050405020304" pitchFamily="18" charset="0"/>
                <a:cs typeface="Times New Roman" panose="02020603050405020304" pitchFamily="18" charset="0"/>
              </a:rPr>
              <a:t>son </a:t>
            </a:r>
            <a:r>
              <a:rPr lang="tr-TR" sz="1600" dirty="0">
                <a:latin typeface="Times New Roman" panose="02020603050405020304" pitchFamily="18" charset="0"/>
                <a:cs typeface="Times New Roman" panose="02020603050405020304" pitchFamily="18" charset="0"/>
              </a:rPr>
              <a:t>hesap dönemine ilişkin yıllık finansal tablolarda yer alan aktif toplamının %10’unu aşamaz. </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İFK </a:t>
            </a:r>
            <a:r>
              <a:rPr lang="tr-TR" sz="1600" dirty="0">
                <a:latin typeface="Times New Roman" panose="02020603050405020304" pitchFamily="18" charset="0"/>
                <a:cs typeface="Times New Roman" panose="02020603050405020304" pitchFamily="18" charset="0"/>
              </a:rPr>
              <a:t>tarafından ihraç edilmiş </a:t>
            </a:r>
            <a:r>
              <a:rPr lang="tr-TR" sz="1600" dirty="0" smtClean="0">
                <a:latin typeface="Times New Roman" panose="02020603050405020304" pitchFamily="18" charset="0"/>
                <a:cs typeface="Times New Roman" panose="02020603050405020304" pitchFamily="18" charset="0"/>
              </a:rPr>
              <a:t>İTMK herhangi </a:t>
            </a:r>
            <a:r>
              <a:rPr lang="tr-TR" sz="1600" dirty="0">
                <a:latin typeface="Times New Roman" panose="02020603050405020304" pitchFamily="18" charset="0"/>
                <a:cs typeface="Times New Roman" panose="02020603050405020304" pitchFamily="18" charset="0"/>
              </a:rPr>
              <a:t>bir anda tedavülde bulunan kısmının nominal değeri, </a:t>
            </a:r>
            <a:r>
              <a:rPr lang="tr-TR" sz="1600" dirty="0" smtClean="0">
                <a:latin typeface="Times New Roman" panose="02020603050405020304" pitchFamily="18" charset="0"/>
                <a:cs typeface="Times New Roman" panose="02020603050405020304" pitchFamily="18" charset="0"/>
              </a:rPr>
              <a:t>yıllık </a:t>
            </a:r>
            <a:r>
              <a:rPr lang="tr-TR" sz="1600" dirty="0">
                <a:latin typeface="Times New Roman" panose="02020603050405020304" pitchFamily="18" charset="0"/>
                <a:cs typeface="Times New Roman" panose="02020603050405020304" pitchFamily="18" charset="0"/>
              </a:rPr>
              <a:t>finansal tablolarında yer alan </a:t>
            </a:r>
            <a:r>
              <a:rPr lang="tr-TR" sz="1600" dirty="0" err="1">
                <a:latin typeface="Times New Roman" panose="02020603050405020304" pitchFamily="18" charset="0"/>
                <a:cs typeface="Times New Roman" panose="02020603050405020304" pitchFamily="18" charset="0"/>
              </a:rPr>
              <a:t>özkaynak</a:t>
            </a:r>
            <a:r>
              <a:rPr lang="tr-TR" sz="1600" dirty="0">
                <a:latin typeface="Times New Roman" panose="02020603050405020304" pitchFamily="18" charset="0"/>
                <a:cs typeface="Times New Roman" panose="02020603050405020304" pitchFamily="18" charset="0"/>
              </a:rPr>
              <a:t> tutarının beş katını aşamaz</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Teminatlı Menkul Kıymetler (İTMK)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47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13</a:t>
            </a:fld>
            <a:endParaRPr lang="tr-TR" dirty="0"/>
          </a:p>
        </p:txBody>
      </p:sp>
      <p:sp>
        <p:nvSpPr>
          <p:cNvPr id="8" name="İçerik Yer Tutucusu 2"/>
          <p:cNvSpPr>
            <a:spLocks noGrp="1"/>
          </p:cNvSpPr>
          <p:nvPr>
            <p:ph idx="1"/>
          </p:nvPr>
        </p:nvSpPr>
        <p:spPr>
          <a:xfrm>
            <a:off x="251533" y="929323"/>
            <a:ext cx="8288038" cy="5205119"/>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III-59.1 sayılı Teminatlı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İTMK </a:t>
            </a:r>
            <a:r>
              <a:rPr lang="tr-TR" sz="1600" dirty="0">
                <a:latin typeface="Times New Roman" panose="02020603050405020304" pitchFamily="18" charset="0"/>
                <a:cs typeface="Times New Roman" panose="02020603050405020304" pitchFamily="18" charset="0"/>
              </a:rPr>
              <a:t>ihracına, teminat defterine kaydedilmek suretiyle; </a:t>
            </a:r>
            <a:endParaRPr lang="tr-TR" sz="16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Bankaların </a:t>
            </a:r>
            <a:r>
              <a:rPr lang="tr-TR" sz="1400" dirty="0">
                <a:latin typeface="Times New Roman" panose="02020603050405020304" pitchFamily="18" charset="0"/>
                <a:cs typeface="Times New Roman" panose="02020603050405020304" pitchFamily="18" charset="0"/>
              </a:rPr>
              <a:t>ve finansman şirketlerinin, ilgili sicilde ipotek tesis edilmek suretiyle teminat altına </a:t>
            </a:r>
            <a:r>
              <a:rPr lang="tr-TR" sz="1400" dirty="0" smtClean="0">
                <a:latin typeface="Times New Roman" panose="02020603050405020304" pitchFamily="18" charset="0"/>
                <a:cs typeface="Times New Roman" panose="02020603050405020304" pitchFamily="18" charset="0"/>
              </a:rPr>
              <a:t>alınmış konut </a:t>
            </a:r>
            <a:r>
              <a:rPr lang="tr-TR" sz="1400" dirty="0">
                <a:latin typeface="Times New Roman" panose="02020603050405020304" pitchFamily="18" charset="0"/>
                <a:cs typeface="Times New Roman" panose="02020603050405020304" pitchFamily="18" charset="0"/>
              </a:rPr>
              <a:t>finansmanından kaynaklanan alacakları, </a:t>
            </a:r>
          </a:p>
          <a:p>
            <a:pPr marL="1695450" lvl="2" indent="-342900" algn="just">
              <a:lnSpc>
                <a:spcPct val="150000"/>
              </a:lnSpc>
              <a:buFont typeface="+mj-lt"/>
              <a:buAutoNum type="alphaLcParenR"/>
              <a:defRPr/>
            </a:pPr>
            <a:r>
              <a:rPr lang="tr-TR" sz="1400" dirty="0">
                <a:latin typeface="Times New Roman" panose="02020603050405020304" pitchFamily="18" charset="0"/>
                <a:cs typeface="Times New Roman" panose="02020603050405020304" pitchFamily="18" charset="0"/>
              </a:rPr>
              <a:t>Konut finansmanından kaynaklanan finansal kiralama sözleşmelerinden doğan alacaklar,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Bankaların</a:t>
            </a:r>
            <a:r>
              <a:rPr lang="tr-TR" sz="1400" dirty="0">
                <a:latin typeface="Times New Roman" panose="02020603050405020304" pitchFamily="18" charset="0"/>
                <a:cs typeface="Times New Roman" panose="02020603050405020304" pitchFamily="18" charset="0"/>
              </a:rPr>
              <a:t>, finansal kiralama şirketleri ve finansman şirketlerinin ilgili sicilde ipotek tesis edilmek suretiyle teminat altına alınmış ticari kredi ve alacakları,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İFK </a:t>
            </a:r>
            <a:r>
              <a:rPr lang="tr-TR" sz="1400" dirty="0">
                <a:latin typeface="Times New Roman" panose="02020603050405020304" pitchFamily="18" charset="0"/>
                <a:cs typeface="Times New Roman" panose="02020603050405020304" pitchFamily="18" charset="0"/>
              </a:rPr>
              <a:t>tarafından yapılacak ihraçlarla sınırlı olmak üzere TOKİ’nin konut satışından kaynaklanan taksitli ve sözleşmeye bağlanmış alacakları,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İkame </a:t>
            </a:r>
            <a:r>
              <a:rPr lang="tr-TR" sz="1400" dirty="0">
                <a:latin typeface="Times New Roman" panose="02020603050405020304" pitchFamily="18" charset="0"/>
                <a:cs typeface="Times New Roman" panose="02020603050405020304" pitchFamily="18" charset="0"/>
              </a:rPr>
              <a:t>varlıklar,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Nitelikleri </a:t>
            </a: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belirlenecek diğer varlıklar. </a:t>
            </a:r>
          </a:p>
          <a:p>
            <a:pPr marL="1695450" lvl="2"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Konut </a:t>
            </a:r>
            <a:r>
              <a:rPr lang="tr-TR" sz="1400" dirty="0">
                <a:latin typeface="Times New Roman" panose="02020603050405020304" pitchFamily="18" charset="0"/>
                <a:cs typeface="Times New Roman" panose="02020603050405020304" pitchFamily="18" charset="0"/>
              </a:rPr>
              <a:t>finansmanından kaynaklanmakla birlikte ipotek tesis </a:t>
            </a:r>
            <a:r>
              <a:rPr lang="tr-TR" sz="1400" dirty="0" smtClean="0">
                <a:latin typeface="Times New Roman" panose="02020603050405020304" pitchFamily="18" charset="0"/>
                <a:cs typeface="Times New Roman" panose="02020603050405020304" pitchFamily="18" charset="0"/>
              </a:rPr>
              <a:t>edilmek suretiyle </a:t>
            </a:r>
            <a:r>
              <a:rPr lang="tr-TR" sz="1400" dirty="0">
                <a:latin typeface="Times New Roman" panose="02020603050405020304" pitchFamily="18" charset="0"/>
                <a:cs typeface="Times New Roman" panose="02020603050405020304" pitchFamily="18" charset="0"/>
              </a:rPr>
              <a:t>teminat altına alınmamış olan kredilerden kaynaklananlar, </a:t>
            </a: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görülen nitelikte başka bir teminata </a:t>
            </a:r>
            <a:r>
              <a:rPr lang="tr-TR" sz="1400" dirty="0" smtClean="0">
                <a:latin typeface="Times New Roman" panose="02020603050405020304" pitchFamily="18" charset="0"/>
                <a:cs typeface="Times New Roman" panose="02020603050405020304" pitchFamily="18" charset="0"/>
              </a:rPr>
              <a:t>bağlanmış olması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Teminatlı Menkul Kıymetler (İTMK)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08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14</a:t>
            </a:fld>
            <a:endParaRPr lang="tr-TR" dirty="0"/>
          </a:p>
        </p:txBody>
      </p:sp>
      <p:sp>
        <p:nvSpPr>
          <p:cNvPr id="8" name="İçerik Yer Tutucusu 2"/>
          <p:cNvSpPr>
            <a:spLocks noGrp="1"/>
          </p:cNvSpPr>
          <p:nvPr>
            <p:ph idx="1"/>
          </p:nvPr>
        </p:nvSpPr>
        <p:spPr>
          <a:xfrm>
            <a:off x="251533" y="1032193"/>
            <a:ext cx="8288038" cy="5205119"/>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III-59.1 sayılı Teminatlı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Taşınmaz </a:t>
            </a:r>
            <a:r>
              <a:rPr lang="tr-TR" sz="1600" dirty="0">
                <a:latin typeface="Times New Roman" panose="02020603050405020304" pitchFamily="18" charset="0"/>
                <a:cs typeface="Times New Roman" panose="02020603050405020304" pitchFamily="18" charset="0"/>
              </a:rPr>
              <a:t>ipotekli kredi ve alacakların teminatı olan taşınmazlarla ilgili olarak: </a:t>
            </a:r>
            <a:endParaRPr lang="tr-TR" sz="16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Taşınmazın </a:t>
            </a:r>
            <a:r>
              <a:rPr lang="tr-TR" sz="1600" dirty="0">
                <a:latin typeface="Times New Roman" panose="02020603050405020304" pitchFamily="18" charset="0"/>
                <a:cs typeface="Times New Roman" panose="02020603050405020304" pitchFamily="18" charset="0"/>
              </a:rPr>
              <a:t>Türkiye Cumhuriyeti sınırları içinde olması, </a:t>
            </a:r>
            <a:endParaRPr lang="tr-TR" sz="16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Kredinin </a:t>
            </a:r>
            <a:r>
              <a:rPr lang="tr-TR" sz="1600" dirty="0">
                <a:latin typeface="Times New Roman" panose="02020603050405020304" pitchFamily="18" charset="0"/>
                <a:cs typeface="Times New Roman" panose="02020603050405020304" pitchFamily="18" charset="0"/>
              </a:rPr>
              <a:t>kullandırılması veya alacağın oluşumu aşamasında taşınmazın piyasa değerinin değerleme kuruluşlarınca tespit edilmiş olması, </a:t>
            </a:r>
            <a:endParaRPr lang="tr-TR" sz="160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 Defteri: İhraççılar</a:t>
            </a:r>
            <a:r>
              <a:rPr lang="tr-TR" sz="1600" dirty="0">
                <a:latin typeface="Times New Roman" panose="02020603050405020304" pitchFamily="18" charset="0"/>
                <a:cs typeface="Times New Roman" panose="02020603050405020304" pitchFamily="18" charset="0"/>
              </a:rPr>
              <a:t>, teminat varlıkları ve teminat varlıklardan elde edilen nakdi kendi malvarlıklarından ayrı ve özel hesaplarda güvenli bir şekilde izlemek, yapılan her türlü kaydın günlük takibini sağlayacak şekilde ayrı muhasebe hesapları açmak veya teminat varlıkları ayırt edici bir altyapı oluşturmak suretiyle teminat defteri tutmakla yükümlüdürler.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Teminatlı Menkul Kıymetler (İTMK)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6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15</a:t>
            </a:fld>
            <a:endParaRPr lang="tr-TR" dirty="0"/>
          </a:p>
        </p:txBody>
      </p:sp>
      <p:sp>
        <p:nvSpPr>
          <p:cNvPr id="8" name="İçerik Yer Tutucusu 2"/>
          <p:cNvSpPr>
            <a:spLocks noGrp="1"/>
          </p:cNvSpPr>
          <p:nvPr>
            <p:ph idx="1"/>
          </p:nvPr>
        </p:nvSpPr>
        <p:spPr>
          <a:xfrm>
            <a:off x="251533" y="979618"/>
            <a:ext cx="8288038" cy="477307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İDMK: KFF veya </a:t>
            </a:r>
            <a:r>
              <a:rPr lang="tr-TR" sz="1600" dirty="0" err="1" smtClean="0">
                <a:latin typeface="Times New Roman" panose="02020603050405020304" pitchFamily="18" charset="0"/>
                <a:cs typeface="Times New Roman" panose="02020603050405020304" pitchFamily="18" charset="0"/>
              </a:rPr>
              <a:t>İFK’nın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devralacağı varlıklar karşılık gösterilerek ihraç edilen ipoteğe dayalı menkul </a:t>
            </a:r>
            <a:r>
              <a:rPr lang="tr-TR" sz="1600" dirty="0" smtClean="0">
                <a:latin typeface="Times New Roman" panose="02020603050405020304" pitchFamily="18" charset="0"/>
                <a:cs typeface="Times New Roman" panose="02020603050405020304" pitchFamily="18" charset="0"/>
              </a:rPr>
              <a:t>kıymettir.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İhraç </a:t>
            </a:r>
            <a:r>
              <a:rPr lang="tr-TR" sz="1600" dirty="0">
                <a:latin typeface="Times New Roman" panose="02020603050405020304" pitchFamily="18" charset="0"/>
                <a:cs typeface="Times New Roman" panose="02020603050405020304" pitchFamily="18" charset="0"/>
              </a:rPr>
              <a:t>tavanı içerisinde aşağıda belirtilen kriterlere göre farklı haklara sahip tertipler </a:t>
            </a:r>
            <a:r>
              <a:rPr lang="tr-TR" sz="1600" dirty="0" smtClean="0">
                <a:latin typeface="Times New Roman" panose="02020603050405020304" pitchFamily="18" charset="0"/>
                <a:cs typeface="Times New Roman" panose="02020603050405020304" pitchFamily="18" charset="0"/>
              </a:rPr>
              <a:t>oluşturulabilir.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Varlıkların vadesi,</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Varlıkların </a:t>
            </a:r>
            <a:r>
              <a:rPr lang="tr-TR" sz="1400" dirty="0">
                <a:latin typeface="Times New Roman" panose="02020603050405020304" pitchFamily="18" charset="0"/>
                <a:cs typeface="Times New Roman" panose="02020603050405020304" pitchFamily="18" charset="0"/>
              </a:rPr>
              <a:t>anapara veya faiz ödeme </a:t>
            </a:r>
            <a:r>
              <a:rPr lang="tr-TR" sz="1400" dirty="0" smtClean="0">
                <a:latin typeface="Times New Roman" panose="02020603050405020304" pitchFamily="18" charset="0"/>
                <a:cs typeface="Times New Roman" panose="02020603050405020304" pitchFamily="18" charset="0"/>
              </a:rPr>
              <a:t>zamanları,</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Varlıklardan </a:t>
            </a:r>
            <a:r>
              <a:rPr lang="tr-TR" sz="1400" dirty="0">
                <a:latin typeface="Times New Roman" panose="02020603050405020304" pitchFamily="18" charset="0"/>
                <a:cs typeface="Times New Roman" panose="02020603050405020304" pitchFamily="18" charset="0"/>
              </a:rPr>
              <a:t>elde edilecek faiz veya getirinin </a:t>
            </a:r>
            <a:r>
              <a:rPr lang="tr-TR" sz="1400" dirty="0" smtClean="0">
                <a:latin typeface="Times New Roman" panose="02020603050405020304" pitchFamily="18" charset="0"/>
                <a:cs typeface="Times New Roman" panose="02020603050405020304" pitchFamily="18" charset="0"/>
              </a:rPr>
              <a:t>türü,</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Anapara</a:t>
            </a:r>
            <a:r>
              <a:rPr lang="tr-TR" sz="1400" dirty="0">
                <a:latin typeface="Times New Roman" panose="02020603050405020304" pitchFamily="18" charset="0"/>
                <a:cs typeface="Times New Roman" panose="02020603050405020304" pitchFamily="18" charset="0"/>
              </a:rPr>
              <a:t>, faiz veya getiri ödemelerinde </a:t>
            </a:r>
            <a:r>
              <a:rPr lang="tr-TR" sz="1400" dirty="0" smtClean="0">
                <a:latin typeface="Times New Roman" panose="02020603050405020304" pitchFamily="18" charset="0"/>
                <a:cs typeface="Times New Roman" panose="02020603050405020304" pitchFamily="18" charset="0"/>
              </a:rPr>
              <a:t>öncelikler,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Tasfiye </a:t>
            </a:r>
            <a:r>
              <a:rPr lang="tr-TR" sz="1400" dirty="0">
                <a:latin typeface="Times New Roman" panose="02020603050405020304" pitchFamily="18" charset="0"/>
                <a:cs typeface="Times New Roman" panose="02020603050405020304" pitchFamily="18" charset="0"/>
              </a:rPr>
              <a:t>prosedürüne ilişkin </a:t>
            </a:r>
            <a:r>
              <a:rPr lang="tr-TR" sz="1400" dirty="0" smtClean="0">
                <a:latin typeface="Times New Roman" panose="02020603050405020304" pitchFamily="18" charset="0"/>
                <a:cs typeface="Times New Roman" panose="02020603050405020304" pitchFamily="18" charset="0"/>
              </a:rPr>
              <a:t>haklar,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riski,</a:t>
            </a:r>
          </a:p>
          <a:p>
            <a:pPr marL="1581150" lvl="2"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görülecek diğer kriterler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İpoteğe Dayalı Menkul 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600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8" name="İçerik Yer Tutucusu 2"/>
          <p:cNvSpPr>
            <a:spLocks noGrp="1"/>
          </p:cNvSpPr>
          <p:nvPr>
            <p:ph idx="1"/>
          </p:nvPr>
        </p:nvSpPr>
        <p:spPr>
          <a:xfrm>
            <a:off x="293550" y="1013908"/>
            <a:ext cx="8288038" cy="261283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Halka </a:t>
            </a:r>
            <a:r>
              <a:rPr lang="tr-TR" sz="1600" dirty="0">
                <a:latin typeface="Times New Roman" panose="02020603050405020304" pitchFamily="18" charset="0"/>
                <a:cs typeface="Times New Roman" panose="02020603050405020304" pitchFamily="18" charset="0"/>
              </a:rPr>
              <a:t>arz edilecek </a:t>
            </a: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için derecelendirme kuruluşları tarafından kredi derecelendirilmesinin yapılması ve derecelendirme notunun güncellenmesini gerektiren durumlarda düzenli olarak gözden geçirilmesi zorunludur.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Kaynak kuruluş veya kurucu, </a:t>
            </a:r>
            <a:r>
              <a:rPr lang="tr-TR" sz="1600" dirty="0" err="1" smtClean="0">
                <a:latin typeface="Times New Roman" panose="02020603050405020304" pitchFamily="18" charset="0"/>
                <a:cs typeface="Times New Roman" panose="02020603050405020304" pitchFamily="18" charset="0"/>
              </a:rPr>
              <a:t>İDMK’nın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nominal değerinin %5’ini satın almak ve vade sonuna kadar tutmakla yükümlüdür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İpoteğe Dayalı Menkul 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71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8" name="İçerik Yer Tutucusu 2"/>
          <p:cNvSpPr>
            <a:spLocks noGrp="1"/>
          </p:cNvSpPr>
          <p:nvPr>
            <p:ph idx="1"/>
          </p:nvPr>
        </p:nvSpPr>
        <p:spPr>
          <a:xfrm>
            <a:off x="316410" y="88817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Portföye;</a:t>
            </a:r>
            <a:endParaRPr lang="tr-TR" sz="1600" dirty="0">
              <a:latin typeface="Times New Roman" panose="02020603050405020304" pitchFamily="18" charset="0"/>
              <a:cs typeface="Times New Roman" panose="02020603050405020304" pitchFamily="18" charset="0"/>
            </a:endParaRP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ve finansman şirketlerinin, ilgili sicilde ipotek tesis edilmek suretiyle teminat altına alınmış, konut finansmanından kaynaklanan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 kaydıyla, finansal kiralama sözleşmelerinden doğan alacaklar,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finansal kiralama şirketleri ve finansman şirketlerinin ilgili sicilde ipotek tesis edilmek suretiyle teminat altına alınmış ticari kredi ve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TOKİ konut satışından kaynaklanan taksitli ve sözleşmeye bağlanmış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Türev araçlardan kaynaklanan haklar ve yükümlülükler</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diğer varlıklar.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kaynaklanmakla birlikte ipotek tesis edilmek suretiyle teminat altına alınmamış olan kredilerden kaynaklananlar, </a:t>
            </a: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nitelikte başka bir teminata bağlanmış olması şartıyla KFF portföyüne dahil edilebilir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a:solidFill>
                  <a:schemeClr val="accent1">
                    <a:lumMod val="75000"/>
                  </a:schemeClr>
                </a:solidFill>
                <a:latin typeface="Times New Roman" panose="02020603050405020304" pitchFamily="18" charset="0"/>
                <a:cs typeface="Times New Roman" panose="02020603050405020304" pitchFamily="18" charset="0"/>
              </a:rPr>
              <a:t>İpoteğe Dayalı Menkul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0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8" name="İçerik Yer Tutucusu 2"/>
          <p:cNvSpPr>
            <a:spLocks noGrp="1"/>
          </p:cNvSpPr>
          <p:nvPr>
            <p:ph idx="1"/>
          </p:nvPr>
        </p:nvSpPr>
        <p:spPr>
          <a:xfrm>
            <a:off x="316410" y="888178"/>
            <a:ext cx="8288038" cy="3116886"/>
          </a:xfrm>
        </p:spPr>
        <p:txBody>
          <a:bodyPr>
            <a:noAutofit/>
          </a:bodyPr>
          <a:lstStyle/>
          <a:p>
            <a:pPr marL="781050" algn="just">
              <a:lnSpc>
                <a:spcPct val="150000"/>
              </a:lnSpc>
              <a:buFont typeface="Wingdings" panose="05000000000000000000" pitchFamily="2" charset="2"/>
              <a:buChar char="Ø"/>
              <a:defRPr/>
            </a:pPr>
            <a:r>
              <a:rPr lang="tr-TR" sz="1800" dirty="0" smtClean="0">
                <a:solidFill>
                  <a:schemeClr val="accent1">
                    <a:lumMod val="75000"/>
                  </a:schemeClr>
                </a:solidFill>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İpotek </a:t>
            </a:r>
            <a:r>
              <a:rPr lang="tr-TR" sz="1600" dirty="0">
                <a:solidFill>
                  <a:schemeClr val="accent1">
                    <a:lumMod val="75000"/>
                  </a:schemeClr>
                </a:solidFill>
                <a:latin typeface="Times New Roman" panose="02020603050405020304" pitchFamily="18" charset="0"/>
                <a:cs typeface="Times New Roman" panose="02020603050405020304" pitchFamily="18" charset="0"/>
              </a:rPr>
              <a:t>tesis edilmek suretiyle teminat altına alınmış kredi ve alacakların teminatı olan taşınmazlarla ilgili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olarak:</a:t>
            </a:r>
          </a:p>
          <a:p>
            <a:pPr marL="1581150" lvl="2" algn="just">
              <a:lnSpc>
                <a:spcPct val="150000"/>
              </a:lnSpc>
              <a:buFont typeface="Wingdings" panose="05000000000000000000" pitchFamily="2" charset="2"/>
              <a:buChar char="Ø"/>
              <a:defRPr/>
            </a:pP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Taşınmazın </a:t>
            </a:r>
            <a:r>
              <a:rPr lang="tr-TR" sz="1400" dirty="0">
                <a:solidFill>
                  <a:schemeClr val="accent1">
                    <a:lumMod val="75000"/>
                  </a:schemeClr>
                </a:solidFill>
                <a:latin typeface="Times New Roman" panose="02020603050405020304" pitchFamily="18" charset="0"/>
                <a:cs typeface="Times New Roman" panose="02020603050405020304" pitchFamily="18" charset="0"/>
              </a:rPr>
              <a:t>Türkiye Cumhuriyeti sınırları içinde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Taşınmaza </a:t>
            </a:r>
            <a:r>
              <a:rPr lang="tr-TR" sz="1400" dirty="0">
                <a:solidFill>
                  <a:schemeClr val="accent1">
                    <a:lumMod val="75000"/>
                  </a:schemeClr>
                </a:solidFill>
                <a:latin typeface="Times New Roman" panose="02020603050405020304" pitchFamily="18" charset="0"/>
                <a:cs typeface="Times New Roman" panose="02020603050405020304" pitchFamily="18" charset="0"/>
              </a:rPr>
              <a:t>ilişkin kanuni zorunluluklardan kaynaklanan sigorta yükümlülüklerinin yerine getirilmiş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Kredinin </a:t>
            </a:r>
            <a:r>
              <a:rPr lang="tr-TR" sz="1400" dirty="0">
                <a:solidFill>
                  <a:schemeClr val="accent1">
                    <a:lumMod val="75000"/>
                  </a:schemeClr>
                </a:solidFill>
                <a:latin typeface="Times New Roman" panose="02020603050405020304" pitchFamily="18" charset="0"/>
                <a:cs typeface="Times New Roman" panose="02020603050405020304" pitchFamily="18" charset="0"/>
              </a:rPr>
              <a:t>kullandırılması veya alacağın oluşumu aşamasında taşınmazın piyasa değerinin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değerleme </a:t>
            </a:r>
            <a:r>
              <a:rPr lang="tr-TR" sz="1400" dirty="0">
                <a:solidFill>
                  <a:schemeClr val="accent1">
                    <a:lumMod val="75000"/>
                  </a:schemeClr>
                </a:solidFill>
                <a:latin typeface="Times New Roman" panose="02020603050405020304" pitchFamily="18" charset="0"/>
                <a:cs typeface="Times New Roman" panose="02020603050405020304" pitchFamily="18" charset="0"/>
              </a:rPr>
              <a:t>kuruluşlarınca tespit edilmiş </a:t>
            </a:r>
            <a:r>
              <a:rPr lang="tr-TR" sz="1400" dirty="0" smtClean="0">
                <a:solidFill>
                  <a:schemeClr val="accent1">
                    <a:lumMod val="75000"/>
                  </a:schemeClr>
                </a:solidFill>
                <a:latin typeface="Times New Roman" panose="02020603050405020304" pitchFamily="18" charset="0"/>
                <a:cs typeface="Times New Roman" panose="02020603050405020304" pitchFamily="18" charset="0"/>
              </a:rPr>
              <a:t>olması</a:t>
            </a:r>
            <a:r>
              <a:rPr lang="tr-TR" sz="1400" dirty="0">
                <a:solidFill>
                  <a:schemeClr val="accent1">
                    <a:lumMod val="75000"/>
                  </a:schemeClr>
                </a:solidFill>
                <a:latin typeface="Times New Roman" panose="02020603050405020304" pitchFamily="18" charset="0"/>
                <a:cs typeface="Times New Roman" panose="02020603050405020304" pitchFamily="18" charset="0"/>
              </a:rPr>
              <a:t>.</a:t>
            </a:r>
            <a:endParaRPr lang="tr-TR" sz="1400"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a:solidFill>
                  <a:schemeClr val="accent1">
                    <a:lumMod val="75000"/>
                  </a:schemeClr>
                </a:solidFill>
                <a:latin typeface="Times New Roman" panose="02020603050405020304" pitchFamily="18" charset="0"/>
                <a:cs typeface="Times New Roman" panose="02020603050405020304" pitchFamily="18" charset="0"/>
              </a:rPr>
              <a:t>İpoteğe Dayalı Menkul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Kıymetler (İDMK)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5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8" name="İçerik Yer Tutucusu 2"/>
          <p:cNvSpPr>
            <a:spLocks noGrp="1"/>
          </p:cNvSpPr>
          <p:nvPr>
            <p:ph idx="1"/>
          </p:nvPr>
        </p:nvSpPr>
        <p:spPr>
          <a:xfrm>
            <a:off x="316410" y="888177"/>
            <a:ext cx="8288038" cy="5133111"/>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SPKn</a:t>
            </a:r>
            <a:r>
              <a:rPr lang="tr-TR" sz="1800" dirty="0" smtClean="0">
                <a:latin typeface="Times New Roman" panose="02020603050405020304" pitchFamily="18" charset="0"/>
                <a:cs typeface="Times New Roman" panose="02020603050405020304" pitchFamily="18" charset="0"/>
              </a:rPr>
              <a:t> Madde 61/A</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Gayrimenkul Sertifikası: İhraççıların inşa edilecek veya edilmekte olan gayrimenkul projelerinin finansmanında kullanılmak üzere ihraç ettikleri, gayrimenkul projesinin belirli bağımsız bölümlerini veya bağımsız bölümlerin belirli bir alan birimini temsil eden nominal değeri eşit sermaye piyasası aracı.</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Gayrimenkul sertifikası ihracına konu bağımsız bölümler, ihraççının yönetiminin veya denetiminin kamu kurumlarına devredilmesi hâlinde dahi amacı dışında tasarruf edilemez, </a:t>
            </a:r>
            <a:r>
              <a:rPr lang="tr-TR" sz="1400" dirty="0" err="1">
                <a:latin typeface="Times New Roman" panose="02020603050405020304" pitchFamily="18" charset="0"/>
                <a:cs typeface="Times New Roman" panose="02020603050405020304" pitchFamily="18" charset="0"/>
              </a:rPr>
              <a:t>rehnedilemez</a:t>
            </a:r>
            <a:r>
              <a:rPr lang="tr-TR" sz="1400" dirty="0">
                <a:latin typeface="Times New Roman" panose="02020603050405020304" pitchFamily="18" charset="0"/>
                <a:cs typeface="Times New Roman" panose="02020603050405020304" pitchFamily="18" charset="0"/>
              </a:rPr>
              <a:t>, teminat gösterilemez, kamu alacaklarının tahsili amacı da dâhil olmak üzere haczedilemez, iflas masasına dâhil edilemez, ayrıca bunlar hakkında ihtiyati tedbir kararı verilemez</a:t>
            </a:r>
            <a:r>
              <a:rPr lang="tr-TR" sz="1400" dirty="0" smtClean="0">
                <a:latin typeface="Times New Roman" panose="02020603050405020304" pitchFamily="18" charset="0"/>
                <a:cs typeface="Times New Roman" panose="02020603050405020304" pitchFamily="18" charset="0"/>
              </a:rPr>
              <a:t>.</a:t>
            </a:r>
            <a:endParaRPr lang="tr-TR" sz="1800" dirty="0" smtClean="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VII-128.2 sayılı Gayrimenkul Sertifikaları Tebliği</a:t>
            </a:r>
            <a:endParaRPr lang="tr-TR" sz="1800" dirty="0"/>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İhraççı</a:t>
            </a:r>
            <a:r>
              <a:rPr lang="tr-TR" sz="1600" dirty="0">
                <a:latin typeface="Times New Roman" panose="02020603050405020304" pitchFamily="18" charset="0"/>
                <a:cs typeface="Times New Roman" panose="02020603050405020304" pitchFamily="18" charset="0"/>
              </a:rPr>
              <a:t>: Gayrimenkul sertifikası ihraç eden veya ihraç etmek üzere </a:t>
            </a:r>
            <a:r>
              <a:rPr lang="tr-TR" sz="1600" dirty="0" smtClean="0">
                <a:latin typeface="Times New Roman" panose="02020603050405020304" pitchFamily="18" charset="0"/>
                <a:cs typeface="Times New Roman" panose="02020603050405020304" pitchFamily="18" charset="0"/>
              </a:rPr>
              <a:t>SPK’ya </a:t>
            </a:r>
            <a:r>
              <a:rPr lang="tr-TR" sz="1600" dirty="0">
                <a:latin typeface="Times New Roman" panose="02020603050405020304" pitchFamily="18" charset="0"/>
                <a:cs typeface="Times New Roman" panose="02020603050405020304" pitchFamily="18" charset="0"/>
              </a:rPr>
              <a:t>başvuruda bulunan anonim ortaklıklar ile kendi mevzuatları uyarınca sermaye piyasası aracı ihraç etmeye yetkili kamu kurum ve kuruluşları</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Sukuk</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31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251533" y="1064059"/>
            <a:ext cx="8288038" cy="5522592"/>
          </a:xfrm>
        </p:spPr>
        <p:txBody>
          <a:bodyPr>
            <a:noAutofit/>
          </a:bodyPr>
          <a:lstStyle/>
          <a:p>
            <a:pPr marL="781050" algn="just">
              <a:lnSpc>
                <a:spcPct val="150000"/>
              </a:lnSpc>
              <a:buFont typeface="Wingdings" panose="05000000000000000000" pitchFamily="2" charset="2"/>
              <a:buChar char="Ø"/>
              <a:defRPr/>
            </a:pPr>
            <a:r>
              <a:rPr lang="tr-TR" sz="1350" dirty="0" err="1" smtClean="0">
                <a:latin typeface="Times New Roman" panose="02020603050405020304" pitchFamily="18" charset="0"/>
                <a:cs typeface="Times New Roman" panose="02020603050405020304" pitchFamily="18" charset="0"/>
              </a:rPr>
              <a:t>SPKn</a:t>
            </a:r>
            <a:r>
              <a:rPr lang="tr-TR" sz="1350" dirty="0" smtClean="0">
                <a:latin typeface="Times New Roman" panose="02020603050405020304" pitchFamily="18" charset="0"/>
                <a:cs typeface="Times New Roman" panose="02020603050405020304" pitchFamily="18" charset="0"/>
              </a:rPr>
              <a:t> Madde 58</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Konut Finansmanı Fonu: İpoteğe </a:t>
            </a:r>
            <a:r>
              <a:rPr lang="tr-TR" sz="1350" dirty="0">
                <a:latin typeface="Times New Roman" panose="02020603050405020304" pitchFamily="18" charset="0"/>
                <a:cs typeface="Times New Roman" panose="02020603050405020304" pitchFamily="18" charset="0"/>
              </a:rPr>
              <a:t>dayalı menkul kıymetler karşılığında toplanan paralarla, ipoteğe dayalı menkul kıymet sahipleri </a:t>
            </a:r>
            <a:r>
              <a:rPr lang="tr-TR" sz="1350" dirty="0" smtClean="0">
                <a:latin typeface="Times New Roman" panose="02020603050405020304" pitchFamily="18" charset="0"/>
                <a:cs typeface="Times New Roman" panose="02020603050405020304" pitchFamily="18" charset="0"/>
              </a:rPr>
              <a:t>hesabına inançlı </a:t>
            </a:r>
            <a:r>
              <a:rPr lang="tr-TR" sz="1350" dirty="0">
                <a:latin typeface="Times New Roman" panose="02020603050405020304" pitchFamily="18" charset="0"/>
                <a:cs typeface="Times New Roman" panose="02020603050405020304" pitchFamily="18" charset="0"/>
              </a:rPr>
              <a:t>mülkiyet esaslarına göre fon iç tüzüğü ile kurulan ve tüzel kişiliği olmayan mal </a:t>
            </a:r>
            <a:r>
              <a:rPr lang="tr-TR" sz="1350" dirty="0" smtClean="0">
                <a:latin typeface="Times New Roman" panose="02020603050405020304" pitchFamily="18" charset="0"/>
                <a:cs typeface="Times New Roman" panose="02020603050405020304" pitchFamily="18" charset="0"/>
              </a:rPr>
              <a:t>varlığıdır.</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İpoteğe dayalı </a:t>
            </a:r>
            <a:r>
              <a:rPr lang="tr-TR" sz="1350" dirty="0">
                <a:latin typeface="Times New Roman" panose="02020603050405020304" pitchFamily="18" charset="0"/>
                <a:cs typeface="Times New Roman" panose="02020603050405020304" pitchFamily="18" charset="0"/>
              </a:rPr>
              <a:t>menkul kıymetler, ilgili fonların veya ipotek finansmanı kuruluşlarının portföyündeki varlıklar karşılık gösterilerek ihraç edilen sermaye piyasası </a:t>
            </a:r>
            <a:r>
              <a:rPr lang="tr-TR" sz="1350" dirty="0" smtClean="0">
                <a:latin typeface="Times New Roman" panose="02020603050405020304" pitchFamily="18" charset="0"/>
                <a:cs typeface="Times New Roman" panose="02020603050405020304" pitchFamily="18" charset="0"/>
              </a:rPr>
              <a:t>araçlarıdır.</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Fon </a:t>
            </a:r>
            <a:r>
              <a:rPr lang="tr-TR" sz="1350" dirty="0">
                <a:latin typeface="Times New Roman" panose="02020603050405020304" pitchFamily="18" charset="0"/>
                <a:cs typeface="Times New Roman" panose="02020603050405020304" pitchFamily="18" charset="0"/>
              </a:rPr>
              <a:t>mal varlığı, fon hesabına olması ve fon iç tüzüğünde hüküm bulunması şartıyla kredi almak, türev araç işlemleri, açığa satış işlemleri veya fon adına taraf olunan benzer nitelikteki işlemlerde bulunmak haricinde teminat gösterilemez ve </a:t>
            </a:r>
            <a:r>
              <a:rPr lang="tr-TR" sz="1350" dirty="0" err="1" smtClean="0">
                <a:latin typeface="Times New Roman" panose="02020603050405020304" pitchFamily="18" charset="0"/>
                <a:cs typeface="Times New Roman" panose="02020603050405020304" pitchFamily="18" charset="0"/>
              </a:rPr>
              <a:t>rehnedilemez</a:t>
            </a:r>
            <a:r>
              <a:rPr lang="tr-TR" sz="135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Fonun </a:t>
            </a:r>
            <a:r>
              <a:rPr lang="tr-TR" sz="1350" dirty="0">
                <a:latin typeface="Times New Roman" panose="02020603050405020304" pitchFamily="18" charset="0"/>
                <a:cs typeface="Times New Roman" panose="02020603050405020304" pitchFamily="18" charset="0"/>
              </a:rPr>
              <a:t>mal varlığı, kurucunun, fona hizmet sağlayanların ve fon portföyüne alacaklarını veya varlıklarını devredenlerin mal varlığından ayrıdır. </a:t>
            </a:r>
            <a:endParaRPr lang="tr-TR" sz="135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Fon </a:t>
            </a:r>
            <a:r>
              <a:rPr lang="tr-TR" sz="1350" dirty="0">
                <a:latin typeface="Times New Roman" panose="02020603050405020304" pitchFamily="18" charset="0"/>
                <a:cs typeface="Times New Roman" panose="02020603050405020304" pitchFamily="18" charset="0"/>
              </a:rPr>
              <a:t>mal varlığı, ipoteğe </a:t>
            </a:r>
            <a:r>
              <a:rPr lang="tr-TR" sz="1350" dirty="0" smtClean="0">
                <a:latin typeface="Times New Roman" panose="02020603050405020304" pitchFamily="18" charset="0"/>
                <a:cs typeface="Times New Roman" panose="02020603050405020304" pitchFamily="18" charset="0"/>
              </a:rPr>
              <a:t>dayalı </a:t>
            </a:r>
            <a:r>
              <a:rPr lang="tr-TR" sz="1350" dirty="0">
                <a:latin typeface="Times New Roman" panose="02020603050405020304" pitchFamily="18" charset="0"/>
                <a:cs typeface="Times New Roman" panose="02020603050405020304" pitchFamily="18" charset="0"/>
              </a:rPr>
              <a:t>menkul kıymetler itfa edilinceye kadar; kurucunun, fona hizmet sağlayanların ve fon portföyüne alacak veya varlıklarını devredenlerin yönetiminin veya denetiminin kamu kurumlarına devredilmesi hâlinde dahi başka bir amaçla tasarruf edilemez, kamu alacaklarının tahsili amacı da dâhil olmak üzere haczedilemez, ihtiyati tedbir konulamaz ve iflas masasına dâhil edilemez</a:t>
            </a:r>
            <a:r>
              <a:rPr lang="tr-TR" sz="1350" dirty="0" smtClean="0">
                <a:latin typeface="Times New Roman" panose="02020603050405020304" pitchFamily="18" charset="0"/>
                <a:cs typeface="Times New Roman" panose="02020603050405020304" pitchFamily="18" charset="0"/>
              </a:rPr>
              <a:t>.</a:t>
            </a:r>
            <a:endParaRPr lang="tr-TR" sz="135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146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306424" y="979617"/>
            <a:ext cx="8288038" cy="4413031"/>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VII-128.2 sayılı Gayrimenkul Sertifikaları Tebliği</a:t>
            </a:r>
            <a:endParaRPr lang="tr-TR" sz="1800" dirty="0"/>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Asli </a:t>
            </a:r>
            <a:r>
              <a:rPr lang="tr-TR" sz="1600" dirty="0">
                <a:latin typeface="Times New Roman" panose="02020603050405020304" pitchFamily="18" charset="0"/>
                <a:cs typeface="Times New Roman" panose="02020603050405020304" pitchFamily="18" charset="0"/>
              </a:rPr>
              <a:t>edim: Asli edim ifa süresi içerisinde </a:t>
            </a:r>
            <a:r>
              <a:rPr lang="tr-TR" sz="1600" dirty="0" err="1">
                <a:latin typeface="Times New Roman" panose="02020603050405020304" pitchFamily="18" charset="0"/>
                <a:cs typeface="Times New Roman" panose="02020603050405020304" pitchFamily="18" charset="0"/>
              </a:rPr>
              <a:t>izahname</a:t>
            </a:r>
            <a:r>
              <a:rPr lang="tr-TR" sz="1600" dirty="0">
                <a:latin typeface="Times New Roman" panose="02020603050405020304" pitchFamily="18" charset="0"/>
                <a:cs typeface="Times New Roman" panose="02020603050405020304" pitchFamily="18" charset="0"/>
              </a:rPr>
              <a:t> veya ihraç belgesinde belirlenen esaslar çerçevesinde, ihraççı tarafından gayrimenkul sertifikası sahipleri adına kat mülkiyetinin tesis edilmesi ve bağımsız bölümün teslim </a:t>
            </a:r>
            <a:r>
              <a:rPr lang="tr-TR" sz="1600" dirty="0" smtClean="0">
                <a:latin typeface="Times New Roman" panose="02020603050405020304" pitchFamily="18" charset="0"/>
                <a:cs typeface="Times New Roman" panose="02020603050405020304" pitchFamily="18" charset="0"/>
              </a:rPr>
              <a:t>edilmesi.</a:t>
            </a:r>
            <a:endParaRPr lang="tr-TR" sz="16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Tali edim: Tali edim ifa süresi içerisinde </a:t>
            </a:r>
            <a:r>
              <a:rPr lang="tr-TR" sz="1600" dirty="0" err="1">
                <a:latin typeface="Times New Roman" panose="02020603050405020304" pitchFamily="18" charset="0"/>
                <a:cs typeface="Times New Roman" panose="02020603050405020304" pitchFamily="18" charset="0"/>
              </a:rPr>
              <a:t>izahname</a:t>
            </a:r>
            <a:r>
              <a:rPr lang="tr-TR" sz="1600" dirty="0">
                <a:latin typeface="Times New Roman" panose="02020603050405020304" pitchFamily="18" charset="0"/>
                <a:cs typeface="Times New Roman" panose="02020603050405020304" pitchFamily="18" charset="0"/>
              </a:rPr>
              <a:t> veya ihraç belgesinde belirlenen esaslar çerçevesinde ihraççı tarafından tali edime konu gayrimenkul sertifikalarına karşılık gelen bağımsız bölümlerin satılması ve elde edilen satış tutarının gayrimenkul sertifikası sahiplerine, sahip oldukları gayrimenkul sertifikaları oranında dağıtılması.</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H</a:t>
            </a:r>
            <a:r>
              <a:rPr lang="tr-TR" sz="1600" dirty="0" smtClean="0">
                <a:latin typeface="Times New Roman" panose="02020603050405020304" pitchFamily="18" charset="0"/>
                <a:cs typeface="Times New Roman" panose="02020603050405020304" pitchFamily="18" charset="0"/>
              </a:rPr>
              <a:t>er </a:t>
            </a:r>
            <a:r>
              <a:rPr lang="tr-TR" sz="1600" dirty="0">
                <a:latin typeface="Times New Roman" panose="02020603050405020304" pitchFamily="18" charset="0"/>
                <a:cs typeface="Times New Roman" panose="02020603050405020304" pitchFamily="18" charset="0"/>
              </a:rPr>
              <a:t>bir bağımsız bölüme karşılık gelen gayrimenkul sertifikası adedinin ihraç öncesinde belirlenmesi zorunludur.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09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8" name="İçerik Yer Tutucusu 2"/>
          <p:cNvSpPr>
            <a:spLocks noGrp="1"/>
          </p:cNvSpPr>
          <p:nvPr>
            <p:ph idx="1"/>
          </p:nvPr>
        </p:nvSpPr>
        <p:spPr>
          <a:xfrm>
            <a:off x="270690" y="1025337"/>
            <a:ext cx="8288038" cy="3260903"/>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TOKİ garantörlüğünde Makro İnşaat tarafından 723 daire ve 31 adet cadde mağazasından oluşan Park Mavera III konut Projesi için 2017 yılında gayrimenkul sertifikası halka arz edilmiştir.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3.370.410 adet ihraç edilmiştir.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43.242.425 TL’lik satış yapılmıştır.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Bir sertifika fiyatı 42,50 TL’dir.</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Borsada işlem görme süresi 3 yıldır.</a:t>
            </a:r>
            <a:endParaRPr lang="tr-TR" sz="1800"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953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22</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36" y="1291590"/>
            <a:ext cx="8640960" cy="4183380"/>
          </a:xfrm>
          <a:prstGeom prst="rect">
            <a:avLst/>
          </a:prstGeom>
        </p:spPr>
      </p:pic>
    </p:spTree>
    <p:extLst>
      <p:ext uri="{BB962C8B-B14F-4D97-AF65-F5344CB8AC3E}">
        <p14:creationId xmlns:p14="http://schemas.microsoft.com/office/powerpoint/2010/main" val="193688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23</a:t>
            </a:fld>
            <a:endParaRPr lang="tr-TR" dirty="0"/>
          </a:p>
        </p:txBody>
      </p:sp>
      <p:sp>
        <p:nvSpPr>
          <p:cNvPr id="8" name="İçerik Yer Tutucusu 2"/>
          <p:cNvSpPr>
            <a:spLocks noGrp="1"/>
          </p:cNvSpPr>
          <p:nvPr>
            <p:ph idx="1"/>
          </p:nvPr>
        </p:nvSpPr>
        <p:spPr>
          <a:xfrm>
            <a:off x="251533" y="1002478"/>
            <a:ext cx="8288038" cy="4557046"/>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SPKn</a:t>
            </a:r>
            <a:r>
              <a:rPr lang="tr-TR" sz="1800" dirty="0" smtClean="0">
                <a:latin typeface="Times New Roman" panose="02020603050405020304" pitchFamily="18" charset="0"/>
                <a:cs typeface="Times New Roman" panose="02020603050405020304" pitchFamily="18" charset="0"/>
              </a:rPr>
              <a:t> Madde 61</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sertifikaları, her türlü varlık veya hakkın finansmanını sağlamak amacıyla </a:t>
            </a:r>
            <a:r>
              <a:rPr lang="tr-TR" sz="1400" dirty="0" err="1" smtClean="0">
                <a:latin typeface="Times New Roman" panose="02020603050405020304" pitchFamily="18" charset="0"/>
                <a:cs typeface="Times New Roman" panose="02020603050405020304" pitchFamily="18" charset="0"/>
              </a:rPr>
              <a:t>VKŞ’ler</a:t>
            </a:r>
            <a:r>
              <a:rPr lang="tr-TR" sz="1400" dirty="0" smtClean="0">
                <a:latin typeface="Times New Roman" panose="02020603050405020304" pitchFamily="18" charset="0"/>
                <a:cs typeface="Times New Roman" panose="02020603050405020304" pitchFamily="18" charset="0"/>
              </a:rPr>
              <a:t> tarafından </a:t>
            </a:r>
            <a:r>
              <a:rPr lang="tr-TR" sz="1400" dirty="0">
                <a:latin typeface="Times New Roman" panose="02020603050405020304" pitchFamily="18" charset="0"/>
                <a:cs typeface="Times New Roman" panose="02020603050405020304" pitchFamily="18" charset="0"/>
              </a:rPr>
              <a:t>ihraç edilen ve sahiplerinin bu varlık veya haklardan elde edilen gelirlerden payları oranında hak sahibi olmalarını sağlayan, nitelikleri </a:t>
            </a: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belirlenen sermaye piyasası araçlarıdır.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sertifikaları itfa edilinceye kadar, </a:t>
            </a:r>
            <a:r>
              <a:rPr lang="tr-TR" sz="1400" dirty="0" err="1" smtClean="0">
                <a:latin typeface="Times New Roman" panose="02020603050405020304" pitchFamily="18" charset="0"/>
                <a:cs typeface="Times New Roman" panose="02020603050405020304" pitchFamily="18" charset="0"/>
              </a:rPr>
              <a:t>VKŞ’nin</a:t>
            </a:r>
            <a:r>
              <a:rPr lang="tr-TR" sz="1400" dirty="0" smtClean="0">
                <a:latin typeface="Times New Roman" panose="02020603050405020304" pitchFamily="18" charset="0"/>
                <a:cs typeface="Times New Roman" panose="02020603050405020304" pitchFamily="18" charset="0"/>
              </a:rPr>
              <a:t> portföyünde </a:t>
            </a:r>
            <a:r>
              <a:rPr lang="tr-TR" sz="1400" dirty="0">
                <a:latin typeface="Times New Roman" panose="02020603050405020304" pitchFamily="18" charset="0"/>
                <a:cs typeface="Times New Roman" panose="02020603050405020304" pitchFamily="18" charset="0"/>
              </a:rPr>
              <a:t>yer alan varlıklar ve haklar, ihraççının yönetiminin veya denetiminin kamu kurumlarına devredilmesi hâlinde dahi teminat amacı dışında tasarruf edilemez, </a:t>
            </a:r>
            <a:r>
              <a:rPr lang="tr-TR" sz="1400" dirty="0" err="1">
                <a:latin typeface="Times New Roman" panose="02020603050405020304" pitchFamily="18" charset="0"/>
                <a:cs typeface="Times New Roman" panose="02020603050405020304" pitchFamily="18" charset="0"/>
              </a:rPr>
              <a:t>rehnedilemez</a:t>
            </a:r>
            <a:r>
              <a:rPr lang="tr-TR" sz="1400" dirty="0">
                <a:latin typeface="Times New Roman" panose="02020603050405020304" pitchFamily="18" charset="0"/>
                <a:cs typeface="Times New Roman" panose="02020603050405020304" pitchFamily="18" charset="0"/>
              </a:rPr>
              <a:t>, teminat gösterilemez, kamu alacaklarının tahsili amacı da dâhil olmak üzere haczedilemez, iflas masasına dâhil edilemez, ayrıca bunlar hakkında ihtiyati tedbir kararı verilemez</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812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24</a:t>
            </a:fld>
            <a:endParaRPr lang="tr-TR" dirty="0"/>
          </a:p>
        </p:txBody>
      </p:sp>
      <p:sp>
        <p:nvSpPr>
          <p:cNvPr id="8" name="İçerik Yer Tutucusu 2"/>
          <p:cNvSpPr>
            <a:spLocks noGrp="1"/>
          </p:cNvSpPr>
          <p:nvPr>
            <p:ph idx="1"/>
          </p:nvPr>
        </p:nvSpPr>
        <p:spPr>
          <a:xfrm>
            <a:off x="316410" y="100247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sertifikası sahipleri, ihraca dayanak varlık ve haklardan elde edilen gelirler üzerinde payları oranında hak sahibidirler. Kira sertifikası ihracı işleminin gerektirmesi durumunda vade sonunda varlık ve haklar VKŞ tarafından kaynak kuruluş veya üçüncü kişilere satılır ve satış bedeli kira sertifikası sahiplerine payları oranında </a:t>
            </a:r>
            <a:r>
              <a:rPr lang="tr-TR" sz="1400" dirty="0" smtClean="0">
                <a:latin typeface="Times New Roman" panose="02020603050405020304" pitchFamily="18" charset="0"/>
                <a:cs typeface="Times New Roman" panose="02020603050405020304" pitchFamily="18" charset="0"/>
              </a:rPr>
              <a:t>ödenir.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sertifikaları;</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Sahipliğe</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Yönetim </a:t>
            </a:r>
            <a:r>
              <a:rPr lang="tr-TR" sz="1400" dirty="0">
                <a:latin typeface="Times New Roman" panose="02020603050405020304" pitchFamily="18" charset="0"/>
                <a:cs typeface="Times New Roman" panose="02020603050405020304" pitchFamily="18" charset="0"/>
              </a:rPr>
              <a:t>sözleşmesine,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Alım-satıma</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Ortaklığa</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Eser </a:t>
            </a:r>
            <a:r>
              <a:rPr lang="tr-TR" sz="1400" dirty="0">
                <a:latin typeface="Times New Roman" panose="02020603050405020304" pitchFamily="18" charset="0"/>
                <a:cs typeface="Times New Roman" panose="02020603050405020304" pitchFamily="18" charset="0"/>
              </a:rPr>
              <a:t>sözleşmesine, </a:t>
            </a:r>
            <a:endParaRPr lang="tr-TR" sz="1400" dirty="0" smtClean="0">
              <a:latin typeface="Times New Roman" panose="02020603050405020304" pitchFamily="18" charset="0"/>
              <a:cs typeface="Times New Roman" panose="02020603050405020304" pitchFamily="18" charset="0"/>
            </a:endParaRPr>
          </a:p>
          <a:p>
            <a:pPr marL="1352550" lvl="2" indent="0" algn="just">
              <a:lnSpc>
                <a:spcPct val="150000"/>
              </a:lnSpc>
              <a:buNone/>
              <a:defRPr/>
            </a:pPr>
            <a:r>
              <a:rPr lang="tr-TR" sz="1400" dirty="0" smtClean="0">
                <a:latin typeface="Times New Roman" panose="02020603050405020304" pitchFamily="18" charset="0"/>
                <a:cs typeface="Times New Roman" panose="02020603050405020304" pitchFamily="18" charset="0"/>
              </a:rPr>
              <a:t>dayalı </a:t>
            </a:r>
            <a:r>
              <a:rPr lang="tr-TR" sz="1400" dirty="0">
                <a:latin typeface="Times New Roman" panose="02020603050405020304" pitchFamily="18" charset="0"/>
                <a:cs typeface="Times New Roman" panose="02020603050405020304" pitchFamily="18" charset="0"/>
              </a:rPr>
              <a:t>olarak veya bu sayılanların birlikte kullanılması suretiyle </a:t>
            </a:r>
            <a:r>
              <a:rPr lang="tr-TR" sz="1400" dirty="0" smtClean="0">
                <a:latin typeface="Times New Roman" panose="02020603050405020304" pitchFamily="18" charset="0"/>
                <a:cs typeface="Times New Roman" panose="02020603050405020304" pitchFamily="18" charset="0"/>
              </a:rPr>
              <a:t>ihraç </a:t>
            </a:r>
            <a:r>
              <a:rPr lang="tr-TR" sz="1400" dirty="0">
                <a:latin typeface="Times New Roman" panose="02020603050405020304" pitchFamily="18" charset="0"/>
                <a:cs typeface="Times New Roman" panose="02020603050405020304" pitchFamily="18" charset="0"/>
              </a:rPr>
              <a:t>edilebilir.</a:t>
            </a:r>
          </a:p>
          <a:p>
            <a:pPr marL="1181100" lvl="1" algn="just">
              <a:lnSpc>
                <a:spcPct val="150000"/>
              </a:lnSpc>
              <a:buFont typeface="Wingdings" panose="05000000000000000000" pitchFamily="2" charset="2"/>
              <a:buChar char="Ø"/>
              <a:defRPr/>
            </a:pP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74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25</a:t>
            </a:fld>
            <a:endParaRPr lang="tr-TR" dirty="0"/>
          </a:p>
        </p:txBody>
      </p:sp>
      <p:sp>
        <p:nvSpPr>
          <p:cNvPr id="8" name="İçerik Yer Tutucusu 2"/>
          <p:cNvSpPr>
            <a:spLocks noGrp="1"/>
          </p:cNvSpPr>
          <p:nvPr>
            <p:ph idx="1"/>
          </p:nvPr>
        </p:nvSpPr>
        <p:spPr>
          <a:xfrm>
            <a:off x="251533" y="1102456"/>
            <a:ext cx="8288038" cy="333291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Sahipliğe Dayalı Kira </a:t>
            </a:r>
            <a:r>
              <a:rPr lang="tr-TR" sz="1400" dirty="0">
                <a:latin typeface="Times New Roman" panose="02020603050405020304" pitchFamily="18" charset="0"/>
                <a:cs typeface="Times New Roman" panose="02020603050405020304" pitchFamily="18" charset="0"/>
              </a:rPr>
              <a:t>Sertifikaları: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a:t>
            </a:r>
            <a:r>
              <a:rPr lang="tr-TR" sz="1400" dirty="0" smtClean="0">
                <a:latin typeface="Times New Roman" panose="02020603050405020304" pitchFamily="18" charset="0"/>
                <a:cs typeface="Times New Roman" panose="02020603050405020304" pitchFamily="18" charset="0"/>
              </a:rPr>
              <a:t>aynak </a:t>
            </a:r>
            <a:r>
              <a:rPr lang="tr-TR" sz="1400" dirty="0">
                <a:latin typeface="Times New Roman" panose="02020603050405020304" pitchFamily="18" charset="0"/>
                <a:cs typeface="Times New Roman" panose="02020603050405020304" pitchFamily="18" charset="0"/>
              </a:rPr>
              <a:t>kuruluşa veya üçüncü kişilere kiralanmak veya VKŞ adına yönetilmek üzere VKŞ tarafından kaynak kuruluştan devralınacak varlık ve hakların finansmanını sağlamak için ihraç edilen kira </a:t>
            </a:r>
            <a:r>
              <a:rPr lang="tr-TR" sz="1400" dirty="0" smtClean="0">
                <a:latin typeface="Times New Roman" panose="02020603050405020304" pitchFamily="18" charset="0"/>
                <a:cs typeface="Times New Roman" panose="02020603050405020304" pitchFamily="18" charset="0"/>
              </a:rPr>
              <a:t>sertifikalarıdır.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Sahipliğe </a:t>
            </a:r>
            <a:r>
              <a:rPr lang="tr-TR" sz="1400" dirty="0">
                <a:latin typeface="Times New Roman" panose="02020603050405020304" pitchFamily="18" charset="0"/>
                <a:cs typeface="Times New Roman" panose="02020603050405020304" pitchFamily="18" charset="0"/>
              </a:rPr>
              <a:t>dayalı kira sertifikası ihraç tutarı, </a:t>
            </a:r>
            <a:r>
              <a:rPr lang="tr-TR" sz="1400" dirty="0" smtClean="0">
                <a:latin typeface="Times New Roman" panose="02020603050405020304" pitchFamily="18" charset="0"/>
                <a:cs typeface="Times New Roman" panose="02020603050405020304" pitchFamily="18" charset="0"/>
              </a:rPr>
              <a:t>değerleme </a:t>
            </a:r>
            <a:r>
              <a:rPr lang="tr-TR" sz="1400" dirty="0">
                <a:latin typeface="Times New Roman" panose="02020603050405020304" pitchFamily="18" charset="0"/>
                <a:cs typeface="Times New Roman" panose="02020603050405020304" pitchFamily="18" charset="0"/>
              </a:rPr>
              <a:t>raporunda tespit edilen gerçeğe uygun değerin % 90’ını </a:t>
            </a:r>
            <a:r>
              <a:rPr lang="tr-TR" sz="1400" dirty="0" smtClean="0">
                <a:latin typeface="Times New Roman" panose="02020603050405020304" pitchFamily="18" charset="0"/>
                <a:cs typeface="Times New Roman" panose="02020603050405020304" pitchFamily="18" charset="0"/>
              </a:rPr>
              <a:t>aşamaz.</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İhraca </a:t>
            </a:r>
            <a:r>
              <a:rPr lang="tr-TR" sz="1400" dirty="0">
                <a:latin typeface="Times New Roman" panose="02020603050405020304" pitchFamily="18" charset="0"/>
                <a:cs typeface="Times New Roman" panose="02020603050405020304" pitchFamily="18" charset="0"/>
              </a:rPr>
              <a:t>dayanak varlığın gayrimenkul olması durumunda ve kaynak kuruluşun talep etmesi halinde geri alım hakkının tapu kütüğüne şerh edilmesi zorunludur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820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4724400" y="152400"/>
            <a:ext cx="9144000" cy="0"/>
          </a:xfrm>
          <a:prstGeom prst="rect">
            <a:avLst/>
          </a:prstGeom>
          <a:solidFill>
            <a:srgbClr val="ABD0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61798" tIns="45720" rIns="91440" bIns="126960" numCol="1" anchor="ctr" anchorCtr="0" compatLnSpc="1">
            <a:prstTxWarp prst="textNoShape">
              <a:avLst/>
            </a:prstTxWarp>
            <a:spAutoFit/>
          </a:bodyPr>
          <a:lstStyle/>
          <a:p>
            <a:endParaRPr lang="tr-TR"/>
          </a:p>
        </p:txBody>
      </p:sp>
      <p:sp>
        <p:nvSpPr>
          <p:cNvPr id="5" name="Rectangle 2"/>
          <p:cNvSpPr>
            <a:spLocks noChangeArrowheads="1"/>
          </p:cNvSpPr>
          <p:nvPr/>
        </p:nvSpPr>
        <p:spPr bwMode="auto">
          <a:xfrm>
            <a:off x="864163" y="1343272"/>
            <a:ext cx="5320445" cy="405199"/>
          </a:xfrm>
          <a:prstGeom prst="rect">
            <a:avLst/>
          </a:prstGeom>
          <a:solidFill>
            <a:srgbClr val="ABD0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61798"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414042"/>
                </a:solidFill>
                <a:effectLst/>
                <a:latin typeface="gtEestiDisplay-Regular"/>
              </a:rPr>
              <a:t>               S​</a:t>
            </a:r>
            <a:r>
              <a:rPr kumimoji="0" lang="tr-TR" altLang="tr-TR" sz="1800" b="0" i="0" u="none" strike="noStrike" cap="none" normalizeH="0" baseline="0" dirty="0" err="1" smtClean="0">
                <a:ln>
                  <a:noFill/>
                </a:ln>
                <a:solidFill>
                  <a:srgbClr val="414042"/>
                </a:solidFill>
                <a:effectLst/>
                <a:latin typeface="gtEestiDisplay-Regular"/>
              </a:rPr>
              <a:t>ahipliğe</a:t>
            </a:r>
            <a:r>
              <a:rPr kumimoji="0" lang="tr-TR" altLang="tr-TR" sz="1800" b="0" i="0" u="none" strike="noStrike" cap="none" normalizeH="0" baseline="0" dirty="0" smtClean="0">
                <a:ln>
                  <a:noFill/>
                </a:ln>
                <a:solidFill>
                  <a:srgbClr val="414042"/>
                </a:solidFill>
                <a:effectLst/>
                <a:latin typeface="gtEestiDisplay-Regular"/>
              </a:rPr>
              <a:t> Dayalı Kira Sertifikaları Genel Yapısı</a:t>
            </a:r>
          </a:p>
        </p:txBody>
      </p:sp>
      <p:pic>
        <p:nvPicPr>
          <p:cNvPr id="1027" name="Picture 3" descr="Kira Sertifikaları Genel Yapı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43707"/>
            <a:ext cx="8291264" cy="3905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4724400" y="152400"/>
            <a:ext cx="9144000" cy="0"/>
          </a:xfrm>
          <a:prstGeom prst="rect">
            <a:avLst/>
          </a:prstGeom>
          <a:solidFill>
            <a:srgbClr val="ABD0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6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527651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316410" y="1048198"/>
            <a:ext cx="8288038" cy="1964758"/>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Yönetim Sözleşmesine Dayalı Kira Sertifikaları:</a:t>
            </a:r>
          </a:p>
          <a:p>
            <a:pPr marL="1581150" lvl="2"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t>
            </a:r>
            <a:r>
              <a:rPr lang="tr-TR" sz="1600" dirty="0" smtClean="0">
                <a:latin typeface="Times New Roman" panose="02020603050405020304" pitchFamily="18" charset="0"/>
                <a:cs typeface="Times New Roman" panose="02020603050405020304" pitchFamily="18" charset="0"/>
              </a:rPr>
              <a:t>aynak </a:t>
            </a:r>
            <a:r>
              <a:rPr lang="tr-TR" sz="1600" dirty="0">
                <a:latin typeface="Times New Roman" panose="02020603050405020304" pitchFamily="18" charset="0"/>
                <a:cs typeface="Times New Roman" panose="02020603050405020304" pitchFamily="18" charset="0"/>
              </a:rPr>
              <a:t>kuruluşa ait varlık veya hakların vade boyunca kiralanması da dahil olmak üzere VKŞ lehine yönetilmesi neticesinde elde edilen gelirlerin sözleşme hükümleri çerçevesinde </a:t>
            </a:r>
            <a:r>
              <a:rPr lang="tr-TR" sz="1600" dirty="0" err="1">
                <a:latin typeface="Times New Roman" panose="02020603050405020304" pitchFamily="18" charset="0"/>
                <a:cs typeface="Times New Roman" panose="02020603050405020304" pitchFamily="18" charset="0"/>
              </a:rPr>
              <a:t>VKŞ’ye</a:t>
            </a:r>
            <a:r>
              <a:rPr lang="tr-TR" sz="1600" dirty="0">
                <a:latin typeface="Times New Roman" panose="02020603050405020304" pitchFamily="18" charset="0"/>
                <a:cs typeface="Times New Roman" panose="02020603050405020304" pitchFamily="18" charset="0"/>
              </a:rPr>
              <a:t> aktarılması amacıyla ihraç edilen kira sertifikalarıdır</a:t>
            </a:r>
            <a:r>
              <a:rPr lang="tr-TR" sz="1600" dirty="0" smtClean="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979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316410" y="888178"/>
            <a:ext cx="8288038" cy="520511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Alım-Satıma Dayalı </a:t>
            </a:r>
            <a:r>
              <a:rPr lang="tr-TR" sz="1400" dirty="0">
                <a:latin typeface="Times New Roman" panose="02020603050405020304" pitchFamily="18" charset="0"/>
                <a:cs typeface="Times New Roman" panose="02020603050405020304" pitchFamily="18" charset="0"/>
              </a:rPr>
              <a:t>Kira </a:t>
            </a:r>
            <a:r>
              <a:rPr lang="tr-TR" sz="1400" dirty="0" smtClean="0">
                <a:latin typeface="Times New Roman" panose="02020603050405020304" pitchFamily="18" charset="0"/>
                <a:cs typeface="Times New Roman" panose="02020603050405020304" pitchFamily="18" charset="0"/>
              </a:rPr>
              <a:t>Sertifikaları:</a:t>
            </a:r>
          </a:p>
          <a:p>
            <a:pPr marL="1581150" lvl="2" algn="just">
              <a:lnSpc>
                <a:spcPct val="150000"/>
              </a:lnSpc>
              <a:buFont typeface="Wingdings" panose="05000000000000000000" pitchFamily="2" charset="2"/>
              <a:buChar char="Ø"/>
              <a:defRPr/>
            </a:pPr>
            <a:r>
              <a:rPr lang="tr-TR" sz="1400" b="1" dirty="0" smtClean="0">
                <a:latin typeface="Times New Roman" panose="02020603050405020304" pitchFamily="18" charset="0"/>
                <a:cs typeface="Times New Roman" panose="02020603050405020304" pitchFamily="18" charset="0"/>
              </a:rPr>
              <a:t>Bir </a:t>
            </a:r>
            <a:r>
              <a:rPr lang="tr-TR" sz="1400" b="1" dirty="0">
                <a:latin typeface="Times New Roman" panose="02020603050405020304" pitchFamily="18" charset="0"/>
                <a:cs typeface="Times New Roman" panose="02020603050405020304" pitchFamily="18" charset="0"/>
              </a:rPr>
              <a:t>varlık veya hakkın VKŞ tarafından satın </a:t>
            </a:r>
            <a:r>
              <a:rPr lang="tr-TR" sz="1400" b="1" dirty="0" smtClean="0">
                <a:latin typeface="Times New Roman" panose="02020603050405020304" pitchFamily="18" charset="0"/>
                <a:cs typeface="Times New Roman" panose="02020603050405020304" pitchFamily="18" charset="0"/>
              </a:rPr>
              <a:t>alınarak</a:t>
            </a:r>
            <a:r>
              <a:rPr lang="tr-TR" sz="1400" dirty="0" smtClean="0">
                <a:latin typeface="Times New Roman" panose="02020603050405020304" pitchFamily="18" charset="0"/>
                <a:cs typeface="Times New Roman" panose="02020603050405020304" pitchFamily="18" charset="0"/>
              </a:rPr>
              <a:t>; bankalar, portföy aracılığı genel </a:t>
            </a:r>
            <a:r>
              <a:rPr lang="tr-TR" sz="1400" dirty="0">
                <a:latin typeface="Times New Roman" panose="02020603050405020304" pitchFamily="18" charset="0"/>
                <a:cs typeface="Times New Roman" panose="02020603050405020304" pitchFamily="18" charset="0"/>
              </a:rPr>
              <a:t>saklama hizmeti veya aracılık yüklenimi faaliyetinden herhangi birini yürütecek olan aracı </a:t>
            </a:r>
            <a:r>
              <a:rPr lang="tr-TR" sz="1400" dirty="0" smtClean="0">
                <a:latin typeface="Times New Roman" panose="02020603050405020304" pitchFamily="18" charset="0"/>
                <a:cs typeface="Times New Roman" panose="02020603050405020304" pitchFamily="18" charset="0"/>
              </a:rPr>
              <a:t>kurumlar, İFK, …, sermayelerinin </a:t>
            </a:r>
            <a:r>
              <a:rPr lang="tr-TR" sz="1400" dirty="0">
                <a:latin typeface="Times New Roman" panose="02020603050405020304" pitchFamily="18" charset="0"/>
                <a:cs typeface="Times New Roman" panose="02020603050405020304" pitchFamily="18" charset="0"/>
              </a:rPr>
              <a:t>% 51 veya daha fazlası doğrudan Hazine Müsteşarlığı’na ait olan </a:t>
            </a:r>
            <a:r>
              <a:rPr lang="tr-TR" sz="1400" dirty="0" smtClean="0">
                <a:latin typeface="Times New Roman" panose="02020603050405020304" pitchFamily="18" charset="0"/>
                <a:cs typeface="Times New Roman" panose="02020603050405020304" pitchFamily="18" charset="0"/>
              </a:rPr>
              <a:t>ortaklıklara </a:t>
            </a:r>
            <a:r>
              <a:rPr lang="tr-TR" sz="1400" b="1" dirty="0" smtClean="0">
                <a:latin typeface="Times New Roman" panose="02020603050405020304" pitchFamily="18" charset="0"/>
                <a:cs typeface="Times New Roman" panose="02020603050405020304" pitchFamily="18" charset="0"/>
              </a:rPr>
              <a:t>vadeli </a:t>
            </a:r>
            <a:r>
              <a:rPr lang="tr-TR" sz="1400" b="1" dirty="0">
                <a:latin typeface="Times New Roman" panose="02020603050405020304" pitchFamily="18" charset="0"/>
                <a:cs typeface="Times New Roman" panose="02020603050405020304" pitchFamily="18" charset="0"/>
              </a:rPr>
              <a:t>olarak satılması işleminde varlık veya hak alımının finansmanını sağlamak için ihraç edilen kira sertifikalarıdır.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Alım-satıma dayalı kira sertifikası ihraçlarında VKŞ en geç, ihraçtan elde edilen fonların hesabına aktarıldığı günü izleyen iş günü varlık veya hakları spot piyasadan alarak maliyetinin üzerinde bir bedelden vadeli olarak satmak zorundadır. Bu işlemin söz konusu sürede gerçekleştirilmemesi halinde kira sertifikası ihracı karşılığında toplanan fonlar, yatırımcılara en geç VKŞ hesabına aktarılmalarını izleyen ikinci iş günü iade </a:t>
            </a:r>
            <a:r>
              <a:rPr lang="tr-TR" sz="1400" dirty="0" smtClean="0">
                <a:latin typeface="Times New Roman" panose="02020603050405020304" pitchFamily="18" charset="0"/>
                <a:cs typeface="Times New Roman" panose="02020603050405020304" pitchFamily="18" charset="0"/>
              </a:rPr>
              <a:t>edilir.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Bu kapsamda yapılacak ihraçlara </a:t>
            </a:r>
            <a:r>
              <a:rPr lang="tr-TR" sz="1400" dirty="0">
                <a:latin typeface="Times New Roman" panose="02020603050405020304" pitchFamily="18" charset="0"/>
                <a:cs typeface="Times New Roman" panose="02020603050405020304" pitchFamily="18" charset="0"/>
              </a:rPr>
              <a:t>konu varlık veya hakların Borsa İstanbul Anonim Şirketi veya diğer likit piyasalarda alınıp satılması zorunludur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942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29</a:t>
            </a:fld>
            <a:endParaRPr lang="tr-TR" dirty="0"/>
          </a:p>
        </p:txBody>
      </p:sp>
      <p:sp>
        <p:nvSpPr>
          <p:cNvPr id="8" name="İçerik Yer Tutucusu 2"/>
          <p:cNvSpPr>
            <a:spLocks noGrp="1"/>
          </p:cNvSpPr>
          <p:nvPr>
            <p:ph idx="1"/>
          </p:nvPr>
        </p:nvSpPr>
        <p:spPr>
          <a:xfrm>
            <a:off x="251533" y="1102456"/>
            <a:ext cx="8288038" cy="297287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Ortaklığa Dayalı </a:t>
            </a:r>
            <a:r>
              <a:rPr lang="tr-TR" sz="1400" dirty="0">
                <a:latin typeface="Times New Roman" panose="02020603050405020304" pitchFamily="18" charset="0"/>
                <a:cs typeface="Times New Roman" panose="02020603050405020304" pitchFamily="18" charset="0"/>
              </a:rPr>
              <a:t>Kira </a:t>
            </a:r>
            <a:r>
              <a:rPr lang="tr-TR" sz="1400" dirty="0" smtClean="0">
                <a:latin typeface="Times New Roman" panose="02020603050405020304" pitchFamily="18" charset="0"/>
                <a:cs typeface="Times New Roman" panose="02020603050405020304" pitchFamily="18" charset="0"/>
              </a:rPr>
              <a:t>Sertifikaları:</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VKŞ’nin</a:t>
            </a:r>
            <a:r>
              <a:rPr lang="tr-TR" sz="1400" dirty="0">
                <a:latin typeface="Times New Roman" panose="02020603050405020304" pitchFamily="18" charset="0"/>
                <a:cs typeface="Times New Roman" panose="02020603050405020304" pitchFamily="18" charset="0"/>
              </a:rPr>
              <a:t> ortak girişime ortak olmak amacıyla ihraç ettiği kira sertifikalarıdır.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Ortak girişimden elde edilecek karın girişimci ve VKŞ arasındaki paylaşım oranı veya vekalet sözleşmesi kapsamında girişimcinin alacağı sabit ücret ortaklık sözleşmesinde belirtilir.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Ortaklığa dayalı kira sertifikası ihraç tutarı, </a:t>
            </a:r>
            <a:r>
              <a:rPr lang="tr-TR" sz="1400" dirty="0" smtClean="0">
                <a:latin typeface="Times New Roman" panose="02020603050405020304" pitchFamily="18" charset="0"/>
                <a:cs typeface="Times New Roman" panose="02020603050405020304" pitchFamily="18" charset="0"/>
              </a:rPr>
              <a:t>değerleme </a:t>
            </a:r>
            <a:r>
              <a:rPr lang="tr-TR" sz="1400" dirty="0">
                <a:latin typeface="Times New Roman" panose="02020603050405020304" pitchFamily="18" charset="0"/>
                <a:cs typeface="Times New Roman" panose="02020603050405020304" pitchFamily="18" charset="0"/>
              </a:rPr>
              <a:t>raporunda tespit edilen gerçeğe uygun değerin % 90’ını aşamaz</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6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endParaRPr lang="tr-TR" dirty="0"/>
          </a:p>
        </p:txBody>
      </p:sp>
      <p:sp>
        <p:nvSpPr>
          <p:cNvPr id="8" name="İçerik Yer Tutucusu 2"/>
          <p:cNvSpPr>
            <a:spLocks noGrp="1"/>
          </p:cNvSpPr>
          <p:nvPr>
            <p:ph idx="1"/>
          </p:nvPr>
        </p:nvSpPr>
        <p:spPr>
          <a:xfrm>
            <a:off x="251533" y="96818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 Fonu </a:t>
            </a:r>
            <a:r>
              <a:rPr lang="tr-TR" sz="1600" dirty="0">
                <a:latin typeface="Times New Roman" panose="02020603050405020304" pitchFamily="18" charset="0"/>
                <a:cs typeface="Times New Roman" panose="02020603050405020304" pitchFamily="18" charset="0"/>
              </a:rPr>
              <a:t>(KFF): İDMK karşılığında toplanan paralarla, İDMK sahipleri hesabına inançlı mülkiyet esaslarına göre fon içtüzüğü ile kurulan ve tüzel kişiliği olmayan </a:t>
            </a:r>
            <a:r>
              <a:rPr lang="tr-TR" sz="1600" dirty="0" smtClean="0">
                <a:latin typeface="Times New Roman" panose="02020603050405020304" pitchFamily="18" charset="0"/>
                <a:cs typeface="Times New Roman" panose="02020603050405020304" pitchFamily="18" charset="0"/>
              </a:rPr>
              <a:t>malvarlığıdır.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İDMK: Konut </a:t>
            </a:r>
            <a:r>
              <a:rPr lang="tr-TR" sz="1600" dirty="0">
                <a:latin typeface="Times New Roman" panose="02020603050405020304" pitchFamily="18" charset="0"/>
                <a:cs typeface="Times New Roman" panose="02020603050405020304" pitchFamily="18" charset="0"/>
              </a:rPr>
              <a:t>finansmanı fonunun veya ipotek finansmanı kuruluşunun devralacağı varlıklar karşılık gösterilerek ihraç edilen ipoteğe dayalı menkul kıymettir.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İhracın fon tarafından yapılacak olması halinde, İDMK ihracı için KFF kurulması zorunludur.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süreli veya süresiz olarak </a:t>
            </a:r>
            <a:r>
              <a:rPr lang="tr-TR" sz="1600" dirty="0" smtClean="0">
                <a:latin typeface="Times New Roman" panose="02020603050405020304" pitchFamily="18" charset="0"/>
                <a:cs typeface="Times New Roman" panose="02020603050405020304" pitchFamily="18" charset="0"/>
              </a:rPr>
              <a:t>kurulur.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İDMK </a:t>
            </a:r>
            <a:r>
              <a:rPr lang="tr-TR" sz="1600" dirty="0">
                <a:latin typeface="Times New Roman" panose="02020603050405020304" pitchFamily="18" charset="0"/>
                <a:cs typeface="Times New Roman" panose="02020603050405020304" pitchFamily="18" charset="0"/>
              </a:rPr>
              <a:t>ihracı amacı dışında kurulamaz ve kullanılamaz.</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KFF kurucusu, bankalar, finansal kiralama ve finansman şirketleri, İFK ve geniş yetkili aracı kurumlar olabilir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903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30</a:t>
            </a:fld>
            <a:endParaRPr lang="tr-TR" dirty="0"/>
          </a:p>
        </p:txBody>
      </p:sp>
      <p:sp>
        <p:nvSpPr>
          <p:cNvPr id="8" name="İçerik Yer Tutucusu 2"/>
          <p:cNvSpPr>
            <a:spLocks noGrp="1"/>
          </p:cNvSpPr>
          <p:nvPr>
            <p:ph idx="1"/>
          </p:nvPr>
        </p:nvSpPr>
        <p:spPr>
          <a:xfrm>
            <a:off x="251533" y="97961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Eser Sözleşmesine Dayalı </a:t>
            </a:r>
            <a:r>
              <a:rPr lang="tr-TR" sz="1400" dirty="0">
                <a:latin typeface="Times New Roman" panose="02020603050405020304" pitchFamily="18" charset="0"/>
                <a:cs typeface="Times New Roman" panose="02020603050405020304" pitchFamily="18" charset="0"/>
              </a:rPr>
              <a:t>Kira Sertifikaları:</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VKŞ’nin</a:t>
            </a:r>
            <a:r>
              <a:rPr lang="tr-TR" sz="1400" dirty="0">
                <a:latin typeface="Times New Roman" panose="02020603050405020304" pitchFamily="18" charset="0"/>
                <a:cs typeface="Times New Roman" panose="02020603050405020304" pitchFamily="18" charset="0"/>
              </a:rPr>
              <a:t> iş sahibi sıfatıyla taraf olduğu bir eser sözleşmesi kapsamında eserin meydana getirilmesini sağlamak amacıyla ihraç edilen kira sertifikalarıdır.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Eser sözleşmesine dayalı kira sertifikası ihracı kapsamında eser sözleşmesinin yanı sıra hizmet, kat veya arsa karşılığı inşaat ya da ortaklık gibi amaca uygun sair sözleşmeler düzenlenebilir.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VKŞ meydana getirilecek eseri önce kiralayarak veya kiralamaksızın doğrudan satış sözleşmesine konu </a:t>
            </a:r>
            <a:r>
              <a:rPr lang="tr-TR" sz="1400" dirty="0" smtClean="0">
                <a:latin typeface="Times New Roman" panose="02020603050405020304" pitchFamily="18" charset="0"/>
                <a:cs typeface="Times New Roman" panose="02020603050405020304" pitchFamily="18" charset="0"/>
              </a:rPr>
              <a:t>edebilir.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a:t>
            </a:r>
            <a:r>
              <a:rPr lang="tr-TR" sz="1400" dirty="0">
                <a:latin typeface="Times New Roman" panose="02020603050405020304" pitchFamily="18" charset="0"/>
                <a:cs typeface="Times New Roman" panose="02020603050405020304" pitchFamily="18" charset="0"/>
              </a:rPr>
              <a:t>sertifikasının vade bitimi tarihi itibarıyla satış bedelinin tamamının VKŞ tarafından tahsil edilmesi ve kira sertifikası sahiplerine ödeme yapılması zorunludur.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Ortaklığa dayalı kira sertifikası ihraç tutarı, değerleme raporunda tespit edilen gerçeğe uygun değerin % 90’ını aşamaz.</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15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31</a:t>
            </a:fld>
            <a:endParaRPr lang="tr-TR" dirty="0"/>
          </a:p>
        </p:txBody>
      </p:sp>
      <p:sp>
        <p:nvSpPr>
          <p:cNvPr id="8" name="İçerik Yer Tutucusu 2"/>
          <p:cNvSpPr>
            <a:spLocks noGrp="1"/>
          </p:cNvSpPr>
          <p:nvPr>
            <p:ph idx="1"/>
          </p:nvPr>
        </p:nvSpPr>
        <p:spPr>
          <a:xfrm>
            <a:off x="251533" y="99104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III-61.1 sayılı Kira Sertifikaları Tebliği</a:t>
            </a:r>
          </a:p>
          <a:p>
            <a:pPr marL="1181100"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Değerleme Yaptırılması Zorunlu </a:t>
            </a:r>
            <a:r>
              <a:rPr lang="tr-TR" sz="1800" dirty="0" smtClean="0">
                <a:latin typeface="Times New Roman" panose="02020603050405020304" pitchFamily="18" charset="0"/>
                <a:cs typeface="Times New Roman" panose="02020603050405020304" pitchFamily="18" charset="0"/>
              </a:rPr>
              <a:t>Hususlar:</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Sahipliğe </a:t>
            </a:r>
            <a:r>
              <a:rPr lang="tr-TR" sz="1400" dirty="0">
                <a:latin typeface="Times New Roman" panose="02020603050405020304" pitchFamily="18" charset="0"/>
                <a:cs typeface="Times New Roman" panose="02020603050405020304" pitchFamily="18" charset="0"/>
              </a:rPr>
              <a:t>dayalı kira sertifikası ihraçlarında varlığın veya hakkın, </a:t>
            </a:r>
            <a:r>
              <a:rPr lang="tr-TR" sz="1400" dirty="0" err="1">
                <a:latin typeface="Times New Roman" panose="02020603050405020304" pitchFamily="18" charset="0"/>
                <a:cs typeface="Times New Roman" panose="02020603050405020304" pitchFamily="18" charset="0"/>
              </a:rPr>
              <a:t>VKŞ’ye</a:t>
            </a:r>
            <a:r>
              <a:rPr lang="tr-TR" sz="1400" dirty="0">
                <a:latin typeface="Times New Roman" panose="02020603050405020304" pitchFamily="18" charset="0"/>
                <a:cs typeface="Times New Roman" panose="02020603050405020304" pitchFamily="18" charset="0"/>
              </a:rPr>
              <a:t> devri ile </a:t>
            </a:r>
            <a:r>
              <a:rPr lang="tr-TR" sz="1400" dirty="0" err="1">
                <a:latin typeface="Times New Roman" panose="02020603050405020304" pitchFamily="18" charset="0"/>
                <a:cs typeface="Times New Roman" panose="02020603050405020304" pitchFamily="18" charset="0"/>
              </a:rPr>
              <a:t>VKŞ’den</a:t>
            </a:r>
            <a:r>
              <a:rPr lang="tr-TR" sz="1400" dirty="0">
                <a:latin typeface="Times New Roman" panose="02020603050405020304" pitchFamily="18" charset="0"/>
                <a:cs typeface="Times New Roman" panose="02020603050405020304" pitchFamily="18" charset="0"/>
              </a:rPr>
              <a:t> kaynak kuruluş veya üçüncü kişilere devri </a:t>
            </a:r>
            <a:r>
              <a:rPr lang="tr-TR" sz="1400" dirty="0" smtClean="0">
                <a:latin typeface="Times New Roman" panose="02020603050405020304" pitchFamily="18" charset="0"/>
                <a:cs typeface="Times New Roman" panose="02020603050405020304" pitchFamily="18" charset="0"/>
              </a:rPr>
              <a:t>halinde.</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Ortaklığa </a:t>
            </a:r>
            <a:r>
              <a:rPr lang="tr-TR" sz="1400" dirty="0">
                <a:latin typeface="Times New Roman" panose="02020603050405020304" pitchFamily="18" charset="0"/>
                <a:cs typeface="Times New Roman" panose="02020603050405020304" pitchFamily="18" charset="0"/>
              </a:rPr>
              <a:t>dayalı kira sertifikası ihraçlarında.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Ortak </a:t>
            </a:r>
            <a:r>
              <a:rPr lang="tr-TR" sz="1400" dirty="0">
                <a:latin typeface="Times New Roman" panose="02020603050405020304" pitchFamily="18" charset="0"/>
                <a:cs typeface="Times New Roman" panose="02020603050405020304" pitchFamily="18" charset="0"/>
              </a:rPr>
              <a:t>girişime konu proje değerinin belirlenmesi aşamasında,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Ortak </a:t>
            </a:r>
            <a:r>
              <a:rPr lang="tr-TR" sz="1400" dirty="0">
                <a:latin typeface="Times New Roman" panose="02020603050405020304" pitchFamily="18" charset="0"/>
                <a:cs typeface="Times New Roman" panose="02020603050405020304" pitchFamily="18" charset="0"/>
              </a:rPr>
              <a:t>girişimin VKŞ dışında kalan ortakların ortak girişime nakit dışında varlık veya hak koyması halinde.</a:t>
            </a:r>
          </a:p>
          <a:p>
            <a:pPr marL="1695450" lvl="2"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Eser </a:t>
            </a:r>
            <a:r>
              <a:rPr lang="tr-TR" sz="1400" dirty="0">
                <a:latin typeface="Times New Roman" panose="02020603050405020304" pitchFamily="18" charset="0"/>
                <a:cs typeface="Times New Roman" panose="02020603050405020304" pitchFamily="18" charset="0"/>
              </a:rPr>
              <a:t>sözleşmesine dayalı kira sertifikası ihraçlarında.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Eser </a:t>
            </a:r>
            <a:r>
              <a:rPr lang="tr-TR" sz="1400" dirty="0">
                <a:latin typeface="Times New Roman" panose="02020603050405020304" pitchFamily="18" charset="0"/>
                <a:cs typeface="Times New Roman" panose="02020603050405020304" pitchFamily="18" charset="0"/>
              </a:rPr>
              <a:t>bedelinin tespit edilmesi aşamasında,</a:t>
            </a:r>
          </a:p>
          <a:p>
            <a:pPr marL="2152650" lvl="3" indent="-342900" algn="just">
              <a:lnSpc>
                <a:spcPct val="150000"/>
              </a:lnSpc>
              <a:buFont typeface="+mj-lt"/>
              <a:buAutoNum type="alphaLcParenR"/>
              <a:defRPr/>
            </a:pPr>
            <a:r>
              <a:rPr lang="tr-TR" sz="1400" dirty="0" smtClean="0">
                <a:latin typeface="Times New Roman" panose="02020603050405020304" pitchFamily="18" charset="0"/>
                <a:cs typeface="Times New Roman" panose="02020603050405020304" pitchFamily="18" charset="0"/>
              </a:rPr>
              <a:t>Esere </a:t>
            </a:r>
            <a:r>
              <a:rPr lang="tr-TR" sz="1400" dirty="0">
                <a:latin typeface="Times New Roman" panose="02020603050405020304" pitchFamily="18" charset="0"/>
                <a:cs typeface="Times New Roman" panose="02020603050405020304" pitchFamily="18" charset="0"/>
              </a:rPr>
              <a:t>ilişkin satış sözleşmesinin düzenlenmesi öncesinde.</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Yapılacak </a:t>
            </a:r>
            <a:r>
              <a:rPr lang="tr-TR" sz="1400" dirty="0">
                <a:latin typeface="Times New Roman" panose="02020603050405020304" pitchFamily="18" charset="0"/>
                <a:cs typeface="Times New Roman" panose="02020603050405020304" pitchFamily="18" charset="0"/>
              </a:rPr>
              <a:t>değer tespitlerinin, uluslararası değerleme standartları çerçevesinde </a:t>
            </a:r>
            <a:r>
              <a:rPr lang="tr-TR" sz="1400" dirty="0" smtClean="0">
                <a:latin typeface="Times New Roman" panose="02020603050405020304" pitchFamily="18" charset="0"/>
                <a:cs typeface="Times New Roman" panose="02020603050405020304" pitchFamily="18" charset="0"/>
              </a:rPr>
              <a:t>SPK’nın </a:t>
            </a:r>
            <a:r>
              <a:rPr lang="tr-TR" sz="1400" dirty="0">
                <a:latin typeface="Times New Roman" panose="02020603050405020304" pitchFamily="18" charset="0"/>
                <a:cs typeface="Times New Roman" panose="02020603050405020304" pitchFamily="18" charset="0"/>
              </a:rPr>
              <a:t>ilgili düzenlemelerine uyularak yapılması </a:t>
            </a:r>
            <a:r>
              <a:rPr lang="tr-TR" sz="1400" dirty="0" smtClean="0">
                <a:latin typeface="Times New Roman" panose="02020603050405020304" pitchFamily="18" charset="0"/>
                <a:cs typeface="Times New Roman" panose="02020603050405020304" pitchFamily="18" charset="0"/>
              </a:rPr>
              <a:t>zorunludur.</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Kira Sertifikası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796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32</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207481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a:t>
            </a:fld>
            <a:endParaRPr lang="tr-TR" dirty="0"/>
          </a:p>
        </p:txBody>
      </p:sp>
      <p:sp>
        <p:nvSpPr>
          <p:cNvPr id="8" name="İçerik Yer Tutucusu 2"/>
          <p:cNvSpPr>
            <a:spLocks noGrp="1"/>
          </p:cNvSpPr>
          <p:nvPr>
            <p:ph idx="1"/>
          </p:nvPr>
        </p:nvSpPr>
        <p:spPr>
          <a:xfrm>
            <a:off x="316410" y="933898"/>
            <a:ext cx="8288038" cy="520511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Fon malvarlığı kurucunun, hizmet sağlayıcının ve kaynak kuruluşun malvarlığından </a:t>
            </a:r>
            <a:r>
              <a:rPr lang="tr-TR" sz="1600" dirty="0" smtClean="0">
                <a:latin typeface="Times New Roman" panose="02020603050405020304" pitchFamily="18" charset="0"/>
                <a:cs typeface="Times New Roman" panose="02020603050405020304" pitchFamily="18" charset="0"/>
              </a:rPr>
              <a:t>ayrıdır.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Kaynak kuruluşu, varlıkları fon portföyüne veya </a:t>
            </a:r>
            <a:r>
              <a:rPr lang="tr-TR" sz="1600" dirty="0" err="1" smtClean="0">
                <a:latin typeface="Times New Roman" panose="02020603050405020304" pitchFamily="18" charset="0"/>
                <a:cs typeface="Times New Roman" panose="02020603050405020304" pitchFamily="18" charset="0"/>
              </a:rPr>
              <a:t>İFK’ya</a:t>
            </a:r>
            <a:r>
              <a:rPr lang="tr-TR" sz="1600" dirty="0" smtClean="0">
                <a:latin typeface="Times New Roman" panose="02020603050405020304" pitchFamily="18" charset="0"/>
                <a:cs typeface="Times New Roman" panose="02020603050405020304" pitchFamily="18" charset="0"/>
              </a:rPr>
              <a:t> devreden tüzel kişi, kurum veya kuruluştur.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Fon </a:t>
            </a:r>
            <a:r>
              <a:rPr lang="tr-TR" sz="1600" dirty="0">
                <a:latin typeface="Times New Roman" panose="02020603050405020304" pitchFamily="18" charset="0"/>
                <a:cs typeface="Times New Roman" panose="02020603050405020304" pitchFamily="18" charset="0"/>
              </a:rPr>
              <a:t>malvarlığı, ihraç edilen </a:t>
            </a: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itfa edilinceye kadar, kurucunun, hizmet sağlayıcının ve kaynak kuruluşun yönetiminin veya denetiminin kamu kurumlarına devredilmesi halinde dahi başka bir amaçla tasarruf edilemez, kamu alacaklarının tahsili amacı da dâhil olmak üzere haczedilemez, üzerine ihtiyati tedbir konulamaz ve iflas masasına dâhil </a:t>
            </a:r>
            <a:r>
              <a:rPr lang="tr-TR" sz="1600" dirty="0" smtClean="0">
                <a:latin typeface="Times New Roman" panose="02020603050405020304" pitchFamily="18" charset="0"/>
                <a:cs typeface="Times New Roman" panose="02020603050405020304" pitchFamily="18" charset="0"/>
              </a:rPr>
              <a:t>edilemez.</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Fon </a:t>
            </a:r>
            <a:r>
              <a:rPr lang="tr-TR" sz="1600" dirty="0">
                <a:latin typeface="Times New Roman" panose="02020603050405020304" pitchFamily="18" charset="0"/>
                <a:cs typeface="Times New Roman" panose="02020603050405020304" pitchFamily="18" charset="0"/>
              </a:rPr>
              <a:t>malvarlığı, fon hesabına olması ve fon içtüzüğünde hüküm bulunması şartıyla kredi almak, türev araç işlemleri veya fon adına taraf olunan benzer nitelikteki işlemlerde bulunmak haricinde teminat gösterilemez ve </a:t>
            </a:r>
            <a:r>
              <a:rPr lang="tr-TR" sz="1600" dirty="0" err="1" smtClean="0">
                <a:latin typeface="Times New Roman" panose="02020603050405020304" pitchFamily="18" charset="0"/>
                <a:cs typeface="Times New Roman" panose="02020603050405020304" pitchFamily="18" charset="0"/>
              </a:rPr>
              <a:t>rehnedilemez</a:t>
            </a:r>
            <a:r>
              <a:rPr lang="tr-TR" sz="1600" dirty="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34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5</a:t>
            </a:fld>
            <a:endParaRPr lang="tr-TR" dirty="0"/>
          </a:p>
        </p:txBody>
      </p:sp>
      <p:sp>
        <p:nvSpPr>
          <p:cNvPr id="8" name="İçerik Yer Tutucusu 2"/>
          <p:cNvSpPr>
            <a:spLocks noGrp="1"/>
          </p:cNvSpPr>
          <p:nvPr>
            <p:ph idx="1"/>
          </p:nvPr>
        </p:nvSpPr>
        <p:spPr>
          <a:xfrm>
            <a:off x="251533" y="1102456"/>
            <a:ext cx="8288038" cy="448503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Başvuruların </a:t>
            </a:r>
            <a:r>
              <a:rPr lang="tr-TR" sz="1600" dirty="0">
                <a:latin typeface="Times New Roman" panose="02020603050405020304" pitchFamily="18" charset="0"/>
                <a:cs typeface="Times New Roman" panose="02020603050405020304" pitchFamily="18" charset="0"/>
              </a:rPr>
              <a:t>olumlu karşılanması halinde,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onaylanan </a:t>
            </a:r>
            <a:r>
              <a:rPr lang="tr-TR" sz="1600" dirty="0">
                <a:latin typeface="Times New Roman" panose="02020603050405020304" pitchFamily="18" charset="0"/>
                <a:cs typeface="Times New Roman" panose="02020603050405020304" pitchFamily="18" charset="0"/>
              </a:rPr>
              <a:t>fon içtüzüğü, </a:t>
            </a:r>
            <a:r>
              <a:rPr lang="tr-TR" sz="1600" dirty="0" smtClean="0">
                <a:latin typeface="Times New Roman" panose="02020603050405020304" pitchFamily="18" charset="0"/>
                <a:cs typeface="Times New Roman" panose="02020603050405020304" pitchFamily="18" charset="0"/>
              </a:rPr>
              <a:t>SPK </a:t>
            </a:r>
            <a:r>
              <a:rPr lang="tr-TR" sz="1600" dirty="0">
                <a:latin typeface="Times New Roman" panose="02020603050405020304" pitchFamily="18" charset="0"/>
                <a:cs typeface="Times New Roman" panose="02020603050405020304" pitchFamily="18" charset="0"/>
              </a:rPr>
              <a:t>kararının kurucu tarafından tebellüğ edildiği tarihi izleyen altı iş günü içinde kurucunun merkezinin bulunduğu yerin ticaret siciline tescil ettirilir ve </a:t>
            </a:r>
            <a:r>
              <a:rPr lang="tr-TR" sz="1600" dirty="0" err="1">
                <a:latin typeface="Times New Roman" panose="02020603050405020304" pitchFamily="18" charset="0"/>
                <a:cs typeface="Times New Roman" panose="02020603050405020304" pitchFamily="18" charset="0"/>
              </a:rPr>
              <a:t>TTSG’de</a:t>
            </a:r>
            <a:r>
              <a:rPr lang="tr-TR" sz="1600" dirty="0">
                <a:latin typeface="Times New Roman" panose="02020603050405020304" pitchFamily="18" charset="0"/>
                <a:cs typeface="Times New Roman" panose="02020603050405020304" pitchFamily="18" charset="0"/>
              </a:rPr>
              <a:t> ilan olunur. Fon içtüzüğünün tescili ile birlikte fon kuruluş işlemleri tamamlanmış sayılır.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halka arz edilerek veya nitelikli yatırımcılara satılmak üzere veya birim nominal değeri asgari 100.000 TL tutarında olmak kaydıyla tahsisli olarak ihraç edilebilir.</a:t>
            </a:r>
          </a:p>
          <a:p>
            <a:pPr marL="1181100" lvl="1" algn="just">
              <a:lnSpc>
                <a:spcPct val="150000"/>
              </a:lnSpc>
              <a:buFont typeface="Wingdings" panose="05000000000000000000" pitchFamily="2" charset="2"/>
              <a:buChar char="Ø"/>
              <a:defRPr/>
            </a:pP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49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8" name="İçerik Yer Tutucusu 2"/>
          <p:cNvSpPr>
            <a:spLocks noGrp="1"/>
          </p:cNvSpPr>
          <p:nvPr>
            <p:ph idx="1"/>
          </p:nvPr>
        </p:nvSpPr>
        <p:spPr>
          <a:xfrm>
            <a:off x="251533" y="945328"/>
            <a:ext cx="8288038" cy="506110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KFF </a:t>
            </a:r>
            <a:r>
              <a:rPr lang="tr-TR" sz="1600" dirty="0">
                <a:latin typeface="Times New Roman" panose="02020603050405020304" pitchFamily="18" charset="0"/>
                <a:cs typeface="Times New Roman" panose="02020603050405020304" pitchFamily="18" charset="0"/>
              </a:rPr>
              <a:t>portföyüne;</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ve finansman şirketlerinin, ilgili sicilde ipotek tesis edilmek suretiyle teminat altına alınmış, konut finansmanından kaynaklanan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 kaydıyla, finansal kiralama sözleşmelerinden doğan alacaklar,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Bankaların, finansal kiralama şirketleri ve finansman şirketlerinin ilgili sicilde ipotek tesis edilmek suretiyle teminat altına alınmış ticari kredi ve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TOKİ konut satışından kaynaklanan taksitli ve sözleşmeye bağlanmış alacakları,</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Türev araçlardan kaynaklanan haklar ve yükümlülükler</a:t>
            </a:r>
          </a:p>
          <a:p>
            <a:pPr marL="1581150" lvl="2"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diğer varlıklar.</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finansmanından kaynaklanmakla birlikte ipotek tesis edilmek suretiyle teminat altına alınmamış olan kredilerden kaynaklananlar, </a:t>
            </a:r>
            <a:r>
              <a:rPr lang="tr-TR" sz="1400" dirty="0" err="1">
                <a:latin typeface="Times New Roman" panose="02020603050405020304" pitchFamily="18" charset="0"/>
                <a:cs typeface="Times New Roman" panose="02020603050405020304" pitchFamily="18" charset="0"/>
              </a:rPr>
              <a:t>SPK’ca</a:t>
            </a:r>
            <a:r>
              <a:rPr lang="tr-TR" sz="1400" dirty="0">
                <a:latin typeface="Times New Roman" panose="02020603050405020304" pitchFamily="18" charset="0"/>
                <a:cs typeface="Times New Roman" panose="02020603050405020304" pitchFamily="18" charset="0"/>
              </a:rPr>
              <a:t> uygun görülen nitelikte başka bir teminata bağlanmış olması şartıyla KFF portföyüne dahil edilebilir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885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7</a:t>
            </a:fld>
            <a:endParaRPr lang="tr-TR" dirty="0"/>
          </a:p>
        </p:txBody>
      </p:sp>
      <p:sp>
        <p:nvSpPr>
          <p:cNvPr id="8" name="İçerik Yer Tutucusu 2"/>
          <p:cNvSpPr>
            <a:spLocks noGrp="1"/>
          </p:cNvSpPr>
          <p:nvPr>
            <p:ph idx="1"/>
          </p:nvPr>
        </p:nvSpPr>
        <p:spPr>
          <a:xfrm>
            <a:off x="304980" y="968188"/>
            <a:ext cx="8288038" cy="5061102"/>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a:t>
            </a:r>
            <a:r>
              <a:rPr lang="tr-TR" sz="1600" dirty="0">
                <a:latin typeface="Times New Roman" panose="02020603050405020304" pitchFamily="18" charset="0"/>
                <a:cs typeface="Times New Roman" panose="02020603050405020304" pitchFamily="18" charset="0"/>
              </a:rPr>
              <a:t>tesis edilmek suretiyle teminat altına alınmış kredi ve alacakların teminatı olan taşınmazlarla ilgili </a:t>
            </a:r>
            <a:r>
              <a:rPr lang="tr-TR" sz="1600" dirty="0" smtClean="0">
                <a:latin typeface="Times New Roman" panose="02020603050405020304" pitchFamily="18" charset="0"/>
                <a:cs typeface="Times New Roman" panose="02020603050405020304" pitchFamily="18" charset="0"/>
              </a:rPr>
              <a:t>olarak:</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Taşınmazın </a:t>
            </a:r>
            <a:r>
              <a:rPr lang="tr-TR" sz="1600" dirty="0">
                <a:latin typeface="Times New Roman" panose="02020603050405020304" pitchFamily="18" charset="0"/>
                <a:cs typeface="Times New Roman" panose="02020603050405020304" pitchFamily="18" charset="0"/>
              </a:rPr>
              <a:t>Türkiye Cumhuriyeti sınırları içinde </a:t>
            </a:r>
            <a:r>
              <a:rPr lang="tr-TR" sz="1600" dirty="0" smtClean="0">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Taşınmaza </a:t>
            </a:r>
            <a:r>
              <a:rPr lang="tr-TR" sz="1600" dirty="0">
                <a:latin typeface="Times New Roman" panose="02020603050405020304" pitchFamily="18" charset="0"/>
                <a:cs typeface="Times New Roman" panose="02020603050405020304" pitchFamily="18" charset="0"/>
              </a:rPr>
              <a:t>ilişkin kanuni zorunluluklardan kaynaklanan sigorta yükümlülüklerinin yerine getirilmiş </a:t>
            </a:r>
            <a:r>
              <a:rPr lang="tr-TR" sz="1600" dirty="0" smtClean="0">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Kredinin </a:t>
            </a:r>
            <a:r>
              <a:rPr lang="tr-TR" sz="1600" dirty="0">
                <a:latin typeface="Times New Roman" panose="02020603050405020304" pitchFamily="18" charset="0"/>
                <a:cs typeface="Times New Roman" panose="02020603050405020304" pitchFamily="18" charset="0"/>
              </a:rPr>
              <a:t>kullandırılması veya alacağın oluşumu aşamasında taşınmazın piyasa değerinin </a:t>
            </a:r>
            <a:r>
              <a:rPr lang="tr-TR" sz="1600" dirty="0" smtClean="0">
                <a:latin typeface="Times New Roman" panose="02020603050405020304" pitchFamily="18" charset="0"/>
                <a:cs typeface="Times New Roman" panose="02020603050405020304" pitchFamily="18" charset="0"/>
              </a:rPr>
              <a:t>değerleme </a:t>
            </a:r>
            <a:r>
              <a:rPr lang="tr-TR" sz="1600" dirty="0">
                <a:latin typeface="Times New Roman" panose="02020603050405020304" pitchFamily="18" charset="0"/>
                <a:cs typeface="Times New Roman" panose="02020603050405020304" pitchFamily="18" charset="0"/>
              </a:rPr>
              <a:t>kuruluşlarınca tespit edilmiş </a:t>
            </a:r>
            <a:r>
              <a:rPr lang="tr-TR" sz="1600" dirty="0" smtClean="0">
                <a:latin typeface="Times New Roman" panose="02020603050405020304" pitchFamily="18" charset="0"/>
                <a:cs typeface="Times New Roman" panose="02020603050405020304" pitchFamily="18" charset="0"/>
              </a:rPr>
              <a:t>olması,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Teminatlı </a:t>
            </a:r>
            <a:r>
              <a:rPr lang="tr-TR" sz="1600" dirty="0">
                <a:latin typeface="Times New Roman" panose="02020603050405020304" pitchFamily="18" charset="0"/>
                <a:cs typeface="Times New Roman" panose="02020603050405020304" pitchFamily="18" charset="0"/>
              </a:rPr>
              <a:t>menkul kıymetlerden yurt içinde ihraç edilmiş olanların </a:t>
            </a:r>
            <a:r>
              <a:rPr lang="tr-TR" sz="1600" dirty="0" err="1">
                <a:latin typeface="Times New Roman" panose="02020603050405020304" pitchFamily="18" charset="0"/>
                <a:cs typeface="Times New Roman" panose="02020603050405020304" pitchFamily="18" charset="0"/>
              </a:rPr>
              <a:t>MKK’da</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kayden</a:t>
            </a:r>
            <a:r>
              <a:rPr lang="tr-TR" sz="1600" dirty="0">
                <a:latin typeface="Times New Roman" panose="02020603050405020304" pitchFamily="18" charset="0"/>
                <a:cs typeface="Times New Roman" panose="02020603050405020304" pitchFamily="18" charset="0"/>
              </a:rPr>
              <a:t> oluşturulmuş ve fon adına açılan hesaba aktarılmış olması</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712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8" name="İçerik Yer Tutucusu 2"/>
          <p:cNvSpPr>
            <a:spLocks noGrp="1"/>
          </p:cNvSpPr>
          <p:nvPr>
            <p:ph idx="1"/>
          </p:nvPr>
        </p:nvSpPr>
        <p:spPr>
          <a:xfrm>
            <a:off x="365760" y="1028700"/>
            <a:ext cx="8238688" cy="434451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İhraç </a:t>
            </a:r>
            <a:r>
              <a:rPr lang="tr-TR" sz="1600" dirty="0">
                <a:latin typeface="Times New Roman" panose="02020603050405020304" pitchFamily="18" charset="0"/>
                <a:cs typeface="Times New Roman" panose="02020603050405020304" pitchFamily="18" charset="0"/>
              </a:rPr>
              <a:t>tavanı içerisinde aşağıda belirtilen kriterlere göre farklı haklara sahip tertipler </a:t>
            </a:r>
            <a:r>
              <a:rPr lang="tr-TR" sz="1600" dirty="0" smtClean="0">
                <a:latin typeface="Times New Roman" panose="02020603050405020304" pitchFamily="18" charset="0"/>
                <a:cs typeface="Times New Roman" panose="02020603050405020304" pitchFamily="18" charset="0"/>
              </a:rPr>
              <a:t>oluşturulabilir.</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Varlıkların vadesi,</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Varlıkların </a:t>
            </a:r>
            <a:r>
              <a:rPr lang="tr-TR" sz="1600" dirty="0">
                <a:latin typeface="Times New Roman" panose="02020603050405020304" pitchFamily="18" charset="0"/>
                <a:cs typeface="Times New Roman" panose="02020603050405020304" pitchFamily="18" charset="0"/>
              </a:rPr>
              <a:t>anapara veya faiz ödeme </a:t>
            </a:r>
            <a:r>
              <a:rPr lang="tr-TR" sz="1600" dirty="0" smtClean="0">
                <a:latin typeface="Times New Roman" panose="02020603050405020304" pitchFamily="18" charset="0"/>
                <a:cs typeface="Times New Roman" panose="02020603050405020304" pitchFamily="18" charset="0"/>
              </a:rPr>
              <a:t>zamanları,</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Varlıklardan </a:t>
            </a:r>
            <a:r>
              <a:rPr lang="tr-TR" sz="1600" dirty="0">
                <a:latin typeface="Times New Roman" panose="02020603050405020304" pitchFamily="18" charset="0"/>
                <a:cs typeface="Times New Roman" panose="02020603050405020304" pitchFamily="18" charset="0"/>
              </a:rPr>
              <a:t>elde edilecek faiz veya getirinin </a:t>
            </a:r>
            <a:r>
              <a:rPr lang="tr-TR" sz="1600" dirty="0" smtClean="0">
                <a:latin typeface="Times New Roman" panose="02020603050405020304" pitchFamily="18" charset="0"/>
                <a:cs typeface="Times New Roman" panose="02020603050405020304" pitchFamily="18" charset="0"/>
              </a:rPr>
              <a:t>türü,</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Anapara</a:t>
            </a:r>
            <a:r>
              <a:rPr lang="tr-TR" sz="1600" dirty="0">
                <a:latin typeface="Times New Roman" panose="02020603050405020304" pitchFamily="18" charset="0"/>
                <a:cs typeface="Times New Roman" panose="02020603050405020304" pitchFamily="18" charset="0"/>
              </a:rPr>
              <a:t>, faiz veya getiri ödemelerinde </a:t>
            </a:r>
            <a:r>
              <a:rPr lang="tr-TR" sz="1600" dirty="0" smtClean="0">
                <a:latin typeface="Times New Roman" panose="02020603050405020304" pitchFamily="18" charset="0"/>
                <a:cs typeface="Times New Roman" panose="02020603050405020304" pitchFamily="18" charset="0"/>
              </a:rPr>
              <a:t>öncelikler,</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Tasfiye </a:t>
            </a:r>
            <a:r>
              <a:rPr lang="tr-TR" sz="1600" dirty="0">
                <a:latin typeface="Times New Roman" panose="02020603050405020304" pitchFamily="18" charset="0"/>
                <a:cs typeface="Times New Roman" panose="02020603050405020304" pitchFamily="18" charset="0"/>
              </a:rPr>
              <a:t>prosedürüne ilişkin </a:t>
            </a:r>
            <a:r>
              <a:rPr lang="tr-TR" sz="1600" dirty="0" smtClean="0">
                <a:latin typeface="Times New Roman" panose="02020603050405020304" pitchFamily="18" charset="0"/>
                <a:cs typeface="Times New Roman" panose="02020603050405020304" pitchFamily="18" charset="0"/>
              </a:rPr>
              <a:t>haklar,</a:t>
            </a:r>
          </a:p>
          <a:p>
            <a:pPr marL="1695450" lvl="2" indent="-342900" algn="just">
              <a:lnSpc>
                <a:spcPct val="150000"/>
              </a:lnSpc>
              <a:buFont typeface="+mj-lt"/>
              <a:buAutoNum type="alphaLcParenR"/>
              <a:defRPr/>
            </a:pPr>
            <a:r>
              <a:rPr lang="tr-TR" sz="1600" dirty="0" smtClean="0">
                <a:latin typeface="Times New Roman" panose="02020603050405020304" pitchFamily="18" charset="0"/>
                <a:cs typeface="Times New Roman" panose="02020603050405020304" pitchFamily="18" charset="0"/>
              </a:rPr>
              <a:t>Kredi riski,</a:t>
            </a:r>
          </a:p>
          <a:p>
            <a:pPr marL="1695450" lvl="2" indent="-342900" algn="just">
              <a:lnSpc>
                <a:spcPct val="150000"/>
              </a:lnSpc>
              <a:buFont typeface="+mj-lt"/>
              <a:buAutoNum type="alphaLcParenR"/>
              <a:defRPr/>
            </a:pP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uygun görülecek diğer </a:t>
            </a:r>
            <a:r>
              <a:rPr lang="tr-TR" sz="1600" dirty="0" smtClean="0">
                <a:latin typeface="Times New Roman" panose="02020603050405020304" pitchFamily="18" charset="0"/>
                <a:cs typeface="Times New Roman" panose="02020603050405020304" pitchFamily="18" charset="0"/>
              </a:rPr>
              <a:t>kriterler</a:t>
            </a:r>
            <a:r>
              <a:rPr lang="tr-TR" sz="1600" dirty="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72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9</a:t>
            </a:fld>
            <a:endParaRPr lang="tr-TR" dirty="0"/>
          </a:p>
        </p:txBody>
      </p:sp>
      <p:sp>
        <p:nvSpPr>
          <p:cNvPr id="8" name="İçerik Yer Tutucusu 2"/>
          <p:cNvSpPr>
            <a:spLocks noGrp="1"/>
          </p:cNvSpPr>
          <p:nvPr>
            <p:ph idx="1"/>
          </p:nvPr>
        </p:nvSpPr>
        <p:spPr>
          <a:xfrm>
            <a:off x="251533" y="1002478"/>
            <a:ext cx="8288038" cy="448503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III-58.1 sayılı Varlığa veya İpoteğe Dayalı Menkul Kıymetler Tebliği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Halka </a:t>
            </a:r>
            <a:r>
              <a:rPr lang="tr-TR" sz="1600" dirty="0">
                <a:latin typeface="Times New Roman" panose="02020603050405020304" pitchFamily="18" charset="0"/>
                <a:cs typeface="Times New Roman" panose="02020603050405020304" pitchFamily="18" charset="0"/>
              </a:rPr>
              <a:t>arz edilecek </a:t>
            </a:r>
            <a:r>
              <a:rPr lang="tr-TR" sz="1600" dirty="0" smtClean="0">
                <a:latin typeface="Times New Roman" panose="02020603050405020304" pitchFamily="18" charset="0"/>
                <a:cs typeface="Times New Roman" panose="02020603050405020304" pitchFamily="18" charset="0"/>
              </a:rPr>
              <a:t>İDMK </a:t>
            </a:r>
            <a:r>
              <a:rPr lang="tr-TR" sz="1600" dirty="0">
                <a:latin typeface="Times New Roman" panose="02020603050405020304" pitchFamily="18" charset="0"/>
                <a:cs typeface="Times New Roman" panose="02020603050405020304" pitchFamily="18" charset="0"/>
              </a:rPr>
              <a:t>için derecelendirme kuruluşları tarafından kredi derecelendirilmesinin yapılması ve derecelendirme notunun </a:t>
            </a:r>
            <a:r>
              <a:rPr lang="tr-TR" sz="1600" dirty="0" smtClean="0">
                <a:latin typeface="Times New Roman" panose="02020603050405020304" pitchFamily="18" charset="0"/>
                <a:cs typeface="Times New Roman" panose="02020603050405020304" pitchFamily="18" charset="0"/>
              </a:rPr>
              <a:t>SPK mevzuatı çerçevesinde </a:t>
            </a:r>
            <a:r>
              <a:rPr lang="tr-TR" sz="1600" dirty="0">
                <a:latin typeface="Times New Roman" panose="02020603050405020304" pitchFamily="18" charset="0"/>
                <a:cs typeface="Times New Roman" panose="02020603050405020304" pitchFamily="18" charset="0"/>
              </a:rPr>
              <a:t>güncellenmesini gerektiren durumlarda düzenli olarak gözden geçirilmesi zorunludur</a:t>
            </a:r>
            <a:r>
              <a:rPr lang="tr-TR" sz="16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SPK, </a:t>
            </a:r>
            <a:r>
              <a:rPr lang="tr-TR" sz="1600" dirty="0" err="1" smtClean="0">
                <a:latin typeface="Times New Roman" panose="02020603050405020304" pitchFamily="18" charset="0"/>
                <a:cs typeface="Times New Roman" panose="02020603050405020304" pitchFamily="18" charset="0"/>
              </a:rPr>
              <a:t>İDMK’ya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ilişkin ödeme yükümlülüklerinin yurt içinde yerleşik bir banka veya üçüncü bir tüzel kişi tarafından garanti altına alınmasını talep edebilir.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İDMK </a:t>
            </a:r>
            <a:r>
              <a:rPr lang="tr-TR" sz="1600" dirty="0" err="1">
                <a:latin typeface="Times New Roman" panose="02020603050405020304" pitchFamily="18" charset="0"/>
                <a:cs typeface="Times New Roman" panose="02020603050405020304" pitchFamily="18" charset="0"/>
              </a:rPr>
              <a:t>izahnamede</a:t>
            </a:r>
            <a:r>
              <a:rPr lang="tr-TR" sz="1600" dirty="0">
                <a:latin typeface="Times New Roman" panose="02020603050405020304" pitchFamily="18" charset="0"/>
                <a:cs typeface="Times New Roman" panose="02020603050405020304" pitchFamily="18" charset="0"/>
              </a:rPr>
              <a:t> veya ihraç belgesinde belirlenen esaslar çerçevesinde itfa edilir.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Kaynak kuruluş veya kurucu, </a:t>
            </a:r>
            <a:r>
              <a:rPr lang="tr-TR" sz="1600" dirty="0" err="1" smtClean="0">
                <a:latin typeface="Times New Roman" panose="02020603050405020304" pitchFamily="18" charset="0"/>
                <a:cs typeface="Times New Roman" panose="02020603050405020304" pitchFamily="18" charset="0"/>
              </a:rPr>
              <a:t>İDMK’nın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nominal değerinin %5’ini satın almak ve vade sonuna kadar tutmakla yükümlüdür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Fonu (KFF)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289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25649</TotalTime>
  <Words>2676</Words>
  <Application>Microsoft Office PowerPoint</Application>
  <PresentationFormat>Ekran Gösterisi (4:3)</PresentationFormat>
  <Paragraphs>272</Paragraphs>
  <Slides>32</Slides>
  <Notes>31</Notes>
  <HiddenSlides>0</HiddenSlides>
  <MMClips>0</MMClips>
  <ScaleCrop>false</ScaleCrop>
  <HeadingPairs>
    <vt:vector size="4" baseType="variant">
      <vt:variant>
        <vt:lpstr>Tema</vt:lpstr>
      </vt:variant>
      <vt:variant>
        <vt:i4>3</vt:i4>
      </vt:variant>
      <vt:variant>
        <vt:lpstr>Slayt Başlıkları</vt:lpstr>
      </vt:variant>
      <vt:variant>
        <vt:i4>32</vt:i4>
      </vt:variant>
    </vt:vector>
  </HeadingPairs>
  <TitlesOfParts>
    <vt:vector size="35" baseType="lpstr">
      <vt:lpstr>ekonomi</vt:lpstr>
      <vt:lpstr>1_Rics</vt:lpstr>
      <vt:lpstr>h.t.</vt:lpstr>
      <vt:lpstr>PowerPoint Sunusu</vt:lpstr>
      <vt:lpstr>Konut Finansmanı Fonu (KFF)</vt:lpstr>
      <vt:lpstr>Konut Finansmanı Fonu (KFF)</vt:lpstr>
      <vt:lpstr>Konut Finansmanı Fonu (KFF)</vt:lpstr>
      <vt:lpstr>Konut Finansmanı Fonu (KFF)</vt:lpstr>
      <vt:lpstr>Konut Finansmanı Fonu (KFF)</vt:lpstr>
      <vt:lpstr>Konut Finansmanı Fonu (KFF)</vt:lpstr>
      <vt:lpstr>Konut Finansmanı Fonu (KFF)</vt:lpstr>
      <vt:lpstr>Konut Finansmanı Fonu (KFF)</vt:lpstr>
      <vt:lpstr>Konut Finansmanı Fonu (KFF)</vt:lpstr>
      <vt:lpstr>Konut Piyasası Menkul Kıymetleri</vt:lpstr>
      <vt:lpstr>İpotek Teminatlı Menkul Kıymetler (İTMK)</vt:lpstr>
      <vt:lpstr>İpotek Teminatlı Menkul Kıymetler (İTMK)</vt:lpstr>
      <vt:lpstr>İpotek Teminatlı Menkul Kıymetler (İTMK)</vt:lpstr>
      <vt:lpstr>İpoteğe Dayalı Menkul Kıymetler (İDMK)</vt:lpstr>
      <vt:lpstr>İpoteğe Dayalı Menkul Kıymetler (İDMK)</vt:lpstr>
      <vt:lpstr>İpoteğe Dayalı Menkul Kıymetler (İDMK)</vt:lpstr>
      <vt:lpstr>İpoteğe Dayalı Menkul Kıymetler (İDMK)</vt:lpstr>
      <vt:lpstr>Gayrimenkul Sertifikası (Sukuk)</vt:lpstr>
      <vt:lpstr>Gayrimenkul Sertifikası</vt:lpstr>
      <vt:lpstr>Gayrimenkul Sertifikası</vt:lpstr>
      <vt:lpstr>Gayrimenkul Sertifikası</vt:lpstr>
      <vt:lpstr>Kira Sertifikası</vt:lpstr>
      <vt:lpstr>Kira Sertifikası</vt:lpstr>
      <vt:lpstr>Kira Sertifikası</vt:lpstr>
      <vt:lpstr>Kira Sertifikası</vt:lpstr>
      <vt:lpstr>Kira Sertifikası</vt:lpstr>
      <vt:lpstr>Kira Sertifikası</vt:lpstr>
      <vt:lpstr>Kira Sertifikası</vt:lpstr>
      <vt:lpstr>Kira Sertifikası</vt:lpstr>
      <vt:lpstr>Kira Sertifikası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926</cp:revision>
  <cp:lastPrinted>2016-10-24T07:53:35Z</cp:lastPrinted>
  <dcterms:created xsi:type="dcterms:W3CDTF">2016-09-18T09:35:24Z</dcterms:created>
  <dcterms:modified xsi:type="dcterms:W3CDTF">2020-02-26T13:28:40Z</dcterms:modified>
</cp:coreProperties>
</file>