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3" r:id="rId2"/>
    <p:sldId id="273" r:id="rId3"/>
    <p:sldId id="294" r:id="rId4"/>
    <p:sldId id="295" r:id="rId5"/>
    <p:sldId id="27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Bono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poliçenin</a:t>
            </a:r>
            <a:r>
              <a:rPr lang="en-GB" dirty="0"/>
              <a:t> </a:t>
            </a:r>
            <a:r>
              <a:rPr lang="en-GB" dirty="0" err="1"/>
              <a:t>zorunlu</a:t>
            </a:r>
            <a:r>
              <a:rPr lang="en-GB" dirty="0"/>
              <a:t> </a:t>
            </a:r>
            <a:r>
              <a:rPr lang="en-GB" dirty="0" err="1"/>
              <a:t>unsurları</a:t>
            </a:r>
            <a:r>
              <a:rPr lang="en-GB" dirty="0"/>
              <a:t>-I</a:t>
            </a:r>
            <a:r>
              <a:rPr lang="tr-TR" dirty="0"/>
              <a:t>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MADDE 776</a:t>
            </a:r>
            <a:r>
              <a:rPr lang="tr-TR" dirty="0"/>
              <a:t>-</a:t>
            </a:r>
            <a:r>
              <a:rPr lang="tr-TR" b="1" dirty="0"/>
              <a:t> </a:t>
            </a:r>
            <a:r>
              <a:rPr lang="tr-TR" dirty="0"/>
              <a:t>(1) Bono veya emre yazılı senet;</a:t>
            </a:r>
          </a:p>
          <a:p>
            <a:r>
              <a:rPr lang="tr-TR" dirty="0"/>
              <a:t>a) Senet metninde “bono” veya</a:t>
            </a:r>
            <a:r>
              <a:rPr lang="tr-TR" b="1" dirty="0"/>
              <a:t> </a:t>
            </a:r>
            <a:r>
              <a:rPr lang="tr-TR" dirty="0"/>
              <a:t>“emre yazılı senet” kelimesini ve senet </a:t>
            </a:r>
            <a:r>
              <a:rPr lang="tr-TR" dirty="0" err="1"/>
              <a:t>Türkçe’den</a:t>
            </a:r>
            <a:r>
              <a:rPr lang="tr-TR" dirty="0"/>
              <a:t> başka bir dille yazılmışsa, o dilde bono veya emre yazılı senet karşılığı olarak kullanılan kelimeyi,</a:t>
            </a:r>
          </a:p>
          <a:p>
            <a:r>
              <a:rPr lang="tr-TR" dirty="0"/>
              <a:t>b) Kayıtsız ve şartsız belirli bir bedeli ödemek vaadini,</a:t>
            </a:r>
          </a:p>
          <a:p>
            <a:r>
              <a:rPr lang="tr-TR" dirty="0"/>
              <a:t>c) Vadeyi,</a:t>
            </a:r>
          </a:p>
          <a:p>
            <a:r>
              <a:rPr lang="tr-TR" dirty="0"/>
              <a:t>d) Ödeme yerini,</a:t>
            </a:r>
          </a:p>
          <a:p>
            <a:r>
              <a:rPr lang="tr-TR" dirty="0"/>
              <a:t>e) Kime veya kimin emrine ödenecek ise onun adını,</a:t>
            </a:r>
          </a:p>
          <a:p>
            <a:r>
              <a:rPr lang="tr-TR" dirty="0"/>
              <a:t>f) Düzenlenme tarihini ve yerini,</a:t>
            </a:r>
          </a:p>
          <a:p>
            <a:r>
              <a:rPr lang="tr-TR" dirty="0"/>
              <a:t>g) Düzenleyenin imzasını,</a:t>
            </a:r>
          </a:p>
          <a:p>
            <a:r>
              <a:rPr lang="tr-TR" dirty="0"/>
              <a:t>içerir.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802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 Ticaret Kanunu’nda, poliçeye ilişkin hükümlerin, niteliğine</a:t>
            </a:r>
            <a:br>
              <a:rPr lang="tr-TR" dirty="0"/>
            </a:br>
            <a:r>
              <a:rPr lang="tr-TR" dirty="0"/>
              <a:t>uygun düştüğü ölçüde, bonoya da uygulanacağı belirtilmiş; sadece</a:t>
            </a:r>
            <a:br>
              <a:rPr lang="tr-TR" dirty="0"/>
            </a:br>
            <a:r>
              <a:rPr lang="tr-TR" dirty="0"/>
              <a:t>bononun poliçeden farklılık gösterdiği hususlar, poliçeden ayrı olarak</a:t>
            </a:r>
            <a:br>
              <a:rPr lang="tr-TR" dirty="0"/>
            </a:br>
            <a:r>
              <a:rPr lang="tr-TR" dirty="0"/>
              <a:t>düzenleme konusu yapılmıştır.</a:t>
            </a:r>
            <a:br>
              <a:rPr lang="tr-TR" dirty="0"/>
            </a:br>
            <a:r>
              <a:rPr lang="tr-TR" dirty="0"/>
              <a:t>Poliçeden farklı olarak bonoda muhatap bulunmamaktadır. Keşideci</a:t>
            </a:r>
            <a:br>
              <a:rPr lang="tr-TR" dirty="0"/>
            </a:br>
            <a:r>
              <a:rPr lang="tr-TR" dirty="0"/>
              <a:t>poliçede olduğu gibi muhataba hitaben “işbu poliçe karşılığında …</a:t>
            </a:r>
            <a:br>
              <a:rPr lang="tr-TR" dirty="0"/>
            </a:br>
            <a:r>
              <a:rPr lang="tr-TR" dirty="0"/>
              <a:t>ödeyiniz.” ifadesini kullanmamaktadır. Bono keşideci ve lehtardan</a:t>
            </a:r>
            <a:br>
              <a:rPr lang="tr-TR" dirty="0"/>
            </a:br>
            <a:r>
              <a:rPr lang="tr-TR" dirty="0"/>
              <a:t>oluşan ikili bir yapıdan doğmaktadır; keşideci bonoyu düzenlerken</a:t>
            </a:r>
            <a:br>
              <a:rPr lang="tr-TR" dirty="0"/>
            </a:br>
            <a:r>
              <a:rPr lang="tr-TR" dirty="0"/>
              <a:t>lehtara hitaben “İşbu bono karşılığında… ödeyeceğim.” ifadesini kullanmaktadır.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58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Bonoda Alternatifi Bulunmayan Zorunlu Unsurları</a:t>
            </a:r>
            <a:br>
              <a:rPr lang="tr-TR" b="1" dirty="0"/>
            </a:br>
            <a:r>
              <a:rPr lang="tr-TR" b="1" dirty="0"/>
              <a:t>Bono veya Emre Muharrer Senet Kelimesi: </a:t>
            </a:r>
            <a:r>
              <a:rPr lang="tr-TR" dirty="0"/>
              <a:t>Poliçenin zorunlu unsurlarından biri olan “senet metninde poliçe kelimesi bulunması” unsurunun bonodaki karşılığı, senette “bono” veya “emre muharrer senet</a:t>
            </a:r>
            <a:br>
              <a:rPr lang="tr-TR" dirty="0"/>
            </a:br>
            <a:r>
              <a:rPr lang="tr-TR" dirty="0"/>
              <a:t>kelimesi” bulunması zorunluluğu şeklinde kendini göstermektedir.</a:t>
            </a:r>
            <a:br>
              <a:rPr lang="tr-TR" dirty="0"/>
            </a:br>
            <a:r>
              <a:rPr lang="tr-TR" dirty="0"/>
              <a:t>Bononun diğer tüm zorunlu unsurları bulunuyor, sadece “bono” veya</a:t>
            </a:r>
            <a:br>
              <a:rPr lang="tr-TR" dirty="0"/>
            </a:br>
            <a:r>
              <a:rPr lang="tr-TR" dirty="0"/>
              <a:t>“emre muharrer senet” kelimesi eksikse bu durumda, senet “emre</a:t>
            </a:r>
            <a:br>
              <a:rPr lang="tr-TR" dirty="0"/>
            </a:br>
            <a:r>
              <a:rPr lang="tr-TR" dirty="0"/>
              <a:t>yazılı ödeme vaadi” niteliği kazanmaktadır.</a:t>
            </a:r>
            <a:br>
              <a:rPr lang="tr-TR" dirty="0"/>
            </a:br>
            <a:r>
              <a:rPr lang="tr-TR" b="1" dirty="0"/>
              <a:t>Belirli Bir Bedelin Kayıtsız Şartsız Ödeneceği Vaadi: </a:t>
            </a:r>
            <a:r>
              <a:rPr lang="tr-TR" dirty="0"/>
              <a:t>Poliçeden bir</a:t>
            </a:r>
            <a:br>
              <a:rPr lang="tr-TR" dirty="0"/>
            </a:br>
            <a:r>
              <a:rPr lang="tr-TR" dirty="0"/>
              <a:t>diğer farklılık da poliçede belirli bir bedelin kayıtsız şartsız </a:t>
            </a:r>
            <a:r>
              <a:rPr lang="tr-TR" dirty="0" err="1"/>
              <a:t>ödenece</a:t>
            </a:r>
            <a:r>
              <a:rPr lang="tr-TR" dirty="0"/>
              <a:t>-</a:t>
            </a:r>
            <a:br>
              <a:rPr lang="tr-TR" dirty="0"/>
            </a:br>
            <a:r>
              <a:rPr lang="tr-TR" dirty="0" err="1"/>
              <a:t>ğine</a:t>
            </a:r>
            <a:r>
              <a:rPr lang="tr-TR" dirty="0"/>
              <a:t> ilişkin havale söz konusu iken, bonoda belirli bir bedelin kayıtsız</a:t>
            </a:r>
            <a:br>
              <a:rPr lang="tr-TR" dirty="0"/>
            </a:br>
            <a:r>
              <a:rPr lang="tr-TR" dirty="0"/>
              <a:t>şartsız ödeneceği vaadi bulunmasıdır.</a:t>
            </a:r>
            <a:br>
              <a:rPr lang="tr-TR" dirty="0"/>
            </a:br>
            <a:r>
              <a:rPr lang="tr-TR" dirty="0"/>
              <a:t>• Lehtarın adı</a:t>
            </a:r>
            <a:br>
              <a:rPr lang="tr-TR" dirty="0"/>
            </a:br>
            <a:r>
              <a:rPr lang="tr-TR" dirty="0"/>
              <a:t>• Keşidecinin (Tanzim edenin) İmzası</a:t>
            </a:r>
            <a:br>
              <a:rPr lang="tr-TR" dirty="0"/>
            </a:br>
            <a:r>
              <a:rPr lang="tr-TR" dirty="0"/>
              <a:t>• Keşide Tarihi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41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Bono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poliçenin</a:t>
            </a:r>
            <a:r>
              <a:rPr lang="en-GB" dirty="0"/>
              <a:t> </a:t>
            </a:r>
            <a:r>
              <a:rPr lang="en-GB" dirty="0" err="1"/>
              <a:t>zorunlu</a:t>
            </a:r>
            <a:r>
              <a:rPr lang="en-GB" dirty="0"/>
              <a:t> </a:t>
            </a:r>
            <a:r>
              <a:rPr lang="en-GB" dirty="0" err="1"/>
              <a:t>unsurları</a:t>
            </a:r>
            <a:r>
              <a:rPr lang="en-GB" dirty="0"/>
              <a:t>-</a:t>
            </a:r>
            <a:r>
              <a:rPr lang="tr-TR" dirty="0"/>
              <a:t>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B) Unsurların bulunmaması </a:t>
            </a:r>
            <a:endParaRPr lang="tr-TR" dirty="0"/>
          </a:p>
          <a:p>
            <a:r>
              <a:rPr lang="tr-TR" b="1" dirty="0"/>
              <a:t>MADDE</a:t>
            </a:r>
            <a:r>
              <a:rPr lang="tr-TR" dirty="0"/>
              <a:t> </a:t>
            </a:r>
            <a:r>
              <a:rPr lang="tr-TR" b="1" dirty="0"/>
              <a:t>777</a:t>
            </a:r>
            <a:r>
              <a:rPr lang="tr-TR" dirty="0"/>
              <a:t>-</a:t>
            </a:r>
            <a:r>
              <a:rPr lang="tr-TR" b="1" dirty="0"/>
              <a:t> </a:t>
            </a:r>
            <a:r>
              <a:rPr lang="tr-TR" dirty="0"/>
              <a:t>(1) İkinci ilâ dördüncü fıkralarda yazılı hâller saklı kalmak üzere, 776 </a:t>
            </a:r>
            <a:r>
              <a:rPr lang="tr-TR" dirty="0" err="1"/>
              <a:t>ncı</a:t>
            </a:r>
            <a:r>
              <a:rPr lang="tr-TR" dirty="0"/>
              <a:t> maddede gösterilen unsurlardan birini içermeyen bir senet bono sayılmaz.</a:t>
            </a:r>
          </a:p>
          <a:p>
            <a:r>
              <a:rPr lang="tr-TR" dirty="0"/>
              <a:t>(2) Vadesi gösterilmemiş olan bono, görüldüğünde ödenmesi şart olan bir bono sayılır.</a:t>
            </a:r>
          </a:p>
          <a:p>
            <a:r>
              <a:rPr lang="tr-TR" dirty="0"/>
              <a:t>(3) Açıklık bulunmadığı takdirde senedin düzenlendiği yer, ödeme yeri ve aynı zamanda düzenleyenin yerleşim yeri sayılır.</a:t>
            </a:r>
          </a:p>
          <a:p>
            <a:r>
              <a:rPr lang="tr-TR" dirty="0"/>
              <a:t>(4) Düzenlendiği yer gösterilmeyen bir bono, düzenleyenin adının yanında yazılı olan yerde düzenlenmiş sayılır.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59444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126</TotalTime>
  <Words>228</Words>
  <Application>Microsoft Office PowerPoint</Application>
  <PresentationFormat>Geniş ekran</PresentationFormat>
  <Paragraphs>22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Bono ve poliçenin zorunlu unsurları-II</vt:lpstr>
      <vt:lpstr>PowerPoint Sunusu</vt:lpstr>
      <vt:lpstr>PowerPoint Sunusu</vt:lpstr>
      <vt:lpstr>Bono ve poliçenin zorunlu unsurları-II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13</cp:revision>
  <dcterms:created xsi:type="dcterms:W3CDTF">2017-02-13T10:15:49Z</dcterms:created>
  <dcterms:modified xsi:type="dcterms:W3CDTF">2017-02-14T20:23:58Z</dcterms:modified>
</cp:coreProperties>
</file>