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293" r:id="rId2"/>
    <p:sldId id="273" r:id="rId3"/>
    <p:sldId id="294" r:id="rId4"/>
    <p:sldId id="295" r:id="rId5"/>
    <p:sldId id="274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816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B014B5-8A3C-473A-993C-12153C04B9EF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08F713-3B30-403A-8E92-77F18EC16F1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49325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08F713-3B30-403A-8E92-77F18EC16F1E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18380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4510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50656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40258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71263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868527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78218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77553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02862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04361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78633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01475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30416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3872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2473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0635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56686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9461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dirty="0"/>
              <a:t>ANKARA ÜNİVERSİTESİ HUKUK FAKÜLTESİ – KIYMETLİ EVRAK HUKUKU DERS NOTLARI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tr-TR" dirty="0"/>
          </a:p>
          <a:p>
            <a:pPr marL="0" indent="0" algn="ctr">
              <a:buNone/>
            </a:pPr>
            <a:r>
              <a:rPr lang="tr-TR" dirty="0"/>
              <a:t>Bu notlar her hafta işlenecek ders planını detaylı olarak göstermesi için hazırlanmış kısa bilgiler içermektedir.</a:t>
            </a:r>
          </a:p>
        </p:txBody>
      </p:sp>
    </p:spTree>
    <p:extLst>
      <p:ext uri="{BB962C8B-B14F-4D97-AF65-F5344CB8AC3E}">
        <p14:creationId xmlns:p14="http://schemas.microsoft.com/office/powerpoint/2010/main" val="9077862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Bono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poliçenin</a:t>
            </a:r>
            <a:r>
              <a:rPr lang="en-GB" dirty="0"/>
              <a:t> </a:t>
            </a:r>
            <a:r>
              <a:rPr lang="en-GB" dirty="0" err="1"/>
              <a:t>zorunlu</a:t>
            </a:r>
            <a:r>
              <a:rPr lang="en-GB" dirty="0"/>
              <a:t> </a:t>
            </a:r>
            <a:r>
              <a:rPr lang="en-GB" dirty="0" err="1"/>
              <a:t>unsurları</a:t>
            </a:r>
            <a:r>
              <a:rPr lang="en-GB" dirty="0"/>
              <a:t>-I</a:t>
            </a:r>
            <a:r>
              <a:rPr lang="tr-TR" dirty="0"/>
              <a:t>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b="1" dirty="0"/>
              <a:t>MADDE 776</a:t>
            </a:r>
            <a:r>
              <a:rPr lang="tr-TR" dirty="0"/>
              <a:t>-</a:t>
            </a:r>
            <a:r>
              <a:rPr lang="tr-TR" b="1" dirty="0"/>
              <a:t> </a:t>
            </a:r>
            <a:r>
              <a:rPr lang="tr-TR" dirty="0"/>
              <a:t>(1) Bono veya emre yazılı senet;</a:t>
            </a:r>
          </a:p>
          <a:p>
            <a:r>
              <a:rPr lang="tr-TR" dirty="0"/>
              <a:t>a) Senet metninde “bono” veya</a:t>
            </a:r>
            <a:r>
              <a:rPr lang="tr-TR" b="1" dirty="0"/>
              <a:t> </a:t>
            </a:r>
            <a:r>
              <a:rPr lang="tr-TR" dirty="0"/>
              <a:t>“emre yazılı senet” kelimesini ve senet </a:t>
            </a:r>
            <a:r>
              <a:rPr lang="tr-TR" dirty="0" err="1"/>
              <a:t>Türkçe’den</a:t>
            </a:r>
            <a:r>
              <a:rPr lang="tr-TR" dirty="0"/>
              <a:t> başka bir dille yazılmışsa, o dilde bono veya emre yazılı senet karşılığı olarak kullanılan kelimeyi,</a:t>
            </a:r>
          </a:p>
          <a:p>
            <a:r>
              <a:rPr lang="tr-TR" dirty="0"/>
              <a:t>b) Kayıtsız ve şartsız belirli bir bedeli ödemek vaadini,</a:t>
            </a:r>
          </a:p>
          <a:p>
            <a:r>
              <a:rPr lang="tr-TR" dirty="0"/>
              <a:t>c) Vadeyi,</a:t>
            </a:r>
          </a:p>
          <a:p>
            <a:r>
              <a:rPr lang="tr-TR" dirty="0"/>
              <a:t>d) Ödeme yerini,</a:t>
            </a:r>
          </a:p>
          <a:p>
            <a:r>
              <a:rPr lang="tr-TR" dirty="0"/>
              <a:t>e) Kime veya kimin emrine ödenecek ise onun adını,</a:t>
            </a:r>
          </a:p>
          <a:p>
            <a:r>
              <a:rPr lang="tr-TR" dirty="0"/>
              <a:t>f) Düzenlenme tarihini ve yerini,</a:t>
            </a:r>
          </a:p>
          <a:p>
            <a:r>
              <a:rPr lang="tr-TR" dirty="0"/>
              <a:t>g) Düzenleyenin imzasını,</a:t>
            </a:r>
          </a:p>
          <a:p>
            <a:r>
              <a:rPr lang="tr-TR" dirty="0"/>
              <a:t>içerir.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480201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Türk Ticaret Kanunu’nda, poliçeye ilişkin hükümlerin, niteliğine</a:t>
            </a:r>
            <a:br>
              <a:rPr lang="tr-TR" dirty="0"/>
            </a:br>
            <a:r>
              <a:rPr lang="tr-TR" dirty="0"/>
              <a:t>uygun düştüğü ölçüde, bonoya da uygulanacağı belirtilmiş; sadece</a:t>
            </a:r>
            <a:br>
              <a:rPr lang="tr-TR" dirty="0"/>
            </a:br>
            <a:r>
              <a:rPr lang="tr-TR" dirty="0"/>
              <a:t>bononun poliçeden farklılık gösterdiği hususlar, poliçeden ayrı olarak</a:t>
            </a:r>
            <a:br>
              <a:rPr lang="tr-TR" dirty="0"/>
            </a:br>
            <a:r>
              <a:rPr lang="tr-TR" dirty="0"/>
              <a:t>düzenleme konusu yapılmıştır.</a:t>
            </a:r>
            <a:br>
              <a:rPr lang="tr-TR" dirty="0"/>
            </a:br>
            <a:r>
              <a:rPr lang="tr-TR" dirty="0"/>
              <a:t>Poliçeden farklı olarak bonoda muhatap bulunmamaktadır. Keşideci</a:t>
            </a:r>
            <a:br>
              <a:rPr lang="tr-TR" dirty="0"/>
            </a:br>
            <a:r>
              <a:rPr lang="tr-TR" dirty="0"/>
              <a:t>poliçede olduğu gibi muhataba hitaben “işbu poliçe karşılığında …</a:t>
            </a:r>
            <a:br>
              <a:rPr lang="tr-TR" dirty="0"/>
            </a:br>
            <a:r>
              <a:rPr lang="tr-TR" dirty="0"/>
              <a:t>ödeyiniz.” ifadesini kullanmamaktadır. Bono keşideci ve lehtardan</a:t>
            </a:r>
            <a:br>
              <a:rPr lang="tr-TR" dirty="0"/>
            </a:br>
            <a:r>
              <a:rPr lang="tr-TR" dirty="0"/>
              <a:t>oluşan ikili bir yapıdan doğmaktadır; keşideci bonoyu düzenlerken</a:t>
            </a:r>
            <a:br>
              <a:rPr lang="tr-TR" dirty="0"/>
            </a:br>
            <a:r>
              <a:rPr lang="tr-TR" dirty="0"/>
              <a:t>lehtara hitaben “İşbu bono karşılığında… ödeyeceğim.” ifadesini kullanmaktadır. </a:t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4583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b="1" dirty="0"/>
              <a:t>Bonoda Alternatifi Bulunmayan Zorunlu Unsurları</a:t>
            </a:r>
            <a:br>
              <a:rPr lang="tr-TR" b="1" dirty="0"/>
            </a:br>
            <a:r>
              <a:rPr lang="tr-TR" b="1" dirty="0"/>
              <a:t>Bono veya Emre Muharrer Senet Kelimesi: </a:t>
            </a:r>
            <a:r>
              <a:rPr lang="tr-TR" dirty="0"/>
              <a:t>Poliçenin zorunlu unsurlarından biri olan “senet metninde poliçe kelimesi bulunması” unsurunun bonodaki karşılığı, senette “bono” veya “emre muharrer senet</a:t>
            </a:r>
            <a:br>
              <a:rPr lang="tr-TR" dirty="0"/>
            </a:br>
            <a:r>
              <a:rPr lang="tr-TR" dirty="0"/>
              <a:t>kelimesi” bulunması zorunluluğu şeklinde kendini göstermektedir.</a:t>
            </a:r>
            <a:br>
              <a:rPr lang="tr-TR" dirty="0"/>
            </a:br>
            <a:r>
              <a:rPr lang="tr-TR" dirty="0"/>
              <a:t>Bononun diğer tüm zorunlu unsurları bulunuyor, sadece “bono” veya</a:t>
            </a:r>
            <a:br>
              <a:rPr lang="tr-TR" dirty="0"/>
            </a:br>
            <a:r>
              <a:rPr lang="tr-TR" dirty="0"/>
              <a:t>“emre muharrer senet” kelimesi eksikse bu durumda, senet “emre</a:t>
            </a:r>
            <a:br>
              <a:rPr lang="tr-TR" dirty="0"/>
            </a:br>
            <a:r>
              <a:rPr lang="tr-TR" dirty="0"/>
              <a:t>yazılı ödeme vaadi” niteliği kazanmaktadır.</a:t>
            </a:r>
            <a:br>
              <a:rPr lang="tr-TR" dirty="0"/>
            </a:br>
            <a:r>
              <a:rPr lang="tr-TR" b="1" dirty="0"/>
              <a:t>Belirli Bir Bedelin Kayıtsız Şartsız Ödeneceği Vaadi: </a:t>
            </a:r>
            <a:r>
              <a:rPr lang="tr-TR" dirty="0"/>
              <a:t>Poliçeden bir</a:t>
            </a:r>
            <a:br>
              <a:rPr lang="tr-TR" dirty="0"/>
            </a:br>
            <a:r>
              <a:rPr lang="tr-TR" dirty="0"/>
              <a:t>diğer farklılık da poliçede belirli bir bedelin kayıtsız şartsız </a:t>
            </a:r>
            <a:r>
              <a:rPr lang="tr-TR" dirty="0" err="1"/>
              <a:t>ödenece</a:t>
            </a:r>
            <a:r>
              <a:rPr lang="tr-TR" dirty="0"/>
              <a:t>-</a:t>
            </a:r>
            <a:br>
              <a:rPr lang="tr-TR" dirty="0"/>
            </a:br>
            <a:r>
              <a:rPr lang="tr-TR" dirty="0" err="1"/>
              <a:t>ğine</a:t>
            </a:r>
            <a:r>
              <a:rPr lang="tr-TR" dirty="0"/>
              <a:t> ilişkin havale söz konusu iken, bonoda belirli bir bedelin kayıtsız</a:t>
            </a:r>
            <a:br>
              <a:rPr lang="tr-TR" dirty="0"/>
            </a:br>
            <a:r>
              <a:rPr lang="tr-TR" dirty="0"/>
              <a:t>şartsız ödeneceği vaadi bulunmasıdır.</a:t>
            </a:r>
            <a:br>
              <a:rPr lang="tr-TR" dirty="0"/>
            </a:br>
            <a:r>
              <a:rPr lang="tr-TR" dirty="0"/>
              <a:t>• Lehtarın adı</a:t>
            </a:r>
            <a:br>
              <a:rPr lang="tr-TR" dirty="0"/>
            </a:br>
            <a:r>
              <a:rPr lang="tr-TR" dirty="0"/>
              <a:t>• Keşidecinin (Tanzim edenin) İmzası</a:t>
            </a:r>
            <a:br>
              <a:rPr lang="tr-TR" dirty="0"/>
            </a:br>
            <a:r>
              <a:rPr lang="tr-TR" dirty="0"/>
              <a:t>• Keşide Tarihi </a:t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064116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Bono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poliçenin</a:t>
            </a:r>
            <a:r>
              <a:rPr lang="en-GB" dirty="0"/>
              <a:t> </a:t>
            </a:r>
            <a:r>
              <a:rPr lang="en-GB" dirty="0" err="1"/>
              <a:t>zorunlu</a:t>
            </a:r>
            <a:r>
              <a:rPr lang="en-GB" dirty="0"/>
              <a:t> </a:t>
            </a:r>
            <a:r>
              <a:rPr lang="en-GB" dirty="0" err="1"/>
              <a:t>unsurları</a:t>
            </a:r>
            <a:r>
              <a:rPr lang="en-GB" dirty="0"/>
              <a:t>-</a:t>
            </a:r>
            <a:r>
              <a:rPr lang="tr-TR" dirty="0"/>
              <a:t>II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B) Unsurların bulunmaması </a:t>
            </a:r>
            <a:endParaRPr lang="tr-TR" dirty="0"/>
          </a:p>
          <a:p>
            <a:r>
              <a:rPr lang="tr-TR" b="1" dirty="0"/>
              <a:t>MADDE</a:t>
            </a:r>
            <a:r>
              <a:rPr lang="tr-TR" dirty="0"/>
              <a:t> </a:t>
            </a:r>
            <a:r>
              <a:rPr lang="tr-TR" b="1" dirty="0"/>
              <a:t>777</a:t>
            </a:r>
            <a:r>
              <a:rPr lang="tr-TR" dirty="0"/>
              <a:t>-</a:t>
            </a:r>
            <a:r>
              <a:rPr lang="tr-TR" b="1" dirty="0"/>
              <a:t> </a:t>
            </a:r>
            <a:r>
              <a:rPr lang="tr-TR" dirty="0"/>
              <a:t>(1) İkinci ilâ dördüncü fıkralarda yazılı hâller saklı kalmak üzere, 776 </a:t>
            </a:r>
            <a:r>
              <a:rPr lang="tr-TR" dirty="0" err="1"/>
              <a:t>ncı</a:t>
            </a:r>
            <a:r>
              <a:rPr lang="tr-TR" dirty="0"/>
              <a:t> maddede gösterilen unsurlardan birini içermeyen bir senet bono sayılmaz.</a:t>
            </a:r>
          </a:p>
          <a:p>
            <a:r>
              <a:rPr lang="tr-TR" dirty="0"/>
              <a:t>(2) Vadesi gösterilmemiş olan bono, görüldüğünde ödenmesi şart olan bir bono sayılır.</a:t>
            </a:r>
          </a:p>
          <a:p>
            <a:r>
              <a:rPr lang="tr-TR" dirty="0"/>
              <a:t>(3) Açıklık bulunmadığı takdirde senedin düzenlendiği yer, ödeme yeri ve aynı zamanda düzenleyenin yerleşim yeri sayılır.</a:t>
            </a:r>
          </a:p>
          <a:p>
            <a:r>
              <a:rPr lang="tr-TR" dirty="0"/>
              <a:t>(4) Düzenlendiği yer gösterilmeyen bir bono, düzenleyenin adının yanında yazılı olan yerde düzenlenmiş sayılır.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86594447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126</TotalTime>
  <Words>228</Words>
  <Application>Microsoft Office PowerPoint</Application>
  <PresentationFormat>Geniş ekran</PresentationFormat>
  <Paragraphs>22</Paragraphs>
  <Slides>5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10" baseType="lpstr">
      <vt:lpstr>Arial</vt:lpstr>
      <vt:lpstr>Calibri</vt:lpstr>
      <vt:lpstr>Century Gothic</vt:lpstr>
      <vt:lpstr>Wingdings 3</vt:lpstr>
      <vt:lpstr>Duman</vt:lpstr>
      <vt:lpstr>ANKARA ÜNİVERSİTESİ HUKUK FAKÜLTESİ – KIYMETLİ EVRAK HUKUKU DERS NOTLARI</vt:lpstr>
      <vt:lpstr>Bono ve poliçenin zorunlu unsurları-II</vt:lpstr>
      <vt:lpstr>PowerPoint Sunusu</vt:lpstr>
      <vt:lpstr>PowerPoint Sunusu</vt:lpstr>
      <vt:lpstr>Bono ve poliçenin zorunlu unsurları-II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Kıymetli evrakın tarifi ve unsurları</dc:title>
  <dc:creator>o'o</dc:creator>
  <cp:lastModifiedBy>o'o</cp:lastModifiedBy>
  <cp:revision>13</cp:revision>
  <dcterms:created xsi:type="dcterms:W3CDTF">2017-02-13T10:15:49Z</dcterms:created>
  <dcterms:modified xsi:type="dcterms:W3CDTF">2017-02-14T20:23:58Z</dcterms:modified>
</cp:coreProperties>
</file>