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5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84CE99-C74B-4607-8739-BF32D08736F0}" type="datetimeFigureOut">
              <a:rPr lang="tr-TR" smtClean="0"/>
              <a:t>2.12.2019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479ABBE-DC24-4B33-A639-D3877876F122}" type="slidenum">
              <a:rPr lang="tr-TR" smtClean="0"/>
              <a:t>‹#›</a:t>
            </a:fld>
            <a:endParaRPr lang="tr-TR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4CE99-C74B-4607-8739-BF32D08736F0}" type="datetimeFigureOut">
              <a:rPr lang="tr-TR" smtClean="0"/>
              <a:t>2.12.2019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9ABBE-DC24-4B33-A639-D3877876F122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4CE99-C74B-4607-8739-BF32D08736F0}" type="datetimeFigureOut">
              <a:rPr lang="tr-TR" smtClean="0"/>
              <a:t>2.12.2019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9ABBE-DC24-4B33-A639-D3877876F122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4CE99-C74B-4607-8739-BF32D08736F0}" type="datetimeFigureOut">
              <a:rPr lang="tr-TR" smtClean="0"/>
              <a:t>2.12.2019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9ABBE-DC24-4B33-A639-D3877876F122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4CE99-C74B-4607-8739-BF32D08736F0}" type="datetimeFigureOut">
              <a:rPr lang="tr-TR" smtClean="0"/>
              <a:t>2.12.2019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9ABBE-DC24-4B33-A639-D3877876F122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4CE99-C74B-4607-8739-BF32D08736F0}" type="datetimeFigureOut">
              <a:rPr lang="tr-TR" smtClean="0"/>
              <a:t>2.12.2019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9ABBE-DC24-4B33-A639-D3877876F122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4CE99-C74B-4607-8739-BF32D08736F0}" type="datetimeFigureOut">
              <a:rPr lang="tr-TR" smtClean="0"/>
              <a:t>2.12.2019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9ABBE-DC24-4B33-A639-D3877876F122}" type="slidenum">
              <a:rPr lang="tr-TR" smtClean="0"/>
              <a:t>‹#›</a:t>
            </a:fld>
            <a:endParaRPr lang="tr-TR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4CE99-C74B-4607-8739-BF32D08736F0}" type="datetimeFigureOut">
              <a:rPr lang="tr-TR" smtClean="0"/>
              <a:t>2.12.2019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9ABBE-DC24-4B33-A639-D3877876F122}" type="slidenum">
              <a:rPr lang="tr-TR" smtClean="0"/>
              <a:t>‹#›</a:t>
            </a:fld>
            <a:endParaRPr lang="tr-TR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4CE99-C74B-4607-8739-BF32D08736F0}" type="datetimeFigureOut">
              <a:rPr lang="tr-TR" smtClean="0"/>
              <a:t>2.12.2019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9ABBE-DC24-4B33-A639-D3877876F12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4CE99-C74B-4607-8739-BF32D08736F0}" type="datetimeFigureOut">
              <a:rPr lang="tr-TR" smtClean="0"/>
              <a:t>2.12.2019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9ABBE-DC24-4B33-A639-D3877876F12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4CE99-C74B-4607-8739-BF32D08736F0}" type="datetimeFigureOut">
              <a:rPr lang="tr-TR" smtClean="0"/>
              <a:t>2.12.2019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9ABBE-DC24-4B33-A639-D3877876F12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A84CE99-C74B-4607-8739-BF32D08736F0}" type="datetimeFigureOut">
              <a:rPr lang="tr-TR" smtClean="0"/>
              <a:t>2.12.2019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479ABBE-DC24-4B33-A639-D3877876F122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Rehin Hakları-2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54378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5537" y="2248347"/>
            <a:ext cx="8049216" cy="3877815"/>
          </a:xfrm>
        </p:spPr>
        <p:txBody>
          <a:bodyPr/>
          <a:lstStyle/>
          <a:p>
            <a:pPr marL="0" indent="0" algn="just">
              <a:buNone/>
            </a:pPr>
            <a:r>
              <a:rPr lang="tr-TR" b="1" dirty="0" smtClean="0"/>
              <a:t>III. </a:t>
            </a:r>
            <a:r>
              <a:rPr lang="tr-TR" b="1" dirty="0" err="1" smtClean="0"/>
              <a:t>Lex</a:t>
            </a:r>
            <a:r>
              <a:rPr lang="tr-TR" b="1" dirty="0" smtClean="0"/>
              <a:t> </a:t>
            </a:r>
            <a:r>
              <a:rPr lang="tr-TR" b="1" dirty="0" err="1" smtClean="0"/>
              <a:t>Commissoria</a:t>
            </a:r>
            <a:r>
              <a:rPr lang="tr-TR" b="1" dirty="0" smtClean="0"/>
              <a:t> Yasağı</a:t>
            </a:r>
          </a:p>
          <a:p>
            <a:pPr marL="0" indent="0" algn="just">
              <a:buNone/>
            </a:pPr>
            <a:r>
              <a:rPr lang="tr-TR" dirty="0"/>
              <a:t>Borcun ödenmemesi hâlinde rehinli taşınmazın mülkiyetinin alacaklıya geçeceğine </a:t>
            </a:r>
            <a:r>
              <a:rPr lang="tr-TR" dirty="0" smtClean="0"/>
              <a:t>ilişkin sözleşme </a:t>
            </a:r>
            <a:r>
              <a:rPr lang="tr-TR" dirty="0"/>
              <a:t>hükmü geçersizdir</a:t>
            </a:r>
            <a:r>
              <a:rPr lang="tr-TR" dirty="0" smtClean="0"/>
              <a:t>. (MK m. 872/2)</a:t>
            </a:r>
          </a:p>
          <a:p>
            <a:pPr marL="0" indent="0" algn="just">
              <a:buNone/>
            </a:pPr>
            <a:r>
              <a:rPr lang="tr-TR" dirty="0" smtClean="0"/>
              <a:t>Medeni Kanun, rehin verenin borcu ifa etmek yerine, rehin konusu taşınmazın mülkiyetini alacaklıya devretmesini yasaklamıştır. Buna </a:t>
            </a:r>
            <a:r>
              <a:rPr lang="tr-TR" i="1" dirty="0" smtClean="0"/>
              <a:t>‘</a:t>
            </a:r>
            <a:r>
              <a:rPr lang="tr-TR" i="1" dirty="0" err="1" smtClean="0"/>
              <a:t>lex</a:t>
            </a:r>
            <a:r>
              <a:rPr lang="tr-TR" i="1" dirty="0" smtClean="0"/>
              <a:t> </a:t>
            </a:r>
            <a:r>
              <a:rPr lang="tr-TR" i="1" dirty="0" err="1" smtClean="0"/>
              <a:t>commissoria</a:t>
            </a:r>
            <a:r>
              <a:rPr lang="tr-TR" i="1" dirty="0" smtClean="0"/>
              <a:t> yasağı’</a:t>
            </a:r>
            <a:r>
              <a:rPr lang="tr-TR" dirty="0" smtClean="0"/>
              <a:t> denir.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4732360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5536" y="2248347"/>
            <a:ext cx="8496943" cy="4276997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tr-TR" b="1" dirty="0" smtClean="0"/>
              <a:t>IV. Rehin Konusunun Değerinin Korunmasına İlişkin Hükümler</a:t>
            </a:r>
          </a:p>
          <a:p>
            <a:pPr marL="0" indent="0" algn="just">
              <a:buNone/>
            </a:pPr>
            <a:r>
              <a:rPr lang="tr-TR" dirty="0" smtClean="0"/>
              <a:t>Rehinli taşınmaz değer kaybettiği oranda rehinli alacaklının zarara uğrama ihtimali de artar. Bu bakımdan rehinli alacaklı taşınmazın değerinin korunmasını talep edebilir.</a:t>
            </a:r>
          </a:p>
          <a:p>
            <a:pPr marL="457200" indent="-457200" algn="just">
              <a:buAutoNum type="alphaUcPeriod"/>
            </a:pPr>
            <a:r>
              <a:rPr lang="tr-TR" b="1" dirty="0" smtClean="0"/>
              <a:t>Değer Düşmesinin Malikin Kusurundan Kaynaklanmış Olması</a:t>
            </a:r>
          </a:p>
          <a:p>
            <a:pPr marL="0" indent="0" algn="just">
              <a:buNone/>
            </a:pPr>
            <a:r>
              <a:rPr lang="tr-TR" sz="2000" dirty="0" smtClean="0"/>
              <a:t>Malik</a:t>
            </a:r>
            <a:r>
              <a:rPr lang="tr-TR" sz="2000" dirty="0"/>
              <a:t>, rehinli taşınmazın değerini düşüren davranışlarda bulunursa; alacaklı,</a:t>
            </a:r>
          </a:p>
          <a:p>
            <a:pPr marL="0" indent="0" algn="just">
              <a:buNone/>
            </a:pPr>
            <a:r>
              <a:rPr lang="tr-TR" sz="2000" dirty="0"/>
              <a:t>hâkimden bu gibi davranışları yasaklamasını isteyebilir.</a:t>
            </a:r>
          </a:p>
          <a:p>
            <a:pPr marL="0" indent="0" algn="just">
              <a:buNone/>
            </a:pPr>
            <a:r>
              <a:rPr lang="tr-TR" sz="2000" dirty="0"/>
              <a:t>Alacaklıya, gerekli önlemleri almak üzere hâkim tarafından yetki verilebileceği gibi;</a:t>
            </a:r>
          </a:p>
          <a:p>
            <a:pPr marL="0" indent="0" algn="just">
              <a:buNone/>
            </a:pPr>
            <a:r>
              <a:rPr lang="tr-TR" sz="2000" dirty="0"/>
              <a:t>gecikmesinde tehlike bulunan hâllerde alacaklı, böyle bir yetki verilmeden de gerekli </a:t>
            </a:r>
            <a:r>
              <a:rPr lang="tr-TR" sz="2000" dirty="0" smtClean="0"/>
              <a:t>önlemleri kendiliğinden </a:t>
            </a:r>
            <a:r>
              <a:rPr lang="tr-TR" sz="2000" dirty="0"/>
              <a:t>alabilir.</a:t>
            </a:r>
          </a:p>
          <a:p>
            <a:pPr marL="0" indent="0" algn="just">
              <a:buNone/>
            </a:pPr>
            <a:r>
              <a:rPr lang="tr-TR" sz="2000" dirty="0"/>
              <a:t>Alacaklı, önlem için yapmış olduğu giderleri malikten isteyebilir ve bu alacakları için </a:t>
            </a:r>
            <a:r>
              <a:rPr lang="tr-TR" sz="2000" dirty="0" smtClean="0"/>
              <a:t>taşınmaz üzerinde</a:t>
            </a:r>
            <a:r>
              <a:rPr lang="tr-TR" sz="2000" dirty="0"/>
              <a:t>, tescile gerek olmaksızın ve tescil edilmiş olan diğer yüklerden önce gelen bir rehin </a:t>
            </a:r>
            <a:r>
              <a:rPr lang="tr-TR" sz="2000" dirty="0" smtClean="0"/>
              <a:t>hakkına sahip olur.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42841529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529" y="2248347"/>
            <a:ext cx="8121224" cy="387781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b="1" dirty="0" smtClean="0"/>
              <a:t>2. Değer Düşmesinin Gerçekleşmiş Olması</a:t>
            </a:r>
          </a:p>
          <a:p>
            <a:pPr marL="0" indent="0" algn="just">
              <a:buNone/>
            </a:pPr>
            <a:r>
              <a:rPr lang="tr-TR" dirty="0"/>
              <a:t>Değer düşmesi malikin kusuru olmadan meydana gelmişse alacaklı, </a:t>
            </a:r>
            <a:r>
              <a:rPr lang="tr-TR" dirty="0" smtClean="0"/>
              <a:t>ancak malikin </a:t>
            </a:r>
            <a:r>
              <a:rPr lang="tr-TR" dirty="0"/>
              <a:t>zarardan ötürü aldığı tazminat miktarını aşmayacak ölçüde borçludan güvence vermesini veya</a:t>
            </a:r>
          </a:p>
          <a:p>
            <a:pPr marL="0" indent="0" algn="just">
              <a:buNone/>
            </a:pPr>
            <a:r>
              <a:rPr lang="tr-TR" dirty="0"/>
              <a:t>kısmî ödeme yapmasını isteyebilir.</a:t>
            </a:r>
          </a:p>
          <a:p>
            <a:pPr marL="0" indent="0" algn="just">
              <a:buNone/>
            </a:pPr>
            <a:r>
              <a:rPr lang="tr-TR" dirty="0"/>
              <a:t>Bununla birlikte alacaklı, değer düşmesinin önlenmesi veya giderilmesi için gerekli </a:t>
            </a:r>
            <a:r>
              <a:rPr lang="tr-TR" dirty="0" smtClean="0"/>
              <a:t>önlemleri kendiliğinden </a:t>
            </a:r>
            <a:r>
              <a:rPr lang="tr-TR" dirty="0"/>
              <a:t>alabilir. Alacaklı, bu amaçla yaptığı masraflardan dolayı rehinli taşınmaz </a:t>
            </a:r>
            <a:r>
              <a:rPr lang="tr-TR" dirty="0" smtClean="0"/>
              <a:t>üzerinde tescile </a:t>
            </a:r>
            <a:r>
              <a:rPr lang="tr-TR" dirty="0"/>
              <a:t>gerek olmaksızın ve tescil edilmiş olan diğer yüklerden önce gelen bir rehin hakkına sahip olur.</a:t>
            </a:r>
          </a:p>
          <a:p>
            <a:pPr marL="0" indent="0" algn="just">
              <a:buNone/>
            </a:pPr>
            <a:r>
              <a:rPr lang="tr-TR" dirty="0"/>
              <a:t>Malik, bu masraflardan kişisel olarak sorumlu </a:t>
            </a:r>
            <a:r>
              <a:rPr lang="tr-TR" dirty="0" smtClean="0"/>
              <a:t>değildir.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05699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5536" y="2248347"/>
            <a:ext cx="8424935" cy="4276997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b="1" dirty="0" smtClean="0"/>
              <a:t>B. Değer Düşmesinin Malikin Kusurundan Kaynaklanmamış Olması</a:t>
            </a:r>
          </a:p>
          <a:p>
            <a:pPr marL="0" indent="0" algn="just">
              <a:buNone/>
            </a:pPr>
            <a:r>
              <a:rPr lang="tr-TR" dirty="0"/>
              <a:t>Değer düşmesi malikin kusuru olmadan meydana gelmişse alacaklı, </a:t>
            </a:r>
            <a:r>
              <a:rPr lang="tr-TR" dirty="0" smtClean="0"/>
              <a:t>ancak malikin </a:t>
            </a:r>
            <a:r>
              <a:rPr lang="tr-TR" dirty="0"/>
              <a:t>zarardan ötürü aldığı tazminat miktarını aşmayacak ölçüde borçludan güvence vermesini </a:t>
            </a:r>
            <a:r>
              <a:rPr lang="tr-TR" dirty="0" smtClean="0"/>
              <a:t>veya kısmî </a:t>
            </a:r>
            <a:r>
              <a:rPr lang="tr-TR" dirty="0"/>
              <a:t>ödeme yapmasını isteyebilir.</a:t>
            </a:r>
          </a:p>
          <a:p>
            <a:pPr marL="0" indent="0" algn="just">
              <a:buNone/>
            </a:pPr>
            <a:r>
              <a:rPr lang="tr-TR" dirty="0"/>
              <a:t>Bununla birlikte alacaklı, değer düşmesinin önlenmesi veya giderilmesi için gerekli </a:t>
            </a:r>
            <a:r>
              <a:rPr lang="tr-TR" dirty="0" smtClean="0"/>
              <a:t>önlemleri kendiliğinden </a:t>
            </a:r>
            <a:r>
              <a:rPr lang="tr-TR" dirty="0"/>
              <a:t>alabilir. Alacaklı, bu amaçla yaptığı masraflardan dolayı rehinli taşınmaz üzerinde</a:t>
            </a:r>
          </a:p>
          <a:p>
            <a:pPr marL="0" indent="0" algn="just">
              <a:buNone/>
            </a:pPr>
            <a:r>
              <a:rPr lang="tr-TR" dirty="0"/>
              <a:t>tescile gerek olmaksızın ve tescil edilmiş olan diğer yüklerden önce gelen bir rehin hakkına sahip </a:t>
            </a:r>
            <a:r>
              <a:rPr lang="tr-TR" dirty="0" smtClean="0"/>
              <a:t>olur. Malik</a:t>
            </a:r>
            <a:r>
              <a:rPr lang="tr-TR" dirty="0"/>
              <a:t>, bu masraflardan kişisel olarak sorumlu </a:t>
            </a:r>
            <a:r>
              <a:rPr lang="tr-TR" dirty="0" smtClean="0"/>
              <a:t>değildir.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724062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529" y="2248347"/>
            <a:ext cx="8121224" cy="4204989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tr-TR" b="1" dirty="0" smtClean="0"/>
              <a:t>V. Rehinli Taşınmazdan Küçük Parçaların Ayrılması</a:t>
            </a:r>
          </a:p>
          <a:p>
            <a:pPr marL="0" indent="0" algn="just">
              <a:buNone/>
            </a:pPr>
            <a:r>
              <a:rPr lang="tr-TR" dirty="0" smtClean="0"/>
              <a:t>İpotekli </a:t>
            </a:r>
            <a:r>
              <a:rPr lang="tr-TR" dirty="0"/>
              <a:t>taşınmazın bir kısmının veya aynı malike ait bulunan </a:t>
            </a:r>
            <a:r>
              <a:rPr lang="tr-TR" dirty="0" smtClean="0"/>
              <a:t>ipotekli taşınmazlardan </a:t>
            </a:r>
            <a:r>
              <a:rPr lang="tr-TR" dirty="0"/>
              <a:t>birinin başkasına devredilmesi ya da ipotekli taşınmazın bölünmesi hâlinde, aksine </a:t>
            </a:r>
            <a:r>
              <a:rPr lang="tr-TR" dirty="0" smtClean="0"/>
              <a:t>bir anlaşma </a:t>
            </a:r>
            <a:r>
              <a:rPr lang="tr-TR" dirty="0"/>
              <a:t>yoksa, rehin taşınmazlara değerleri oranında tapu idaresince </a:t>
            </a:r>
            <a:r>
              <a:rPr lang="tr-TR" dirty="0" err="1"/>
              <a:t>re'sen</a:t>
            </a:r>
            <a:r>
              <a:rPr lang="tr-TR" dirty="0"/>
              <a:t> dağıtılır. </a:t>
            </a:r>
            <a:endParaRPr lang="tr-TR" dirty="0" smtClean="0"/>
          </a:p>
          <a:p>
            <a:pPr marL="0" indent="0" algn="just">
              <a:buNone/>
            </a:pPr>
            <a:r>
              <a:rPr lang="tr-TR" b="1" dirty="0" smtClean="0"/>
              <a:t>VI. Arazi Parçalarının Birleştirilmesi</a:t>
            </a:r>
          </a:p>
          <a:p>
            <a:pPr marL="0" indent="0" algn="just">
              <a:buNone/>
            </a:pPr>
            <a:r>
              <a:rPr lang="tr-TR" dirty="0"/>
              <a:t>Yetkili kamu kurum veya kuruluşu tarafından gerçekleştirilen parsel</a:t>
            </a:r>
          </a:p>
          <a:p>
            <a:pPr marL="0" indent="0" algn="just">
              <a:buNone/>
            </a:pPr>
            <a:r>
              <a:rPr lang="tr-TR" dirty="0"/>
              <a:t>birleştirilmesi ve dağıtımı işlemi sonucunda birleştirilen parsel üzerindeki rehinler, </a:t>
            </a:r>
            <a:r>
              <a:rPr lang="tr-TR" dirty="0" smtClean="0"/>
              <a:t>sıralarını koruyarak </a:t>
            </a:r>
            <a:r>
              <a:rPr lang="tr-TR" dirty="0"/>
              <a:t>o parselin yerine verilen taşınmaz üzerine geçer.</a:t>
            </a:r>
          </a:p>
          <a:p>
            <a:pPr marL="0" indent="0" algn="just">
              <a:buNone/>
            </a:pPr>
            <a:r>
              <a:rPr lang="tr-TR" dirty="0"/>
              <a:t>Birleştirme sonucunda meydana gelen taşınmaz, değişik alacaklar için rehinli veya </a:t>
            </a:r>
            <a:r>
              <a:rPr lang="tr-TR" dirty="0" smtClean="0"/>
              <a:t>bazıları </a:t>
            </a:r>
            <a:r>
              <a:rPr lang="tr-TR" dirty="0" err="1" smtClean="0"/>
              <a:t>rehinsiz</a:t>
            </a:r>
            <a:r>
              <a:rPr lang="tr-TR" dirty="0" smtClean="0"/>
              <a:t> </a:t>
            </a:r>
            <a:r>
              <a:rPr lang="tr-TR" dirty="0"/>
              <a:t>birden çok parselin yerini alırsa; bu taşınmaz üzerine geçen rehin hakları, taşınmazı </a:t>
            </a:r>
            <a:r>
              <a:rPr lang="tr-TR" dirty="0" smtClean="0"/>
              <a:t>bütün olarak </a:t>
            </a:r>
            <a:r>
              <a:rPr lang="tr-TR" dirty="0"/>
              <a:t>kapsar ve olanak ölçüsünde sıralarını korurlar.</a:t>
            </a:r>
          </a:p>
          <a:p>
            <a:pPr marL="0" indent="0" algn="just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033649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b="1" dirty="0" smtClean="0"/>
              <a:t>VII. Alacaklıya Kayyım Atanması</a:t>
            </a:r>
          </a:p>
          <a:p>
            <a:pPr marL="0" indent="0" algn="just">
              <a:buNone/>
            </a:pPr>
            <a:r>
              <a:rPr lang="tr-TR" dirty="0"/>
              <a:t>Acele karar alınması gereken hâllerde, borçlunun veya diğer bir ilgilinin </a:t>
            </a:r>
            <a:r>
              <a:rPr lang="tr-TR" dirty="0" smtClean="0"/>
              <a:t>istemesi üzerine</a:t>
            </a:r>
            <a:r>
              <a:rPr lang="tr-TR" dirty="0"/>
              <a:t>, şahsen hareket etmesi kanun hükmü gereği olup da adı veya nerede olduğu </a:t>
            </a:r>
            <a:r>
              <a:rPr lang="tr-TR" dirty="0" smtClean="0"/>
              <a:t>bilinmeyen alacaklıya</a:t>
            </a:r>
            <a:r>
              <a:rPr lang="tr-TR" dirty="0"/>
              <a:t>, rehinli taşınmazın bulunduğu yer sulh hâkimi tarafından bir kayyım atanır</a:t>
            </a:r>
            <a:r>
              <a:rPr lang="tr-TR" dirty="0" smtClean="0"/>
              <a:t>. (MK m. 880)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1019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467544" y="2248347"/>
            <a:ext cx="8208911" cy="427699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/>
              <a:t>Taşınmaz </a:t>
            </a:r>
            <a:r>
              <a:rPr lang="tr-TR" dirty="0" err="1" smtClean="0"/>
              <a:t>rehninin</a:t>
            </a:r>
            <a:r>
              <a:rPr lang="tr-TR" dirty="0" smtClean="0"/>
              <a:t> ancak Türk parası üzerinden kurulabileceği kuralına Medeni Kanun bir istisna getirmiştir. </a:t>
            </a:r>
          </a:p>
          <a:p>
            <a:pPr marL="0" indent="0" algn="just">
              <a:buNone/>
            </a:pPr>
            <a:r>
              <a:rPr lang="tr-TR" dirty="0" smtClean="0"/>
              <a:t>MK m. </a:t>
            </a:r>
            <a:r>
              <a:rPr lang="tr-TR" dirty="0"/>
              <a:t>851/2’ye göre, ‘</a:t>
            </a:r>
            <a:r>
              <a:rPr lang="tr-TR" i="1" dirty="0"/>
              <a:t>Yurt içinde veya dışında faaliyette bulunan kredi kuruluşlarınca yabancı para üzerinden veya yabancı </a:t>
            </a:r>
            <a:r>
              <a:rPr lang="tr-TR" i="1" dirty="0" smtClean="0"/>
              <a:t>para ölçüsü </a:t>
            </a:r>
            <a:r>
              <a:rPr lang="tr-TR" i="1" dirty="0"/>
              <a:t>ile verilen kredileri güvence altına almak için yabancı para üzerinden taşınmaz </a:t>
            </a:r>
            <a:r>
              <a:rPr lang="tr-TR" i="1" dirty="0" err="1"/>
              <a:t>rehni</a:t>
            </a:r>
            <a:r>
              <a:rPr lang="tr-TR" i="1" dirty="0"/>
              <a:t> kurulabilir. Bu </a:t>
            </a:r>
            <a:r>
              <a:rPr lang="tr-TR" i="1" dirty="0" smtClean="0"/>
              <a:t>hâlde her </a:t>
            </a:r>
            <a:r>
              <a:rPr lang="tr-TR" i="1" dirty="0"/>
              <a:t>derecenin ifade ettiği miktar, rehin konusu alacağın tespit edildiği para türü üzerinden gösterilir. Ancak, </a:t>
            </a:r>
            <a:r>
              <a:rPr lang="tr-TR" i="1" dirty="0" smtClean="0"/>
              <a:t>aynı derecede </a:t>
            </a:r>
            <a:r>
              <a:rPr lang="tr-TR" i="1" dirty="0"/>
              <a:t>birden fazla para türü kullanılarak rehin </a:t>
            </a:r>
            <a:r>
              <a:rPr lang="tr-TR" i="1" dirty="0" smtClean="0"/>
              <a:t>kurulamaz.’</a:t>
            </a:r>
            <a:endParaRPr lang="tr-TR" i="1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96944" cy="1435766"/>
          </a:xfrm>
        </p:spPr>
        <p:txBody>
          <a:bodyPr/>
          <a:lstStyle/>
          <a:p>
            <a:r>
              <a:rPr lang="tr-TR" dirty="0" smtClean="0"/>
              <a:t>3. Yabancı Para Üzerinden Taşınmaz </a:t>
            </a:r>
            <a:r>
              <a:rPr lang="tr-TR" dirty="0" err="1" smtClean="0"/>
              <a:t>Rehni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0889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b="1" dirty="0" smtClean="0"/>
              <a:t>I. Yabancı Para Üzerinden Taşınmaz </a:t>
            </a:r>
            <a:r>
              <a:rPr lang="tr-TR" b="1" dirty="0" err="1" smtClean="0"/>
              <a:t>Rehni</a:t>
            </a:r>
            <a:r>
              <a:rPr lang="tr-TR" b="1" dirty="0" smtClean="0"/>
              <a:t> Kurulabilmesinin Şartları</a:t>
            </a:r>
          </a:p>
          <a:p>
            <a:pPr algn="just"/>
            <a:r>
              <a:rPr lang="tr-TR" dirty="0" smtClean="0"/>
              <a:t>Borcun kredi sözleşmesinden kaynaklanması</a:t>
            </a:r>
          </a:p>
          <a:p>
            <a:pPr algn="just"/>
            <a:r>
              <a:rPr lang="tr-TR" dirty="0" smtClean="0"/>
              <a:t>Kredinin yabancı para üzerinden veya yabancı para ölçüsüyle verilmesi</a:t>
            </a:r>
          </a:p>
          <a:p>
            <a:pPr algn="just"/>
            <a:r>
              <a:rPr lang="tr-TR" dirty="0" smtClean="0"/>
              <a:t>Kredinin bir kredi kuruluşu tarafından verilmesi</a:t>
            </a:r>
          </a:p>
          <a:p>
            <a:pPr algn="just"/>
            <a:r>
              <a:rPr lang="tr-TR" dirty="0" smtClean="0"/>
              <a:t>Rehin yükünün yabancı para birimiyle belirlenmesi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1214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528" y="2248347"/>
            <a:ext cx="8496943" cy="4276997"/>
          </a:xfrm>
        </p:spPr>
        <p:txBody>
          <a:bodyPr/>
          <a:lstStyle/>
          <a:p>
            <a:pPr marL="0" indent="0" algn="just">
              <a:buNone/>
            </a:pPr>
            <a:r>
              <a:rPr lang="tr-TR" b="1" dirty="0" smtClean="0"/>
              <a:t>II. Yabancı Para Üzerinden Taşınmaz </a:t>
            </a:r>
            <a:r>
              <a:rPr lang="tr-TR" b="1" dirty="0" err="1" smtClean="0"/>
              <a:t>Rehni</a:t>
            </a:r>
            <a:r>
              <a:rPr lang="tr-TR" b="1" dirty="0" smtClean="0"/>
              <a:t> Kurulabilmesi İçin Gerekli Şartlara Uymamanın Yaptırımı</a:t>
            </a:r>
          </a:p>
          <a:p>
            <a:pPr marL="0" indent="0" algn="just">
              <a:buNone/>
            </a:pPr>
            <a:r>
              <a:rPr lang="tr-TR" dirty="0" smtClean="0"/>
              <a:t>MK m. 851/1 1. </a:t>
            </a:r>
            <a:r>
              <a:rPr lang="tr-TR" dirty="0" smtClean="0"/>
              <a:t>cümlesindeki </a:t>
            </a:r>
            <a:r>
              <a:rPr lang="tr-TR" i="1" dirty="0" smtClean="0"/>
              <a:t>‘taşınmaz </a:t>
            </a:r>
            <a:r>
              <a:rPr lang="tr-TR" i="1" dirty="0" err="1"/>
              <a:t>rehni</a:t>
            </a:r>
            <a:r>
              <a:rPr lang="tr-TR" i="1" dirty="0"/>
              <a:t>, miktarı Türk parası ile gösterilen belli bir alacak için kurulabilir</a:t>
            </a:r>
            <a:r>
              <a:rPr lang="tr-TR" dirty="0" smtClean="0"/>
              <a:t>.’ hükmü, egemen görüşe göre emredicidir.</a:t>
            </a:r>
          </a:p>
          <a:p>
            <a:pPr marL="0" indent="0" algn="just">
              <a:buNone/>
            </a:pPr>
            <a:r>
              <a:rPr lang="tr-TR" dirty="0" smtClean="0"/>
              <a:t>Alacak miktarının Türk parasıyla gösterilmesi </a:t>
            </a:r>
            <a:r>
              <a:rPr lang="tr-TR" dirty="0" err="1" smtClean="0"/>
              <a:t>rehnin</a:t>
            </a:r>
            <a:r>
              <a:rPr lang="tr-TR" dirty="0" smtClean="0"/>
              <a:t> kurulmasının maddi bir şartı sayılır ve buna uyulmaması durumunda yapılan tescil yolsuz tescil olur.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4754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5536" y="2248347"/>
            <a:ext cx="8568951" cy="4349005"/>
          </a:xfrm>
        </p:spPr>
        <p:txBody>
          <a:bodyPr/>
          <a:lstStyle/>
          <a:p>
            <a:pPr marL="0" indent="0" algn="just">
              <a:buNone/>
            </a:pPr>
            <a:r>
              <a:rPr lang="tr-TR" b="1" dirty="0" smtClean="0"/>
              <a:t>III. Yabancı Para Üzerinden Taşınmaz </a:t>
            </a:r>
            <a:r>
              <a:rPr lang="tr-TR" b="1" dirty="0" err="1" smtClean="0"/>
              <a:t>Rehninin</a:t>
            </a:r>
            <a:r>
              <a:rPr lang="tr-TR" b="1" dirty="0" smtClean="0"/>
              <a:t> Kurulmasına İlişkin Esaslar</a:t>
            </a:r>
          </a:p>
          <a:p>
            <a:pPr marL="0" indent="0" algn="just">
              <a:buNone/>
            </a:pPr>
            <a:r>
              <a:rPr lang="tr-TR" dirty="0" smtClean="0"/>
              <a:t>a. Yabancı para üzerinden taşınmaz para </a:t>
            </a:r>
            <a:r>
              <a:rPr lang="tr-TR" dirty="0" err="1" smtClean="0"/>
              <a:t>rehninin</a:t>
            </a:r>
            <a:r>
              <a:rPr lang="tr-TR" dirty="0" smtClean="0"/>
              <a:t> yalnız   ipotek biçiminde kurulabilmesi</a:t>
            </a:r>
          </a:p>
          <a:p>
            <a:pPr marL="0" indent="0" algn="just">
              <a:buNone/>
            </a:pPr>
            <a:r>
              <a:rPr lang="tr-TR" dirty="0" smtClean="0"/>
              <a:t>b. Yabancı para üzerinden taşınmaz </a:t>
            </a:r>
            <a:r>
              <a:rPr lang="tr-TR" dirty="0" err="1" smtClean="0"/>
              <a:t>rehninin</a:t>
            </a:r>
            <a:r>
              <a:rPr lang="tr-TR" dirty="0" smtClean="0"/>
              <a:t> türünün düzenlenmemiş olması</a:t>
            </a:r>
          </a:p>
          <a:p>
            <a:pPr marL="0" indent="0" algn="just">
              <a:buNone/>
            </a:pPr>
            <a:r>
              <a:rPr lang="tr-TR" dirty="0" smtClean="0"/>
              <a:t>c. Yabancı para üzerinden rehinde bir derece saklı tutulmak suretiyle boş derece kurulabilmesi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5362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528" y="2276872"/>
            <a:ext cx="8424936" cy="4176464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b="1" dirty="0" smtClean="0"/>
              <a:t>IV. Boşalan Derece Üzerinde Tasarruf Edilmesine İlişkin Esaslar</a:t>
            </a:r>
          </a:p>
          <a:p>
            <a:pPr marL="0" indent="0" algn="just">
              <a:buNone/>
            </a:pPr>
            <a:r>
              <a:rPr lang="tr-TR" dirty="0"/>
              <a:t>Yabancı para üzerinden kurulan </a:t>
            </a:r>
            <a:r>
              <a:rPr lang="tr-TR" dirty="0" err="1"/>
              <a:t>rehne</a:t>
            </a:r>
            <a:r>
              <a:rPr lang="tr-TR" dirty="0"/>
              <a:t> ait bir derecenin boşalması hâlinde, yerine, tescil edileceği </a:t>
            </a:r>
            <a:r>
              <a:rPr lang="tr-TR" dirty="0" smtClean="0"/>
              <a:t>tarihteki karşılığı </a:t>
            </a:r>
            <a:r>
              <a:rPr lang="tr-TR" dirty="0"/>
              <a:t>Türk parası veya yabancı para üzerinden rehin kurulabilir. Türk parası ile kurulmuş bir </a:t>
            </a:r>
            <a:r>
              <a:rPr lang="tr-TR" dirty="0" err="1"/>
              <a:t>rehne</a:t>
            </a:r>
            <a:r>
              <a:rPr lang="tr-TR" dirty="0"/>
              <a:t> ait </a:t>
            </a:r>
            <a:r>
              <a:rPr lang="tr-TR" dirty="0" smtClean="0"/>
              <a:t>derecenin boşalması </a:t>
            </a:r>
            <a:r>
              <a:rPr lang="tr-TR" dirty="0"/>
              <a:t>hâlinde ise, yerine tescil edileceği tarihteki karşılığı yabancı para üzerinden rehin kurulabilir.</a:t>
            </a:r>
          </a:p>
          <a:p>
            <a:pPr marL="0" indent="0" algn="just">
              <a:buNone/>
            </a:pPr>
            <a:r>
              <a:rPr lang="tr-TR" dirty="0"/>
              <a:t>Yabancı veya Türk parası karşılıklarının hesabında hesap günündeki Türkiye Cumhuriyet </a:t>
            </a:r>
            <a:r>
              <a:rPr lang="tr-TR" dirty="0" smtClean="0"/>
              <a:t>Merkez Bankasının </a:t>
            </a:r>
            <a:r>
              <a:rPr lang="tr-TR" dirty="0"/>
              <a:t>döviz alış kuru esas alınır. Rehin haklarının hangi yabancı paralar üzerinden </a:t>
            </a:r>
            <a:r>
              <a:rPr lang="tr-TR" dirty="0" smtClean="0"/>
              <a:t>kurulabileceği Cumhurbaşkanınca </a:t>
            </a:r>
            <a:r>
              <a:rPr lang="tr-TR" dirty="0"/>
              <a:t>belirlenir. </a:t>
            </a:r>
          </a:p>
        </p:txBody>
      </p:sp>
    </p:spTree>
    <p:extLst>
      <p:ext uri="{BB962C8B-B14F-4D97-AF65-F5344CB8AC3E}">
        <p14:creationId xmlns:p14="http://schemas.microsoft.com/office/powerpoint/2010/main" val="2722196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5536" y="2204864"/>
            <a:ext cx="8033537" cy="3877815"/>
          </a:xfrm>
        </p:spPr>
        <p:txBody>
          <a:bodyPr/>
          <a:lstStyle/>
          <a:p>
            <a:pPr marL="0" indent="0" algn="just">
              <a:buNone/>
            </a:pPr>
            <a:r>
              <a:rPr lang="tr-TR" b="1" dirty="0" smtClean="0"/>
              <a:t>I. Taşınmaz </a:t>
            </a:r>
            <a:r>
              <a:rPr lang="tr-TR" b="1" dirty="0" err="1" smtClean="0"/>
              <a:t>Rehninin</a:t>
            </a:r>
            <a:r>
              <a:rPr lang="tr-TR" b="1" dirty="0" smtClean="0"/>
              <a:t> Sağladığı Teminat Yönünden Kapsamı</a:t>
            </a:r>
          </a:p>
          <a:p>
            <a:pPr marL="0" indent="0" algn="just">
              <a:buNone/>
            </a:pPr>
            <a:r>
              <a:rPr lang="tr-TR" dirty="0" smtClean="0"/>
              <a:t>Taşınmaz </a:t>
            </a:r>
            <a:r>
              <a:rPr lang="tr-TR" dirty="0" err="1" smtClean="0"/>
              <a:t>rehninin</a:t>
            </a:r>
            <a:r>
              <a:rPr lang="tr-TR" dirty="0" smtClean="0"/>
              <a:t> sağladığı teminat yönünden kapsamına şu unsurlar girer:</a:t>
            </a:r>
          </a:p>
          <a:p>
            <a:pPr algn="just"/>
            <a:r>
              <a:rPr lang="tr-TR" dirty="0" smtClean="0"/>
              <a:t>Taşınmaz</a:t>
            </a:r>
          </a:p>
          <a:p>
            <a:pPr algn="just"/>
            <a:r>
              <a:rPr lang="tr-TR" dirty="0" smtClean="0"/>
              <a:t>Eklentiler</a:t>
            </a:r>
          </a:p>
          <a:p>
            <a:pPr algn="just"/>
            <a:r>
              <a:rPr lang="tr-TR" dirty="0" smtClean="0"/>
              <a:t>Bütünleyici parçalar</a:t>
            </a:r>
          </a:p>
          <a:p>
            <a:pPr algn="just"/>
            <a:r>
              <a:rPr lang="tr-TR" dirty="0" smtClean="0"/>
              <a:t>Kira bedelleri</a:t>
            </a:r>
          </a:p>
          <a:p>
            <a:pPr algn="just"/>
            <a:r>
              <a:rPr lang="tr-TR" dirty="0" smtClean="0"/>
              <a:t>Sigorta tazminatı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0" y="260648"/>
            <a:ext cx="9036496" cy="1363758"/>
          </a:xfrm>
        </p:spPr>
        <p:txBody>
          <a:bodyPr/>
          <a:lstStyle/>
          <a:p>
            <a:r>
              <a:rPr lang="tr-TR" sz="4400" dirty="0" smtClean="0"/>
              <a:t>4. Taşınmaz </a:t>
            </a:r>
            <a:r>
              <a:rPr lang="tr-TR" sz="4400" dirty="0" err="1" smtClean="0"/>
              <a:t>Rehninde</a:t>
            </a:r>
            <a:r>
              <a:rPr lang="tr-TR" sz="4400" dirty="0" smtClean="0"/>
              <a:t> Teminatın Kapsamı ve Hükümleri</a:t>
            </a: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1491651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528" y="2248347"/>
            <a:ext cx="8568951" cy="427699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b="1" dirty="0" smtClean="0"/>
              <a:t>II. Taşınmaz </a:t>
            </a:r>
            <a:r>
              <a:rPr lang="tr-TR" b="1" dirty="0" err="1" smtClean="0"/>
              <a:t>Rehninin</a:t>
            </a:r>
            <a:r>
              <a:rPr lang="tr-TR" b="1" dirty="0" smtClean="0"/>
              <a:t> Teminat Altına Aldığı Alacak Yönünden Kapsamı</a:t>
            </a:r>
          </a:p>
          <a:p>
            <a:pPr marL="457200" indent="-457200" algn="just">
              <a:buAutoNum type="alphaUcPeriod"/>
            </a:pPr>
            <a:r>
              <a:rPr lang="tr-TR" sz="2000" b="1" dirty="0" smtClean="0"/>
              <a:t>Genel Olarak</a:t>
            </a:r>
          </a:p>
          <a:p>
            <a:pPr marL="0" indent="0" algn="just">
              <a:buNone/>
            </a:pPr>
            <a:r>
              <a:rPr lang="tr-TR" sz="2000" dirty="0" smtClean="0"/>
              <a:t>MK m. 845’ e göre, </a:t>
            </a:r>
            <a:r>
              <a:rPr lang="tr-TR" sz="2000" i="1" dirty="0" smtClean="0"/>
              <a:t>‘Taşınmaz </a:t>
            </a:r>
            <a:r>
              <a:rPr lang="tr-TR" sz="2000" i="1" dirty="0" err="1"/>
              <a:t>rehninin</a:t>
            </a:r>
            <a:r>
              <a:rPr lang="tr-TR" sz="2000" i="1" dirty="0"/>
              <a:t> alacaklıya sağladığı güvencenin kapsamına şunlar girer:</a:t>
            </a:r>
          </a:p>
          <a:p>
            <a:pPr marL="0" indent="0" algn="just">
              <a:buNone/>
            </a:pPr>
            <a:r>
              <a:rPr lang="tr-TR" sz="2000" i="1" dirty="0"/>
              <a:t>1. Ana para,</a:t>
            </a:r>
          </a:p>
          <a:p>
            <a:pPr marL="0" indent="0" algn="just">
              <a:buNone/>
            </a:pPr>
            <a:r>
              <a:rPr lang="tr-TR" sz="2000" i="1" dirty="0"/>
              <a:t>2. Takip giderleri ve gecikme faizi,</a:t>
            </a:r>
          </a:p>
          <a:p>
            <a:pPr marL="0" indent="0" algn="just">
              <a:buNone/>
            </a:pPr>
            <a:r>
              <a:rPr lang="tr-TR" sz="2000" i="1" dirty="0"/>
              <a:t>3. İflâsın açıldığı veya </a:t>
            </a:r>
            <a:r>
              <a:rPr lang="tr-TR" sz="2000" i="1" dirty="0" err="1"/>
              <a:t>rehnin</a:t>
            </a:r>
            <a:r>
              <a:rPr lang="tr-TR" sz="2000" i="1" dirty="0"/>
              <a:t> paraya çevrilmesinin istendiği tarihe kadar muaccel olmuş </a:t>
            </a:r>
            <a:r>
              <a:rPr lang="tr-TR" sz="2000" i="1" dirty="0" smtClean="0"/>
              <a:t>üç yıllık </a:t>
            </a:r>
            <a:r>
              <a:rPr lang="tr-TR" sz="2000" i="1" dirty="0"/>
              <a:t>faiz ile son vadeden başlayarak işleyen faiz.</a:t>
            </a:r>
          </a:p>
          <a:p>
            <a:pPr marL="0" indent="0" algn="just">
              <a:buNone/>
            </a:pPr>
            <a:r>
              <a:rPr lang="tr-TR" sz="2000" i="1" dirty="0"/>
              <a:t>Daha önce belirlenmiş olan faiz oranı, sonradan gelen alacaklıların zararına olarak artırılamaz</a:t>
            </a:r>
            <a:r>
              <a:rPr lang="tr-TR" sz="2000" i="1" dirty="0" smtClean="0"/>
              <a:t>.’</a:t>
            </a:r>
            <a:endParaRPr lang="tr-TR" sz="2000" i="1" dirty="0"/>
          </a:p>
        </p:txBody>
      </p:sp>
    </p:spTree>
    <p:extLst>
      <p:ext uri="{BB962C8B-B14F-4D97-AF65-F5344CB8AC3E}">
        <p14:creationId xmlns:p14="http://schemas.microsoft.com/office/powerpoint/2010/main" val="14167672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/>
              <a:t>B. Alacağın Kapsamı</a:t>
            </a:r>
          </a:p>
          <a:p>
            <a:pPr marL="0" indent="0">
              <a:buNone/>
            </a:pPr>
            <a:r>
              <a:rPr lang="tr-TR" dirty="0" smtClean="0"/>
              <a:t>Taşınmaz </a:t>
            </a:r>
            <a:r>
              <a:rPr lang="tr-TR" dirty="0" err="1" smtClean="0"/>
              <a:t>rehninin</a:t>
            </a:r>
            <a:r>
              <a:rPr lang="tr-TR" dirty="0" smtClean="0"/>
              <a:t> temin ettiği alacağın kapsamına şu unsurlar girer:</a:t>
            </a:r>
          </a:p>
          <a:p>
            <a:pPr>
              <a:buFont typeface="Courier New" pitchFamily="49" charset="0"/>
              <a:buChar char="o"/>
            </a:pPr>
            <a:r>
              <a:rPr lang="tr-TR" dirty="0" smtClean="0"/>
              <a:t>Anapara</a:t>
            </a:r>
          </a:p>
          <a:p>
            <a:pPr>
              <a:buFont typeface="Courier New" pitchFamily="49" charset="0"/>
              <a:buChar char="o"/>
            </a:pPr>
            <a:r>
              <a:rPr lang="tr-TR" dirty="0" smtClean="0"/>
              <a:t>Takip giderleri</a:t>
            </a:r>
          </a:p>
          <a:p>
            <a:pPr>
              <a:buFont typeface="Courier New" pitchFamily="49" charset="0"/>
              <a:buChar char="o"/>
            </a:pPr>
            <a:r>
              <a:rPr lang="tr-TR" dirty="0" smtClean="0"/>
              <a:t>Gecikme (Temerrüt) faizi</a:t>
            </a:r>
          </a:p>
          <a:p>
            <a:pPr>
              <a:buFont typeface="Courier New" pitchFamily="49" charset="0"/>
              <a:buChar char="o"/>
            </a:pPr>
            <a:r>
              <a:rPr lang="tr-TR" dirty="0" smtClean="0"/>
              <a:t>Sözleşme faizi</a:t>
            </a:r>
          </a:p>
          <a:p>
            <a:pPr>
              <a:buFont typeface="Courier New" pitchFamily="49" charset="0"/>
              <a:buChar char="o"/>
            </a:pPr>
            <a:r>
              <a:rPr lang="tr-TR" dirty="0" smtClean="0"/>
              <a:t>Taşınmazın korunması için yapılan zorunlu giderler</a:t>
            </a:r>
          </a:p>
          <a:p>
            <a:pPr>
              <a:buFont typeface="Courier New" pitchFamily="49" charset="0"/>
              <a:buChar char="o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69329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lt">
  <a:themeElements>
    <a:clrScheme name="Cilt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ilt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lt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58</TotalTime>
  <Words>960</Words>
  <Application>Microsoft Office PowerPoint</Application>
  <PresentationFormat>Ekran Gösterisi (4:3)</PresentationFormat>
  <Paragraphs>69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Cilt</vt:lpstr>
      <vt:lpstr>Rehin Hakları-2</vt:lpstr>
      <vt:lpstr>3. Yabancı Para Üzerinden Taşınmaz Rehni </vt:lpstr>
      <vt:lpstr>PowerPoint Sunusu</vt:lpstr>
      <vt:lpstr>PowerPoint Sunusu</vt:lpstr>
      <vt:lpstr>PowerPoint Sunusu</vt:lpstr>
      <vt:lpstr>PowerPoint Sunusu</vt:lpstr>
      <vt:lpstr>4. Taşınmaz Rehninde Teminatın Kapsamı ve Hükümleri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Katilimsiz.Com @ necooy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Rehin Hakları-2</dc:title>
  <dc:creator>Acer</dc:creator>
  <cp:lastModifiedBy>Acer</cp:lastModifiedBy>
  <cp:revision>8</cp:revision>
  <dcterms:created xsi:type="dcterms:W3CDTF">2019-12-01T19:00:05Z</dcterms:created>
  <dcterms:modified xsi:type="dcterms:W3CDTF">2019-12-02T03:10:08Z</dcterms:modified>
</cp:coreProperties>
</file>