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12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88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5504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838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4739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788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917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77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98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39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74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91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52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78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96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3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4945A6-3C93-43F7-A0E6-A0A60117848A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3A67E3-10E3-479A-91E3-4BFA5DDD40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311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91346"/>
          </a:xfrm>
        </p:spPr>
        <p:txBody>
          <a:bodyPr/>
          <a:lstStyle/>
          <a:p>
            <a:r>
              <a:rPr lang="tr-TR" b="1" dirty="0"/>
              <a:t>Bireysel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52255"/>
            <a:ext cx="9144000" cy="3172690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Tum</a:t>
            </a:r>
            <a:r>
              <a:rPr lang="tr-TR" dirty="0"/>
              <a:t> dinlerde olduğu gibi Hıristiyan inancının da temel hedefi, insanı, iyi, </a:t>
            </a:r>
            <a:r>
              <a:rPr lang="tr-TR" dirty="0" err="1"/>
              <a:t>guzel</a:t>
            </a:r>
            <a:endParaRPr lang="tr-TR" dirty="0"/>
          </a:p>
          <a:p>
            <a:r>
              <a:rPr lang="tr-TR" dirty="0"/>
              <a:t>ve doğruya </a:t>
            </a:r>
            <a:r>
              <a:rPr lang="tr-TR" dirty="0" err="1"/>
              <a:t>yonlendirmek</a:t>
            </a:r>
            <a:r>
              <a:rPr lang="tr-TR" dirty="0"/>
              <a:t> olarak izah edilmektedir. Bu iyiliğe </a:t>
            </a:r>
            <a:r>
              <a:rPr lang="tr-TR" dirty="0" err="1"/>
              <a:t>yonlendirmede</a:t>
            </a:r>
            <a:r>
              <a:rPr lang="tr-TR" dirty="0"/>
              <a:t> birey,</a:t>
            </a:r>
          </a:p>
          <a:p>
            <a:r>
              <a:rPr lang="tr-TR" dirty="0"/>
              <a:t>merkezi bir </a:t>
            </a:r>
            <a:r>
              <a:rPr lang="tr-TR" dirty="0" err="1"/>
              <a:t>oneme</a:t>
            </a:r>
            <a:r>
              <a:rPr lang="tr-TR" dirty="0"/>
              <a:t> sahiptir. </a:t>
            </a:r>
            <a:r>
              <a:rPr lang="tr-TR" dirty="0" err="1"/>
              <a:t>Cunku</a:t>
            </a:r>
            <a:r>
              <a:rPr lang="tr-TR" dirty="0"/>
              <a:t> ilahi olanla muhatap olan, onu anlayan ve yaşayan,</a:t>
            </a:r>
          </a:p>
          <a:p>
            <a:r>
              <a:rPr lang="tr-TR" dirty="0"/>
              <a:t>birey olarak insandır. Bu bağlamda, Hz. İsa’nın </a:t>
            </a:r>
            <a:r>
              <a:rPr lang="tr-TR" dirty="0" err="1"/>
              <a:t>tum</a:t>
            </a:r>
            <a:r>
              <a:rPr lang="tr-TR" dirty="0"/>
              <a:t> anlattığı ve </a:t>
            </a:r>
            <a:r>
              <a:rPr lang="tr-TR" dirty="0" err="1"/>
              <a:t>oğrettiği</a:t>
            </a:r>
            <a:r>
              <a:rPr lang="tr-TR" dirty="0"/>
              <a:t> konuların temel</a:t>
            </a:r>
          </a:p>
          <a:p>
            <a:r>
              <a:rPr lang="tr-TR" dirty="0"/>
              <a:t>amacı da insanın ebedi esenliğini sağlamaktır</a:t>
            </a:r>
          </a:p>
        </p:txBody>
      </p:sp>
    </p:spTree>
    <p:extLst>
      <p:ext uri="{BB962C8B-B14F-4D97-AF65-F5344CB8AC3E}">
        <p14:creationId xmlns:p14="http://schemas.microsoft.com/office/powerpoint/2010/main" val="206656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Tanrı ile Barışık Birey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Tanrıya inanmak ve </a:t>
            </a:r>
            <a:r>
              <a:rPr lang="tr-TR" dirty="0" err="1"/>
              <a:t>guvenmek</a:t>
            </a:r>
            <a:r>
              <a:rPr lang="tr-TR" dirty="0"/>
              <a:t>, inşa edilecek olan Hıristiyan kişiliğinde, </a:t>
            </a:r>
            <a:r>
              <a:rPr lang="tr-TR" dirty="0" smtClean="0"/>
              <a:t>birinci </a:t>
            </a:r>
            <a:r>
              <a:rPr lang="tr-TR" dirty="0" err="1" smtClean="0"/>
              <a:t>onceliğe</a:t>
            </a:r>
            <a:r>
              <a:rPr lang="tr-TR" dirty="0" smtClean="0"/>
              <a:t> </a:t>
            </a:r>
            <a:r>
              <a:rPr lang="tr-TR" dirty="0"/>
              <a:t>sahip </a:t>
            </a:r>
            <a:r>
              <a:rPr lang="tr-TR" dirty="0" err="1"/>
              <a:t>gorulmektedir</a:t>
            </a:r>
            <a:endParaRPr lang="tr-TR" dirty="0" smtClean="0"/>
          </a:p>
          <a:p>
            <a:r>
              <a:rPr lang="tr-TR" dirty="0" smtClean="0"/>
              <a:t>İncillerden </a:t>
            </a:r>
            <a:r>
              <a:rPr lang="tr-TR" dirty="0"/>
              <a:t>hareketle, </a:t>
            </a:r>
            <a:r>
              <a:rPr lang="tr-TR" dirty="0" err="1" smtClean="0"/>
              <a:t>Hz.İsa’nın</a:t>
            </a:r>
            <a:r>
              <a:rPr lang="tr-TR" dirty="0" smtClean="0"/>
              <a:t> </a:t>
            </a:r>
            <a:r>
              <a:rPr lang="tr-TR" dirty="0"/>
              <a:t>dikkat </a:t>
            </a:r>
            <a:r>
              <a:rPr lang="tr-TR" dirty="0" err="1"/>
              <a:t>cektiği</a:t>
            </a:r>
            <a:r>
              <a:rPr lang="tr-TR" dirty="0"/>
              <a:t> bu </a:t>
            </a:r>
            <a:r>
              <a:rPr lang="tr-TR" dirty="0" err="1"/>
              <a:t>ozellikler</a:t>
            </a:r>
            <a:r>
              <a:rPr lang="tr-TR" dirty="0"/>
              <a:t>, bireyin maddi </a:t>
            </a:r>
            <a:r>
              <a:rPr lang="tr-TR" dirty="0" err="1"/>
              <a:t>yonunden</a:t>
            </a:r>
            <a:r>
              <a:rPr lang="tr-TR" dirty="0"/>
              <a:t> ziyade manevi </a:t>
            </a:r>
            <a:r>
              <a:rPr lang="tr-TR" dirty="0" err="1"/>
              <a:t>yonunun</a:t>
            </a:r>
            <a:r>
              <a:rPr lang="tr-TR" dirty="0"/>
              <a:t> </a:t>
            </a:r>
            <a:r>
              <a:rPr lang="tr-TR" dirty="0" smtClean="0"/>
              <a:t>temizliğine işaret etmektedir</a:t>
            </a:r>
          </a:p>
          <a:p>
            <a:r>
              <a:rPr lang="tr-TR" dirty="0"/>
              <a:t>“Seni asla terk etmeyeceğim/Seni asla </a:t>
            </a:r>
            <a:r>
              <a:rPr lang="tr-TR" dirty="0" err="1" smtClean="0"/>
              <a:t>yuzustu</a:t>
            </a:r>
            <a:r>
              <a:rPr lang="tr-TR" dirty="0" smtClean="0"/>
              <a:t> bırakmayacağım</a:t>
            </a:r>
            <a:r>
              <a:rPr lang="tr-TR" dirty="0"/>
              <a:t>.” </a:t>
            </a:r>
            <a:r>
              <a:rPr lang="tr-TR" dirty="0" err="1"/>
              <a:t>Boylece</a:t>
            </a:r>
            <a:r>
              <a:rPr lang="tr-TR" dirty="0"/>
              <a:t>, cesaretle diyoruz ki, “Rab, benim yardımcımdır, </a:t>
            </a:r>
            <a:r>
              <a:rPr lang="tr-TR" dirty="0" smtClean="0"/>
              <a:t>korkmam; İnsan </a:t>
            </a:r>
            <a:r>
              <a:rPr lang="tr-TR" dirty="0"/>
              <a:t>bana ne yapabilir</a:t>
            </a:r>
            <a:r>
              <a:rPr lang="tr-TR" dirty="0" smtClean="0"/>
              <a:t>?” </a:t>
            </a:r>
            <a:r>
              <a:rPr lang="tr-TR" dirty="0"/>
              <a:t>Tanrı’ya inanan ve </a:t>
            </a:r>
            <a:r>
              <a:rPr lang="tr-TR" dirty="0" err="1"/>
              <a:t>guvenen</a:t>
            </a:r>
            <a:r>
              <a:rPr lang="tr-TR" dirty="0"/>
              <a:t> bireyin, kendi </a:t>
            </a:r>
            <a:r>
              <a:rPr lang="tr-TR" dirty="0" err="1"/>
              <a:t>ic</a:t>
            </a:r>
            <a:r>
              <a:rPr lang="tr-TR" dirty="0"/>
              <a:t> </a:t>
            </a:r>
            <a:r>
              <a:rPr lang="tr-TR" dirty="0" smtClean="0"/>
              <a:t>huzurunu yakalayabileceği </a:t>
            </a:r>
            <a:r>
              <a:rPr lang="tr-TR" dirty="0"/>
              <a:t>ve </a:t>
            </a:r>
            <a:r>
              <a:rPr lang="tr-TR" dirty="0" err="1"/>
              <a:t>tum</a:t>
            </a:r>
            <a:r>
              <a:rPr lang="tr-TR" dirty="0"/>
              <a:t> sıkıntıların </a:t>
            </a:r>
            <a:r>
              <a:rPr lang="tr-TR" dirty="0" err="1"/>
              <a:t>ustesinden</a:t>
            </a:r>
            <a:r>
              <a:rPr lang="tr-TR" dirty="0"/>
              <a:t> gelebileceği bu şekilde ifade </a:t>
            </a:r>
            <a:r>
              <a:rPr lang="tr-TR" dirty="0" smtClean="0"/>
              <a:t>edilmektedir (İbraniler </a:t>
            </a:r>
            <a:r>
              <a:rPr lang="tr-TR" dirty="0"/>
              <a:t>13/5-6</a:t>
            </a:r>
            <a:r>
              <a:rPr lang="tr-TR" dirty="0" smtClean="0"/>
              <a:t>.)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5184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 ile Barışık Birey ve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Kendi ile barışık birey olarak nitelendirdiğimiz bu kişilik yapısının </a:t>
            </a:r>
            <a:r>
              <a:rPr lang="tr-TR" dirty="0" smtClean="0"/>
              <a:t>temellerini, hemen </a:t>
            </a:r>
            <a:r>
              <a:rPr lang="tr-TR" dirty="0"/>
              <a:t>hemen </a:t>
            </a:r>
            <a:r>
              <a:rPr lang="tr-TR" dirty="0" err="1"/>
              <a:t>tum</a:t>
            </a:r>
            <a:r>
              <a:rPr lang="tr-TR" dirty="0"/>
              <a:t> </a:t>
            </a:r>
            <a:r>
              <a:rPr lang="tr-TR" dirty="0" err="1"/>
              <a:t>inanc</a:t>
            </a:r>
            <a:r>
              <a:rPr lang="tr-TR" dirty="0"/>
              <a:t> sistemleri </a:t>
            </a:r>
            <a:r>
              <a:rPr lang="tr-TR" dirty="0" err="1"/>
              <a:t>icin</a:t>
            </a:r>
            <a:r>
              <a:rPr lang="tr-TR" dirty="0"/>
              <a:t> ortak kabul edilen bazı ahlaki </a:t>
            </a:r>
            <a:r>
              <a:rPr lang="tr-TR" dirty="0" smtClean="0"/>
              <a:t>değerler </a:t>
            </a:r>
            <a:r>
              <a:rPr lang="tr-TR" dirty="0"/>
              <a:t>o</a:t>
            </a:r>
            <a:r>
              <a:rPr lang="tr-TR" dirty="0" smtClean="0"/>
              <a:t>luşturmaktadır</a:t>
            </a:r>
            <a:r>
              <a:rPr lang="tr-TR" dirty="0"/>
              <a:t>. Hıristiyanlık </a:t>
            </a:r>
            <a:r>
              <a:rPr lang="tr-TR" dirty="0" err="1"/>
              <a:t>icin</a:t>
            </a:r>
            <a:r>
              <a:rPr lang="tr-TR" dirty="0"/>
              <a:t> de durum, benzer şekilde </a:t>
            </a:r>
            <a:r>
              <a:rPr lang="tr-TR" dirty="0" err="1"/>
              <a:t>gorulmektedir</a:t>
            </a:r>
            <a:r>
              <a:rPr lang="tr-TR" dirty="0"/>
              <a:t>. Bu </a:t>
            </a:r>
            <a:r>
              <a:rPr lang="tr-TR" dirty="0" smtClean="0"/>
              <a:t>bağlamda, Hıristiyanlık </a:t>
            </a:r>
            <a:r>
              <a:rPr lang="tr-TR" dirty="0" err="1"/>
              <a:t>icin</a:t>
            </a:r>
            <a:r>
              <a:rPr lang="tr-TR" dirty="0"/>
              <a:t>, kendi ile barışık bireyin temel </a:t>
            </a:r>
            <a:r>
              <a:rPr lang="tr-TR" dirty="0" err="1"/>
              <a:t>ozellikleri</a:t>
            </a:r>
            <a:r>
              <a:rPr lang="tr-TR" dirty="0"/>
              <a:t>; </a:t>
            </a:r>
            <a:r>
              <a:rPr lang="tr-TR" i="1" dirty="0"/>
              <a:t>doğruluk, </a:t>
            </a:r>
            <a:r>
              <a:rPr lang="tr-TR" i="1" dirty="0" smtClean="0"/>
              <a:t>adalet, alçakgönüllülük</a:t>
            </a:r>
            <a:r>
              <a:rPr lang="tr-TR" i="1" dirty="0"/>
              <a:t>, merhamet</a:t>
            </a:r>
            <a:r>
              <a:rPr lang="tr-TR" i="1" dirty="0" smtClean="0"/>
              <a:t>, </a:t>
            </a:r>
            <a:r>
              <a:rPr lang="tr-TR" i="1" dirty="0"/>
              <a:t>çalışkanlık ve yumuşak huyluluk </a:t>
            </a:r>
            <a:r>
              <a:rPr lang="tr-TR" dirty="0"/>
              <a:t>olarak </a:t>
            </a:r>
            <a:r>
              <a:rPr lang="tr-TR" dirty="0" smtClean="0"/>
              <a:t>sıralanabilmektedir</a:t>
            </a:r>
          </a:p>
          <a:p>
            <a:r>
              <a:rPr lang="tr-TR" dirty="0" smtClean="0"/>
              <a:t>Doğruluk: </a:t>
            </a:r>
            <a:r>
              <a:rPr lang="tr-TR" dirty="0"/>
              <a:t>Bir Hıristiyan </a:t>
            </a:r>
            <a:r>
              <a:rPr lang="tr-TR" dirty="0" err="1"/>
              <a:t>icin</a:t>
            </a:r>
            <a:r>
              <a:rPr lang="tr-TR" dirty="0"/>
              <a:t> doğruluk, </a:t>
            </a:r>
            <a:r>
              <a:rPr lang="tr-TR" dirty="0" err="1"/>
              <a:t>Hz.İsa’nın</a:t>
            </a:r>
            <a:r>
              <a:rPr lang="tr-TR" dirty="0"/>
              <a:t> kendisi olarak ifade</a:t>
            </a:r>
          </a:p>
          <a:p>
            <a:r>
              <a:rPr lang="tr-TR" dirty="0"/>
              <a:t>edilmekte ve bu doğruluk sayesinde, </a:t>
            </a:r>
            <a:r>
              <a:rPr lang="tr-TR" dirty="0" err="1"/>
              <a:t>butun</a:t>
            </a:r>
            <a:r>
              <a:rPr lang="tr-TR" dirty="0"/>
              <a:t> insanların aklandığı dile getirilmektedir</a:t>
            </a:r>
          </a:p>
        </p:txBody>
      </p:sp>
    </p:spTree>
    <p:extLst>
      <p:ext uri="{BB962C8B-B14F-4D97-AF65-F5344CB8AC3E}">
        <p14:creationId xmlns:p14="http://schemas.microsoft.com/office/powerpoint/2010/main" val="517150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Adalet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Hıristiyan inancında adalet denildiğinde, akla, ilk olarak Tanrı’nın </a:t>
            </a:r>
            <a:r>
              <a:rPr lang="tr-TR" dirty="0" smtClean="0"/>
              <a:t>adaleti gelmektedir</a:t>
            </a:r>
            <a:r>
              <a:rPr lang="tr-TR" dirty="0"/>
              <a:t>. İncil’de </a:t>
            </a:r>
            <a:r>
              <a:rPr lang="tr-TR" dirty="0" err="1"/>
              <a:t>bircok</a:t>
            </a:r>
            <a:r>
              <a:rPr lang="tr-TR" dirty="0"/>
              <a:t> yerde, Tanrı’nın, </a:t>
            </a:r>
            <a:r>
              <a:rPr lang="tr-TR" i="1" dirty="0"/>
              <a:t>adil olduğu </a:t>
            </a:r>
            <a:r>
              <a:rPr lang="tr-TR" dirty="0" smtClean="0"/>
              <a:t>belirtilmektedir</a:t>
            </a:r>
          </a:p>
          <a:p>
            <a:r>
              <a:rPr lang="tr-TR" dirty="0"/>
              <a:t>Hıristiyan inancına </a:t>
            </a:r>
            <a:r>
              <a:rPr lang="tr-TR" dirty="0" err="1"/>
              <a:t>gore</a:t>
            </a:r>
            <a:r>
              <a:rPr lang="tr-TR" dirty="0"/>
              <a:t> adalet, sadece Tanrı’nın sahip olduğu bir </a:t>
            </a:r>
            <a:r>
              <a:rPr lang="tr-TR" dirty="0" err="1"/>
              <a:t>ozellik</a:t>
            </a:r>
            <a:r>
              <a:rPr lang="tr-TR" dirty="0"/>
              <a:t> </a:t>
            </a:r>
            <a:r>
              <a:rPr lang="tr-TR" dirty="0" smtClean="0"/>
              <a:t>olarak </a:t>
            </a:r>
            <a:r>
              <a:rPr lang="tr-TR" dirty="0" err="1" smtClean="0"/>
              <a:t>gorulmemekte</a:t>
            </a:r>
            <a:r>
              <a:rPr lang="tr-TR" dirty="0"/>
              <a:t>, ona inanan </a:t>
            </a:r>
            <a:r>
              <a:rPr lang="tr-TR" dirty="0" err="1"/>
              <a:t>tum</a:t>
            </a:r>
            <a:r>
              <a:rPr lang="tr-TR" dirty="0"/>
              <a:t> Hıristiyanların da, her turlu davranışlarında </a:t>
            </a:r>
            <a:r>
              <a:rPr lang="tr-TR" dirty="0" smtClean="0"/>
              <a:t>adaleti </a:t>
            </a:r>
            <a:r>
              <a:rPr lang="tr-TR" dirty="0" err="1" smtClean="0"/>
              <a:t>gozetmeleri</a:t>
            </a:r>
            <a:r>
              <a:rPr lang="tr-TR" dirty="0" smtClean="0"/>
              <a:t> </a:t>
            </a:r>
            <a:r>
              <a:rPr lang="tr-TR" dirty="0"/>
              <a:t>istenmektedir. Hıristiyanlar, </a:t>
            </a:r>
            <a:r>
              <a:rPr lang="tr-TR" dirty="0" err="1"/>
              <a:t>gokte</a:t>
            </a:r>
            <a:r>
              <a:rPr lang="tr-TR" dirty="0"/>
              <a:t> bir babalarının olduğu </a:t>
            </a:r>
            <a:r>
              <a:rPr lang="tr-TR" dirty="0" smtClean="0"/>
              <a:t>kendilerine hatırlatılarak</a:t>
            </a:r>
            <a:r>
              <a:rPr lang="tr-TR" dirty="0"/>
              <a:t>, ellerinin altında bulunanlara, adaletle davranmaya </a:t>
            </a:r>
            <a:r>
              <a:rPr lang="tr-TR" dirty="0" smtClean="0"/>
              <a:t>yönlendirilmektedir</a:t>
            </a:r>
          </a:p>
          <a:p>
            <a:r>
              <a:rPr lang="tr-TR" dirty="0" err="1"/>
              <a:t>Koloseliler</a:t>
            </a:r>
            <a:r>
              <a:rPr lang="tr-TR" dirty="0"/>
              <a:t> 4/1: </a:t>
            </a:r>
            <a:r>
              <a:rPr lang="tr-TR" dirty="0" smtClean="0"/>
              <a:t>«Ey </a:t>
            </a:r>
            <a:r>
              <a:rPr lang="tr-TR" dirty="0"/>
              <a:t>efendiler, </a:t>
            </a:r>
            <a:r>
              <a:rPr lang="tr-TR" dirty="0" err="1"/>
              <a:t>gokte</a:t>
            </a:r>
            <a:r>
              <a:rPr lang="tr-TR" dirty="0"/>
              <a:t> sizin de bir Efendiniz olduğunu bilerek </a:t>
            </a:r>
            <a:r>
              <a:rPr lang="tr-TR" dirty="0" err="1"/>
              <a:t>kolelerinize</a:t>
            </a:r>
            <a:r>
              <a:rPr lang="tr-TR" dirty="0"/>
              <a:t> adalet </a:t>
            </a:r>
            <a:r>
              <a:rPr lang="tr-TR" dirty="0" smtClean="0"/>
              <a:t>ve eşitlikle davranın»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1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Alçakgönüllülük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Hz.İsa</a:t>
            </a:r>
            <a:r>
              <a:rPr lang="tr-TR" dirty="0"/>
              <a:t>, tevazu sahibi olmanın, Hıristiyanlar </a:t>
            </a:r>
            <a:r>
              <a:rPr lang="tr-TR" dirty="0" err="1"/>
              <a:t>icin</a:t>
            </a:r>
            <a:r>
              <a:rPr lang="tr-TR" dirty="0"/>
              <a:t>, kendisini takip </a:t>
            </a:r>
            <a:r>
              <a:rPr lang="tr-TR" dirty="0" smtClean="0"/>
              <a:t>ettiklerini </a:t>
            </a:r>
            <a:r>
              <a:rPr lang="tr-TR" dirty="0" err="1" smtClean="0"/>
              <a:t>gosteren</a:t>
            </a:r>
            <a:r>
              <a:rPr lang="tr-TR" dirty="0" smtClean="0"/>
              <a:t> </a:t>
            </a:r>
            <a:r>
              <a:rPr lang="tr-TR" dirty="0"/>
              <a:t>bir karakter </a:t>
            </a:r>
            <a:r>
              <a:rPr lang="tr-TR" dirty="0" err="1"/>
              <a:t>ozelliği</a:t>
            </a:r>
            <a:r>
              <a:rPr lang="tr-TR" dirty="0"/>
              <a:t>, olduğunu belirtmektedir. “Ben Rab ve </a:t>
            </a:r>
            <a:r>
              <a:rPr lang="tr-TR" dirty="0" err="1"/>
              <a:t>Oğretmen</a:t>
            </a:r>
            <a:r>
              <a:rPr lang="tr-TR" dirty="0"/>
              <a:t> </a:t>
            </a:r>
            <a:r>
              <a:rPr lang="tr-TR" dirty="0" smtClean="0"/>
              <a:t>olduğum halde</a:t>
            </a:r>
            <a:r>
              <a:rPr lang="tr-TR" dirty="0"/>
              <a:t>, ayaklarınızı yıkadım; </a:t>
            </a:r>
            <a:r>
              <a:rPr lang="tr-TR" dirty="0" err="1"/>
              <a:t>oyleyse</a:t>
            </a:r>
            <a:r>
              <a:rPr lang="tr-TR" dirty="0"/>
              <a:t>, sizler de, birbirinizin ayaklarını </a:t>
            </a:r>
            <a:r>
              <a:rPr lang="tr-TR" dirty="0" smtClean="0"/>
              <a:t>yıkamalısınız</a:t>
            </a:r>
          </a:p>
          <a:p>
            <a:r>
              <a:rPr lang="tr-TR" dirty="0" err="1"/>
              <a:t>Hz.İsa</a:t>
            </a:r>
            <a:r>
              <a:rPr lang="tr-TR" dirty="0"/>
              <a:t>, </a:t>
            </a:r>
            <a:r>
              <a:rPr lang="tr-TR" dirty="0" err="1"/>
              <a:t>yuceltilmeyi</a:t>
            </a:r>
            <a:r>
              <a:rPr lang="tr-TR" dirty="0"/>
              <a:t> karşı </a:t>
            </a:r>
            <a:r>
              <a:rPr lang="tr-TR" dirty="0" smtClean="0"/>
              <a:t>taraftan beklemenin </a:t>
            </a:r>
            <a:r>
              <a:rPr lang="tr-TR" dirty="0"/>
              <a:t>daha doğru olduğunu, kişinin </a:t>
            </a:r>
            <a:r>
              <a:rPr lang="tr-TR" dirty="0" err="1"/>
              <a:t>mutevazı</a:t>
            </a:r>
            <a:r>
              <a:rPr lang="tr-TR" dirty="0"/>
              <a:t> olması gerektiğini, </a:t>
            </a:r>
            <a:r>
              <a:rPr lang="tr-TR" dirty="0" err="1"/>
              <a:t>acıkca</a:t>
            </a:r>
            <a:r>
              <a:rPr lang="tr-TR" dirty="0"/>
              <a:t> </a:t>
            </a:r>
            <a:r>
              <a:rPr lang="tr-TR" dirty="0" smtClean="0"/>
              <a:t>ifade etmektedir</a:t>
            </a:r>
            <a:r>
              <a:rPr lang="tr-TR" dirty="0"/>
              <a:t>: “Size şunu </a:t>
            </a:r>
            <a:r>
              <a:rPr lang="tr-TR" dirty="0" err="1"/>
              <a:t>soyleyeyim</a:t>
            </a:r>
            <a:r>
              <a:rPr lang="tr-TR" dirty="0"/>
              <a:t>, Ferisi değil, bu adam aklanmış olarak evine </a:t>
            </a:r>
            <a:r>
              <a:rPr lang="tr-TR" dirty="0" smtClean="0"/>
              <a:t>dondu. </a:t>
            </a:r>
            <a:r>
              <a:rPr lang="tr-TR" dirty="0" err="1" smtClean="0"/>
              <a:t>Cunku</a:t>
            </a:r>
            <a:r>
              <a:rPr lang="tr-TR" dirty="0" smtClean="0"/>
              <a:t> </a:t>
            </a:r>
            <a:r>
              <a:rPr lang="tr-TR" dirty="0"/>
              <a:t>kendini </a:t>
            </a:r>
            <a:r>
              <a:rPr lang="tr-TR" dirty="0" err="1"/>
              <a:t>yucelten</a:t>
            </a:r>
            <a:r>
              <a:rPr lang="tr-TR" dirty="0"/>
              <a:t> herkes, </a:t>
            </a:r>
            <a:r>
              <a:rPr lang="tr-TR" dirty="0" err="1"/>
              <a:t>alcaltılacak</a:t>
            </a:r>
            <a:r>
              <a:rPr lang="tr-TR" dirty="0"/>
              <a:t>, kendini </a:t>
            </a:r>
            <a:r>
              <a:rPr lang="tr-TR" dirty="0" err="1"/>
              <a:t>alcaltan</a:t>
            </a:r>
            <a:r>
              <a:rPr lang="tr-TR" dirty="0"/>
              <a:t> ise </a:t>
            </a:r>
            <a:r>
              <a:rPr lang="tr-TR" dirty="0" err="1"/>
              <a:t>yuceltilecektir</a:t>
            </a:r>
            <a:r>
              <a:rPr lang="tr-TR" dirty="0" smtClean="0"/>
              <a:t>.” </a:t>
            </a:r>
            <a:r>
              <a:rPr lang="tr-TR" dirty="0"/>
              <a:t>Luka 18/14.</a:t>
            </a:r>
          </a:p>
        </p:txBody>
      </p:sp>
    </p:spTree>
    <p:extLst>
      <p:ext uri="{BB962C8B-B14F-4D97-AF65-F5344CB8AC3E}">
        <p14:creationId xmlns:p14="http://schemas.microsoft.com/office/powerpoint/2010/main" val="389692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Merhamet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İncillerde, iyi bir Hıristiyan’ın </a:t>
            </a:r>
            <a:r>
              <a:rPr lang="tr-TR" dirty="0" err="1"/>
              <a:t>ozellikleri</a:t>
            </a:r>
            <a:r>
              <a:rPr lang="tr-TR" dirty="0"/>
              <a:t> arasında, bağışlayıcı ve </a:t>
            </a:r>
            <a:r>
              <a:rPr lang="tr-TR" dirty="0" smtClean="0"/>
              <a:t>merhametli olması </a:t>
            </a:r>
            <a:r>
              <a:rPr lang="tr-TR" dirty="0"/>
              <a:t>zikredilmektedir. Ancak bu şekilde, Tanrının bağışlamasına ve </a:t>
            </a:r>
            <a:r>
              <a:rPr lang="tr-TR" dirty="0" smtClean="0"/>
              <a:t>merhametine sığınılabileceği </a:t>
            </a:r>
            <a:r>
              <a:rPr lang="tr-TR" dirty="0"/>
              <a:t>belirtilmektedir: “Başkalarının </a:t>
            </a:r>
            <a:r>
              <a:rPr lang="tr-TR" dirty="0" err="1"/>
              <a:t>suclarını</a:t>
            </a:r>
            <a:r>
              <a:rPr lang="tr-TR" dirty="0"/>
              <a:t> bağışlarsanız, </a:t>
            </a:r>
            <a:r>
              <a:rPr lang="tr-TR" dirty="0" err="1"/>
              <a:t>goksel</a:t>
            </a:r>
            <a:r>
              <a:rPr lang="tr-TR" dirty="0"/>
              <a:t> Babanız </a:t>
            </a:r>
            <a:r>
              <a:rPr lang="tr-TR" dirty="0" smtClean="0"/>
              <a:t>da, sizin </a:t>
            </a:r>
            <a:r>
              <a:rPr lang="tr-TR" dirty="0" err="1"/>
              <a:t>suclarınızı</a:t>
            </a:r>
            <a:r>
              <a:rPr lang="tr-TR" dirty="0"/>
              <a:t> bağışlar</a:t>
            </a:r>
            <a:r>
              <a:rPr lang="tr-TR" dirty="0" smtClean="0"/>
              <a:t>.” </a:t>
            </a:r>
            <a:r>
              <a:rPr lang="sv-SE" dirty="0"/>
              <a:t>Matta 6/14; Aynı tavsiye Matta 6/12’de de verilmektedir</a:t>
            </a:r>
            <a:r>
              <a:rPr lang="sv-SE" dirty="0" smtClean="0"/>
              <a:t>:</a:t>
            </a:r>
            <a:r>
              <a:rPr lang="tr-TR" dirty="0" smtClean="0"/>
              <a:t> </a:t>
            </a:r>
            <a:r>
              <a:rPr lang="tr-TR" dirty="0"/>
              <a:t>“Bize karşı </a:t>
            </a:r>
            <a:r>
              <a:rPr lang="tr-TR" dirty="0" err="1"/>
              <a:t>suc</a:t>
            </a:r>
            <a:r>
              <a:rPr lang="tr-TR" dirty="0"/>
              <a:t> işleyenleri bağışladığımız </a:t>
            </a:r>
            <a:r>
              <a:rPr lang="tr-TR" dirty="0" smtClean="0"/>
              <a:t>gibi, Sen </a:t>
            </a:r>
            <a:r>
              <a:rPr lang="tr-TR" dirty="0"/>
              <a:t>de bizim </a:t>
            </a:r>
            <a:r>
              <a:rPr lang="tr-TR" dirty="0" err="1"/>
              <a:t>suclarımızı</a:t>
            </a:r>
            <a:r>
              <a:rPr lang="tr-TR" dirty="0"/>
              <a:t> bağışla.”</a:t>
            </a:r>
          </a:p>
        </p:txBody>
      </p:sp>
    </p:spTree>
    <p:extLst>
      <p:ext uri="{BB962C8B-B14F-4D97-AF65-F5344CB8AC3E}">
        <p14:creationId xmlns:p14="http://schemas.microsoft.com/office/powerpoint/2010/main" val="84857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Çalışkanlık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Hıristiyan inancında </a:t>
            </a:r>
            <a:r>
              <a:rPr lang="tr-TR" dirty="0" err="1"/>
              <a:t>calışmak</a:t>
            </a:r>
            <a:r>
              <a:rPr lang="tr-TR" dirty="0"/>
              <a:t> ve elinin emeği ile </a:t>
            </a:r>
            <a:r>
              <a:rPr lang="tr-TR" dirty="0" err="1"/>
              <a:t>kazanc</a:t>
            </a:r>
            <a:r>
              <a:rPr lang="tr-TR" dirty="0"/>
              <a:t> elde etmek de, </a:t>
            </a:r>
            <a:r>
              <a:rPr lang="tr-TR" dirty="0" err="1" smtClean="0"/>
              <a:t>odukca</a:t>
            </a:r>
            <a:r>
              <a:rPr lang="tr-TR" dirty="0" smtClean="0"/>
              <a:t> değerli </a:t>
            </a:r>
            <a:r>
              <a:rPr lang="tr-TR" dirty="0" err="1"/>
              <a:t>gorulmektedir</a:t>
            </a:r>
            <a:r>
              <a:rPr lang="tr-TR" dirty="0"/>
              <a:t>. On Emir </a:t>
            </a:r>
            <a:r>
              <a:rPr lang="tr-TR" dirty="0" err="1"/>
              <a:t>icerisinde</a:t>
            </a:r>
            <a:r>
              <a:rPr lang="tr-TR" dirty="0"/>
              <a:t>, “</a:t>
            </a:r>
            <a:r>
              <a:rPr lang="tr-TR" dirty="0" err="1"/>
              <a:t>calmayacaksın</a:t>
            </a:r>
            <a:r>
              <a:rPr lang="tr-TR" dirty="0"/>
              <a:t>” şeklinde ifade edilen yasak</a:t>
            </a:r>
            <a:r>
              <a:rPr lang="tr-TR" dirty="0" smtClean="0"/>
              <a:t>, “</a:t>
            </a:r>
            <a:r>
              <a:rPr lang="tr-TR" dirty="0"/>
              <a:t>beraberinde </a:t>
            </a:r>
            <a:r>
              <a:rPr lang="tr-TR" dirty="0" err="1"/>
              <a:t>calışacak</a:t>
            </a:r>
            <a:r>
              <a:rPr lang="tr-TR" dirty="0"/>
              <a:t> ve kendi emeğin ile kazanacaksın” şeklinde </a:t>
            </a:r>
            <a:r>
              <a:rPr lang="tr-TR" dirty="0" smtClean="0"/>
              <a:t>anlaşılmaktadır</a:t>
            </a:r>
          </a:p>
          <a:p>
            <a:r>
              <a:rPr lang="tr-TR" dirty="0"/>
              <a:t>Nitekim </a:t>
            </a:r>
            <a:r>
              <a:rPr lang="tr-TR" dirty="0" err="1"/>
              <a:t>Pavlus</a:t>
            </a:r>
            <a:r>
              <a:rPr lang="tr-TR" dirty="0"/>
              <a:t>, </a:t>
            </a:r>
            <a:r>
              <a:rPr lang="tr-TR" dirty="0" err="1"/>
              <a:t>Hz.İsa’nın</a:t>
            </a:r>
            <a:r>
              <a:rPr lang="tr-TR" dirty="0"/>
              <a:t>, “Vermek almaktan daha </a:t>
            </a:r>
            <a:r>
              <a:rPr lang="tr-TR" dirty="0" err="1"/>
              <a:t>buyuk</a:t>
            </a:r>
            <a:r>
              <a:rPr lang="tr-TR" dirty="0"/>
              <a:t> </a:t>
            </a:r>
            <a:r>
              <a:rPr lang="tr-TR" dirty="0" smtClean="0"/>
              <a:t>mutluluktur” (</a:t>
            </a:r>
            <a:r>
              <a:rPr lang="tr-TR" dirty="0" err="1"/>
              <a:t>Elcilerin</a:t>
            </a:r>
            <a:r>
              <a:rPr lang="tr-TR" dirty="0"/>
              <a:t> İşleri </a:t>
            </a:r>
            <a:r>
              <a:rPr lang="tr-TR" dirty="0" smtClean="0"/>
              <a:t>20/35) </a:t>
            </a:r>
            <a:r>
              <a:rPr lang="tr-TR" dirty="0" err="1" smtClean="0"/>
              <a:t>sozunu</a:t>
            </a:r>
            <a:r>
              <a:rPr lang="tr-TR" dirty="0" smtClean="0"/>
              <a:t> hatırlatarak</a:t>
            </a:r>
            <a:r>
              <a:rPr lang="tr-TR" dirty="0"/>
              <a:t>, Hıristiyanlara, </a:t>
            </a:r>
            <a:r>
              <a:rPr lang="tr-TR" dirty="0" err="1"/>
              <a:t>calışıp</a:t>
            </a:r>
            <a:r>
              <a:rPr lang="tr-TR" dirty="0"/>
              <a:t> kazanmayı ve gerektiği zamanlarda </a:t>
            </a:r>
            <a:r>
              <a:rPr lang="tr-TR" dirty="0" smtClean="0"/>
              <a:t>da, başkalarına </a:t>
            </a:r>
            <a:r>
              <a:rPr lang="tr-TR" dirty="0"/>
              <a:t>yardım edebilecek konumda olmayı tavsiye etmektedir. Aynı şekilde O, </a:t>
            </a:r>
            <a:r>
              <a:rPr lang="tr-TR" dirty="0" err="1" smtClean="0"/>
              <a:t>Hz.İsa’nın</a:t>
            </a:r>
            <a:r>
              <a:rPr lang="tr-TR" dirty="0" smtClean="0"/>
              <a:t> mesajı </a:t>
            </a:r>
            <a:r>
              <a:rPr lang="tr-TR" dirty="0"/>
              <a:t>ile tanışmadan </a:t>
            </a:r>
            <a:r>
              <a:rPr lang="tr-TR" dirty="0" err="1"/>
              <a:t>once</a:t>
            </a:r>
            <a:r>
              <a:rPr lang="tr-TR" dirty="0"/>
              <a:t>, </a:t>
            </a:r>
            <a:r>
              <a:rPr lang="tr-TR" dirty="0" err="1"/>
              <a:t>calmak</a:t>
            </a:r>
            <a:r>
              <a:rPr lang="tr-TR" dirty="0"/>
              <a:t>, tembellik etmek gibi kotu </a:t>
            </a:r>
            <a:r>
              <a:rPr lang="tr-TR" dirty="0" err="1"/>
              <a:t>ozellikleri</a:t>
            </a:r>
            <a:r>
              <a:rPr lang="tr-TR" dirty="0"/>
              <a:t> olanlara, </a:t>
            </a:r>
            <a:r>
              <a:rPr lang="tr-TR" dirty="0" smtClean="0"/>
              <a:t>bu durumlarını </a:t>
            </a:r>
            <a:r>
              <a:rPr lang="tr-TR" dirty="0"/>
              <a:t>değiştirmeleri, elinin emeği ile kazanmalarını ve bu </a:t>
            </a:r>
            <a:r>
              <a:rPr lang="tr-TR" dirty="0" err="1"/>
              <a:t>kazancları</a:t>
            </a:r>
            <a:r>
              <a:rPr lang="tr-TR" dirty="0"/>
              <a:t> ile </a:t>
            </a:r>
            <a:r>
              <a:rPr lang="tr-TR" dirty="0" smtClean="0"/>
              <a:t>ihtiyaç sahiplerine </a:t>
            </a:r>
            <a:r>
              <a:rPr lang="tr-TR" dirty="0"/>
              <a:t>yardım etmelerini </a:t>
            </a:r>
            <a:r>
              <a:rPr lang="tr-TR" dirty="0" err="1"/>
              <a:t>oğutlemektedir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661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Yumuşak Huylu Olmak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İncillerde, </a:t>
            </a:r>
            <a:r>
              <a:rPr lang="tr-TR" dirty="0" err="1"/>
              <a:t>Hz.İsa’nın</a:t>
            </a:r>
            <a:r>
              <a:rPr lang="tr-TR" dirty="0"/>
              <a:t>, Tevrat’ta var olan bir takım </a:t>
            </a:r>
            <a:r>
              <a:rPr lang="tr-TR" dirty="0" err="1"/>
              <a:t>hukumleri</a:t>
            </a:r>
            <a:r>
              <a:rPr lang="tr-TR" dirty="0"/>
              <a:t> değiştirdiği, </a:t>
            </a:r>
            <a:r>
              <a:rPr lang="tr-TR" dirty="0" smtClean="0"/>
              <a:t>kendi ifadeleri </a:t>
            </a:r>
            <a:r>
              <a:rPr lang="tr-TR" dirty="0"/>
              <a:t>ile belirtilmektedir. Bu manada </a:t>
            </a:r>
            <a:r>
              <a:rPr lang="tr-TR" dirty="0" err="1"/>
              <a:t>Hz.İsa’nın</a:t>
            </a:r>
            <a:r>
              <a:rPr lang="tr-TR" dirty="0"/>
              <a:t>, Hıristiyanlar </a:t>
            </a:r>
            <a:r>
              <a:rPr lang="tr-TR" dirty="0" err="1"/>
              <a:t>icin</a:t>
            </a:r>
            <a:r>
              <a:rPr lang="tr-TR" dirty="0"/>
              <a:t>, İncillerde </a:t>
            </a:r>
            <a:r>
              <a:rPr lang="tr-TR" dirty="0" smtClean="0"/>
              <a:t>çizdiği kişilik </a:t>
            </a:r>
            <a:r>
              <a:rPr lang="tr-TR" dirty="0"/>
              <a:t>yapısı ile ilgili şu ifadeler dikkate değer </a:t>
            </a:r>
            <a:r>
              <a:rPr lang="tr-TR" dirty="0" err="1"/>
              <a:t>gorulmektedir</a:t>
            </a:r>
            <a:r>
              <a:rPr lang="tr-TR" dirty="0"/>
              <a:t>: “‘</a:t>
            </a:r>
            <a:r>
              <a:rPr lang="tr-TR" dirty="0" err="1"/>
              <a:t>Goze</a:t>
            </a:r>
            <a:r>
              <a:rPr lang="tr-TR" dirty="0"/>
              <a:t> </a:t>
            </a:r>
            <a:r>
              <a:rPr lang="tr-TR" dirty="0" err="1"/>
              <a:t>goz</a:t>
            </a:r>
            <a:r>
              <a:rPr lang="tr-TR" dirty="0"/>
              <a:t>, dişe </a:t>
            </a:r>
            <a:r>
              <a:rPr lang="tr-TR" dirty="0" smtClean="0"/>
              <a:t>diş’ dendiğini </a:t>
            </a:r>
            <a:r>
              <a:rPr lang="tr-TR" dirty="0"/>
              <a:t>duydunuz. Ama ben size diyorum ki, </a:t>
            </a:r>
            <a:r>
              <a:rPr lang="tr-TR" dirty="0" err="1"/>
              <a:t>kotuye</a:t>
            </a:r>
            <a:r>
              <a:rPr lang="tr-TR" dirty="0"/>
              <a:t> karşı direnmeyin. Sağ </a:t>
            </a:r>
            <a:r>
              <a:rPr lang="tr-TR" dirty="0" smtClean="0"/>
              <a:t>yanağınıza </a:t>
            </a:r>
            <a:r>
              <a:rPr lang="tr-TR" dirty="0"/>
              <a:t>bir tokat atana, obur yanağınızı da </a:t>
            </a:r>
            <a:r>
              <a:rPr lang="tr-TR" dirty="0" err="1"/>
              <a:t>cevirin</a:t>
            </a:r>
            <a:r>
              <a:rPr lang="tr-TR" dirty="0"/>
              <a:t>. Size karşı davacı olup, mintanınızı </a:t>
            </a:r>
            <a:r>
              <a:rPr lang="tr-TR" dirty="0" smtClean="0"/>
              <a:t>almak isteyene</a:t>
            </a:r>
            <a:r>
              <a:rPr lang="tr-TR" dirty="0"/>
              <a:t>, abanızı da verin. Sizi, bin adım yol </a:t>
            </a:r>
            <a:r>
              <a:rPr lang="tr-TR" dirty="0" err="1"/>
              <a:t>yurumeye</a:t>
            </a:r>
            <a:r>
              <a:rPr lang="tr-TR" dirty="0"/>
              <a:t> zorlayanla, iki bin adım </a:t>
            </a:r>
            <a:r>
              <a:rPr lang="tr-TR" dirty="0" err="1" smtClean="0"/>
              <a:t>yuruyun</a:t>
            </a:r>
            <a:r>
              <a:rPr lang="tr-TR" dirty="0" smtClean="0"/>
              <a:t>. Sizden </a:t>
            </a:r>
            <a:r>
              <a:rPr lang="tr-TR" dirty="0"/>
              <a:t>bir şey dileyene verin, sizden </a:t>
            </a:r>
            <a:r>
              <a:rPr lang="tr-TR" dirty="0" err="1"/>
              <a:t>odunc</a:t>
            </a:r>
            <a:r>
              <a:rPr lang="tr-TR" dirty="0"/>
              <a:t> isteyeni, geri </a:t>
            </a:r>
            <a:r>
              <a:rPr lang="tr-TR" dirty="0" err="1"/>
              <a:t>cevirmeyin</a:t>
            </a:r>
            <a:r>
              <a:rPr lang="tr-TR" dirty="0" smtClean="0"/>
              <a:t>.” (Matta </a:t>
            </a:r>
            <a:r>
              <a:rPr lang="tr-TR" dirty="0"/>
              <a:t>5/38-42; Luka 6/27-36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33006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711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Bireysel Barış</vt:lpstr>
      <vt:lpstr>Tanrı ile Barışık Birey</vt:lpstr>
      <vt:lpstr>Kendi ile Barışık Birey ve Özellikleri</vt:lpstr>
      <vt:lpstr>Adalet</vt:lpstr>
      <vt:lpstr>Alçakgönüllülük</vt:lpstr>
      <vt:lpstr>Merhamet</vt:lpstr>
      <vt:lpstr>Çalışkanlık</vt:lpstr>
      <vt:lpstr>Yumuşak Huylu Olmak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Bireysel Barış</dc:title>
  <dc:creator>şahin</dc:creator>
  <cp:lastModifiedBy>şahin</cp:lastModifiedBy>
  <cp:revision>3</cp:revision>
  <dcterms:created xsi:type="dcterms:W3CDTF">2019-04-14T07:52:41Z</dcterms:created>
  <dcterms:modified xsi:type="dcterms:W3CDTF">2019-04-15T08:40:04Z</dcterms:modified>
</cp:coreProperties>
</file>