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D6F8E-8CFC-49BA-8A5C-69062E8CA96E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54F9C-0B77-4A4B-966D-F843D448F2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4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43506A-C3F8-460B-996A-2F17563138A8}" type="slidenum">
              <a:rPr lang="tr-TR" altLang="tr-TR" sz="1200" smtClean="0"/>
              <a:pPr eaLnBrk="1" hangingPunct="1"/>
              <a:t>24</a:t>
            </a:fld>
            <a:endParaRPr lang="tr-TR" altLang="tr-T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67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41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46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414DD-A4E4-4FA8-BFFA-AD436C85A7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110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FFED-9B4C-4192-AEBE-2D310E7CD6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30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Başlık, Graf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5166F-821D-4822-A50C-969BF343EC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32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Grafik Yer Tutucusu"/>
          <p:cNvSpPr>
            <a:spLocks noGrp="1"/>
          </p:cNvSpPr>
          <p:nvPr>
            <p:ph type="ch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831C-302E-4E7F-9F80-1B25F9F47D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53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75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978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0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89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98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22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416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27CD-1989-4B00-BB69-0275187EF1F3}" type="datetimeFigureOut">
              <a:rPr lang="tr-TR" smtClean="0"/>
              <a:t>12.04.2018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F535-2A6F-46EC-8FCF-D59E5006B4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42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hyperlink" Target="http://micro.magnet.fsu.edu/cells/animalcell.html" TargetMode="External"/><Relationship Id="rId4" Type="http://schemas.openxmlformats.org/officeDocument/2006/relationships/image" Target="../media/image1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/>
              <a:t>Hücreler yaptıkları fonksiyon çeşidine göre sınıflandırıldığında 4 gruba ayrılır.</a:t>
            </a:r>
          </a:p>
          <a:p>
            <a:pPr eaLnBrk="1" hangingPunct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7833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tr-TR" b="1" u="sng" dirty="0" smtClean="0"/>
              <a:t>Sinir hücreleri</a:t>
            </a:r>
            <a:r>
              <a:rPr lang="tr-TR" b="1" dirty="0" smtClean="0"/>
              <a:t>: Hızlı bir şekilde organlar arası iletişim ve </a:t>
            </a:r>
            <a:r>
              <a:rPr lang="tr-TR" b="1" dirty="0" err="1" smtClean="0"/>
              <a:t>kontrolu</a:t>
            </a:r>
            <a:r>
              <a:rPr lang="tr-TR" b="1" dirty="0" smtClean="0"/>
              <a:t> sağlar. </a:t>
            </a:r>
          </a:p>
          <a:p>
            <a:pPr lvl="1" eaLnBrk="1" hangingPunct="1">
              <a:defRPr/>
            </a:pPr>
            <a:r>
              <a:rPr lang="tr-TR" b="1" dirty="0" smtClean="0"/>
              <a:t>Elektriksel sinyalleri başlatmak ve iletmek için özelleşmiştir. Bu sinyaller</a:t>
            </a:r>
          </a:p>
          <a:p>
            <a:pPr lvl="1" eaLnBrk="1" hangingPunct="1">
              <a:defRPr/>
            </a:pPr>
            <a:r>
              <a:rPr lang="tr-TR" b="1" dirty="0" smtClean="0"/>
              <a:t>Yeni  bir elektriksel sinyal</a:t>
            </a:r>
          </a:p>
          <a:p>
            <a:pPr lvl="1" eaLnBrk="1" hangingPunct="1">
              <a:defRPr/>
            </a:pPr>
            <a:r>
              <a:rPr lang="tr-TR" b="1" dirty="0" smtClean="0"/>
              <a:t>Bezlerde salgı oluşmasını</a:t>
            </a:r>
          </a:p>
          <a:p>
            <a:pPr lvl="1" eaLnBrk="1" hangingPunct="1">
              <a:defRPr/>
            </a:pPr>
            <a:r>
              <a:rPr lang="tr-TR" b="1" dirty="0" smtClean="0"/>
              <a:t>Kasın kasılmasını sağlar</a:t>
            </a:r>
          </a:p>
        </p:txBody>
      </p:sp>
    </p:spTree>
    <p:extLst>
      <p:ext uri="{BB962C8B-B14F-4D97-AF65-F5344CB8AC3E}">
        <p14:creationId xmlns:p14="http://schemas.microsoft.com/office/powerpoint/2010/main" val="320646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33400"/>
            <a:ext cx="7772400" cy="552767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u="sng" dirty="0" err="1" smtClean="0"/>
              <a:t>Epitel</a:t>
            </a:r>
            <a:r>
              <a:rPr lang="tr-TR" sz="2800" b="1" u="sng" dirty="0" smtClean="0"/>
              <a:t> hücreleri</a:t>
            </a:r>
            <a:r>
              <a:rPr lang="tr-TR" sz="2800" b="1" dirty="0" smtClean="0"/>
              <a:t>: İyonların  ve organik moleküllerin  </a:t>
            </a:r>
          </a:p>
          <a:p>
            <a:pPr lvl="1" eaLnBrk="1" hangingPunct="1">
              <a:defRPr/>
            </a:pPr>
            <a:r>
              <a:rPr lang="tr-TR" sz="2800" b="1" dirty="0" smtClean="0"/>
              <a:t>Salgılanmasını </a:t>
            </a:r>
            <a:r>
              <a:rPr lang="en-US" altLang="tr-TR" dirty="0" smtClean="0"/>
              <a:t>Form body surfaces </a:t>
            </a:r>
          </a:p>
          <a:p>
            <a:pPr lvl="1" eaLnBrk="1" hangingPunct="1">
              <a:defRPr/>
            </a:pPr>
            <a:r>
              <a:rPr lang="tr-TR" sz="2800" b="1" dirty="0" smtClean="0"/>
              <a:t>Emilimini (absorbsiyonu) sağla r</a:t>
            </a:r>
          </a:p>
          <a:p>
            <a:pPr lvl="1" eaLnBrk="1" hangingPunct="1">
              <a:defRPr/>
            </a:pPr>
            <a:r>
              <a:rPr lang="tr-TR" sz="2800" b="1" dirty="0" smtClean="0"/>
              <a:t>Savunma ile özelleşmiştir.</a:t>
            </a:r>
          </a:p>
          <a:p>
            <a:pPr eaLnBrk="1" hangingPunct="1">
              <a:defRPr/>
            </a:pPr>
            <a:r>
              <a:rPr lang="tr-TR" sz="2800" b="1" dirty="0" smtClean="0"/>
              <a:t>  Ayrıca bazal membran adı verilen homojen bir tabaka oluşturarak moleküllerin geçişinde selektif bir engel oluştururlar. </a:t>
            </a:r>
          </a:p>
          <a:p>
            <a:pPr eaLnBrk="1" hangingPunct="1">
              <a:defRPr/>
            </a:pPr>
            <a:r>
              <a:rPr lang="tr-TR" sz="2800" b="1" dirty="0" smtClean="0"/>
              <a:t>Bazı hareketleri sağlarlar. (</a:t>
            </a:r>
            <a:r>
              <a:rPr lang="tr-TR" sz="2800" b="1" dirty="0" err="1" smtClean="0"/>
              <a:t>Cilia</a:t>
            </a:r>
            <a:r>
              <a:rPr lang="tr-TR" sz="28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74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304800"/>
            <a:ext cx="7772400" cy="575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u="sng" dirty="0" smtClean="0"/>
              <a:t>Bağ doku hücreleri</a:t>
            </a:r>
            <a:r>
              <a:rPr lang="tr-TR" sz="2400" b="1" dirty="0" smtClean="0"/>
              <a:t>: Vücut yapılarını bağlar, destekler ve bir arada tutar.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Bu hücrelerin arasında bol miktarda ekstrasellüler sıvı vardır.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Çeşitli protein moleküllerinden oluşan matriksi oluşturur. Matriks genel olarak iki fonksiyon görür.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Hücrelerin tutunması için bir iskele görevi görür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Hücrelerin aktivitelerini, göçlerini büyüme ve farklılaşmalarını düzenlemeye yardım eden kimyasal haberciler oluşturur.</a:t>
            </a:r>
            <a:endParaRPr lang="tr-TR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 smtClean="0"/>
              <a:t> Matriks içinde aşağıdaki lifler bulunur.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Kollagen lifler: Yüksek ve gerime dayanıklı lifler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Elastin lifler: Esnek lifler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Retiküler lifler: İnce ve dallanmış lifler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82828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Kas hücreleri:</a:t>
            </a:r>
          </a:p>
          <a:p>
            <a:pPr lvl="1" eaLnBrk="1" hangingPunct="1">
              <a:defRPr/>
            </a:pPr>
            <a:r>
              <a:rPr lang="tr-TR" sz="2400" dirty="0" smtClean="0"/>
              <a:t>Kasılma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tr-TR" sz="2400" dirty="0" smtClean="0"/>
              <a:t>Gerim, hareket, ısı oluşumunu sağlar</a:t>
            </a:r>
            <a:endParaRPr lang="en-US" sz="2400" dirty="0" smtClean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20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Dokular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/>
              <a:t>Her bir hücre tipi bir veya birden fazla özel fonksiyon gerçekleştirmek üzere özelleşmiştir. </a:t>
            </a:r>
          </a:p>
          <a:p>
            <a:pPr eaLnBrk="1" hangingPunct="1">
              <a:defRPr/>
            </a:pPr>
            <a:r>
              <a:rPr lang="tr-TR" b="1" dirty="0" smtClean="0"/>
              <a:t>Özelleşmiş birçok aynı tür hücre , birleşerek dokuları oluşturur.</a:t>
            </a:r>
          </a:p>
          <a:p>
            <a:pPr eaLnBrk="1" hangingPunct="1">
              <a:defRPr/>
            </a:pPr>
            <a:endParaRPr lang="tr-TR" b="1" dirty="0" smtClean="0"/>
          </a:p>
          <a:p>
            <a:pPr eaLnBrk="1" hangingPunct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0800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3563938" y="1484313"/>
          <a:ext cx="45720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84313"/>
                        <a:ext cx="45720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779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dirty="0" smtClean="0"/>
              <a:t>Her organda fonksiyonunu sağlayan, benzer aktivite gösteren ve </a:t>
            </a:r>
            <a:r>
              <a:rPr lang="tr-TR" b="1" u="sng" dirty="0" smtClean="0"/>
              <a:t>fonksiyonel birim</a:t>
            </a:r>
            <a:r>
              <a:rPr lang="tr-TR" b="1" dirty="0" smtClean="0"/>
              <a:t> adı verilen yapılardan oluşur. </a:t>
            </a:r>
          </a:p>
          <a:p>
            <a:pPr eaLnBrk="1" hangingPunct="1">
              <a:defRPr/>
            </a:pPr>
            <a:r>
              <a:rPr lang="tr-TR" b="1" dirty="0" smtClean="0"/>
              <a:t>Benzer fonksiyon yapan organlar da sistemleri oluşturur.</a:t>
            </a:r>
          </a:p>
        </p:txBody>
      </p:sp>
    </p:spTree>
    <p:extLst>
      <p:ext uri="{BB962C8B-B14F-4D97-AF65-F5344CB8AC3E}">
        <p14:creationId xmlns:p14="http://schemas.microsoft.com/office/powerpoint/2010/main" val="359056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1215" r="1785" b="5951"/>
          <a:stretch>
            <a:fillRect/>
          </a:stretch>
        </p:blipFill>
        <p:spPr>
          <a:xfrm>
            <a:off x="611188" y="793750"/>
            <a:ext cx="7294562" cy="52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7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Sistemler</a:t>
            </a:r>
          </a:p>
        </p:txBody>
      </p:sp>
      <p:sp>
        <p:nvSpPr>
          <p:cNvPr id="40963" name="Chart Placeholder 2"/>
          <p:cNvSpPr>
            <a:spLocks noGrp="1" noTextEdit="1"/>
          </p:cNvSpPr>
          <p:nvPr>
            <p:ph type="chart" idx="1"/>
          </p:nvPr>
        </p:nvSpPr>
        <p:spPr/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2286000" y="1989138"/>
            <a:ext cx="466248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tr-TR"/>
              <a:t>Sinir sistemi</a:t>
            </a:r>
            <a:endParaRPr lang="en-US" altLang="tr-TR" sz="2000"/>
          </a:p>
          <a:p>
            <a:pPr eaLnBrk="1" hangingPunct="1"/>
            <a:r>
              <a:rPr lang="tr-TR" altLang="tr-TR"/>
              <a:t>Endokrin sistem</a:t>
            </a:r>
            <a:endParaRPr lang="en-US" altLang="tr-TR"/>
          </a:p>
          <a:p>
            <a:pPr eaLnBrk="1" hangingPunct="1"/>
            <a:r>
              <a:rPr lang="tr-TR" altLang="tr-TR"/>
              <a:t>Solunum sistem</a:t>
            </a:r>
            <a:endParaRPr lang="en-US" altLang="tr-TR"/>
          </a:p>
          <a:p>
            <a:pPr eaLnBrk="1" hangingPunct="1"/>
            <a:r>
              <a:rPr lang="tr-TR" altLang="tr-TR"/>
              <a:t>Sindirim sistemi</a:t>
            </a:r>
            <a:endParaRPr lang="en-US" altLang="tr-TR"/>
          </a:p>
          <a:p>
            <a:pPr eaLnBrk="1" hangingPunct="1"/>
            <a:r>
              <a:rPr lang="tr-TR" altLang="tr-TR"/>
              <a:t>Bağışıkık sistemi</a:t>
            </a:r>
            <a:endParaRPr lang="en-US" altLang="tr-TR"/>
          </a:p>
          <a:p>
            <a:pPr eaLnBrk="1" hangingPunct="1"/>
            <a:r>
              <a:rPr lang="tr-TR" altLang="tr-TR"/>
              <a:t>Hareket sistemi</a:t>
            </a:r>
            <a:endParaRPr lang="en-US" altLang="tr-TR"/>
          </a:p>
          <a:p>
            <a:pPr eaLnBrk="1" hangingPunct="1"/>
            <a:r>
              <a:rPr lang="tr-TR" altLang="tr-TR"/>
              <a:t>Dolaşım sistemi</a:t>
            </a:r>
            <a:endParaRPr lang="en-US" altLang="tr-TR"/>
          </a:p>
          <a:p>
            <a:pPr eaLnBrk="1" hangingPunct="1"/>
            <a:r>
              <a:rPr lang="tr-TR" altLang="tr-TR"/>
              <a:t>Üreme sistemi</a:t>
            </a:r>
            <a:endParaRPr lang="en-US" altLang="tr-TR"/>
          </a:p>
          <a:p>
            <a:pPr lvl="1" eaLnBrk="1" hangingPunct="1"/>
            <a:endParaRPr lang="en-US" altLang="tr-TR" sz="2000"/>
          </a:p>
        </p:txBody>
      </p:sp>
    </p:spTree>
    <p:extLst>
      <p:ext uri="{BB962C8B-B14F-4D97-AF65-F5344CB8AC3E}">
        <p14:creationId xmlns:p14="http://schemas.microsoft.com/office/powerpoint/2010/main" val="408636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FİZYOLOJİYE GİRİŞ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29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41987" name="Picture 3" descr="0103left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0" y="1946275"/>
            <a:ext cx="66452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78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43011" name="Picture 3" descr="0103right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488" y="1946275"/>
            <a:ext cx="5867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5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HOMEOSTAZ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b="1" dirty="0" smtClean="0"/>
              <a:t>Hücreleri saran sıvıya ekstrasellüler sıvı adı verilir ve iç ortamı oluşturur.</a:t>
            </a:r>
          </a:p>
          <a:p>
            <a:pPr eaLnBrk="1" hangingPunct="1">
              <a:defRPr/>
            </a:pPr>
            <a:r>
              <a:rPr lang="tr-TR" sz="2800" b="1" dirty="0" smtClean="0"/>
              <a:t> Hücreler yaşamlarını sürdürmeleri  için gerekli besin maddeleri ve oksijeni bu sıvıdan alır,</a:t>
            </a:r>
            <a:r>
              <a:rPr lang="tr-TR" sz="2800" b="1" dirty="0" smtClean="0">
                <a:latin typeface="Arial" charset="0"/>
              </a:rPr>
              <a:t> </a:t>
            </a:r>
            <a:r>
              <a:rPr lang="tr-TR" sz="2800" b="1" dirty="0" smtClean="0"/>
              <a:t>metabolizma sonucunda oluşan atıklarını bu sıvıya atarlar.</a:t>
            </a:r>
          </a:p>
          <a:p>
            <a:pPr eaLnBrk="1" hangingPunct="1">
              <a:defRPr/>
            </a:pPr>
            <a:r>
              <a:rPr lang="tr-TR" sz="2800" b="1" dirty="0" smtClean="0"/>
              <a:t>İç ortam bileşiminin sabit tutulmasına </a:t>
            </a:r>
            <a:r>
              <a:rPr lang="tr-TR" sz="2800" b="1" u="sng" dirty="0" smtClean="0"/>
              <a:t>homeostaz</a:t>
            </a:r>
            <a:r>
              <a:rPr lang="tr-TR" sz="2800" b="1" dirty="0" smtClean="0"/>
              <a:t> adı verilir. Yaşamın sürdürmesi homeostaz bağlıdır</a:t>
            </a:r>
          </a:p>
          <a:p>
            <a:pPr eaLnBrk="1" hangingPunct="1">
              <a:defRPr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659196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46275"/>
            <a:ext cx="42402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388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4608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>
          <a:xfrm>
            <a:off x="684213" y="476250"/>
            <a:ext cx="7488237" cy="565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600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685800"/>
            <a:ext cx="7772400" cy="53752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r-TR" altLang="tr-TR" sz="2800" smtClean="0">
                <a:effectLst/>
                <a:latin typeface="Cambria" pitchFamily="18" charset="0"/>
              </a:rPr>
              <a:t>Normal sağlıklı organizmalarda fizyolojik olaylar  kan basıncı, vücut sıcaklığı, kanda bulunan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800" smtClean="0">
                <a:effectLst/>
                <a:latin typeface="Cambria" pitchFamily="18" charset="0"/>
              </a:rPr>
              <a:t>Na, K gibi iyonların,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800" smtClean="0">
                <a:effectLst/>
                <a:latin typeface="Cambria" pitchFamily="18" charset="0"/>
              </a:rPr>
              <a:t>Glukoz, oksijen, karbondioksit gibi maddelerin miktarları belirli sınırlar içinde tutulması  ile gerçekleştirilir.</a:t>
            </a:r>
          </a:p>
        </p:txBody>
      </p:sp>
    </p:spTree>
    <p:extLst>
      <p:ext uri="{BB962C8B-B14F-4D97-AF65-F5344CB8AC3E}">
        <p14:creationId xmlns:p14="http://schemas.microsoft.com/office/powerpoint/2010/main" val="4186836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Homeostaz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homeostatik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mekanizmalarla sabit tutulur. İki  farklı mekanizma vardır.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Negatif geri bildirim sistemi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Bir faktördeki değişikliğin, oluşan değişikliği  ortadan kaldıracak  şekilde yanıtlar meydana getirilerek kontrol altına alınmasıdır.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Negatif </a:t>
            </a:r>
            <a:r>
              <a:rPr lang="tr-T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sistemi ”kararlı hali” korumayı amaçlar ve vücutta sıklıkla kullanılır.</a:t>
            </a:r>
            <a:endParaRPr lang="tr-T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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Değişiklik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 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Yanıt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 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Değişiklik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 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Yanıt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478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4" name="1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9156" name="5 Grafik Yer Tutucusu"/>
          <p:cNvSpPr txBox="1">
            <a:spLocks/>
          </p:cNvSpPr>
          <p:nvPr/>
        </p:nvSpPr>
        <p:spPr bwMode="auto">
          <a:xfrm>
            <a:off x="5334000" y="1989138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9157" name="9 Küçük Resim Yer Tutucusu"/>
          <p:cNvSpPr txBox="1">
            <a:spLocks/>
          </p:cNvSpPr>
          <p:nvPr/>
        </p:nvSpPr>
        <p:spPr bwMode="auto">
          <a:xfrm>
            <a:off x="5334000" y="1916113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49158" name="Picture 2" descr="http://www.lisebiyoloji.com/resim/ayxmaz-hormon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 b="6171"/>
          <a:stretch>
            <a:fillRect/>
          </a:stretch>
        </p:blipFill>
        <p:spPr>
          <a:xfrm>
            <a:off x="1403350" y="476250"/>
            <a:ext cx="6913563" cy="6265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45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C000"/>
                </a:solidFill>
                <a:effectLst/>
              </a:rPr>
              <a:t>Pozitif geribildirim sisteminde </a:t>
            </a:r>
            <a:r>
              <a:rPr lang="tr-TR" altLang="tr-TR" smtClean="0">
                <a:effectLst/>
              </a:rPr>
              <a:t>ise değişen faktör,  daha  da değişmesine neden olan olaylar zincirini tetikler.</a:t>
            </a:r>
          </a:p>
          <a:p>
            <a:pPr eaLnBrk="1" hangingPunct="1"/>
            <a:r>
              <a:rPr lang="tr-TR" altLang="tr-TR" smtClean="0">
                <a:effectLst/>
              </a:rPr>
              <a:t> Pozitif feedback sistemi değişen faktörün miktarını arttırır. </a:t>
            </a:r>
          </a:p>
          <a:p>
            <a:pPr eaLnBrk="1" hangingPunct="1"/>
            <a:r>
              <a:rPr lang="en-US" altLang="tr-TR" sz="2800" smtClean="0">
                <a:effectLst/>
                <a:sym typeface="Symbol" pitchFamily="18" charset="2"/>
              </a:rPr>
              <a:t> </a:t>
            </a:r>
            <a:r>
              <a:rPr lang="tr-TR" altLang="tr-TR" sz="2800" smtClean="0">
                <a:effectLst/>
              </a:rPr>
              <a:t>Değişiklik</a:t>
            </a:r>
            <a:r>
              <a:rPr lang="en-US" altLang="tr-TR" sz="2800" smtClean="0">
                <a:effectLst/>
              </a:rPr>
              <a:t> </a:t>
            </a:r>
            <a:r>
              <a:rPr lang="en-US" altLang="tr-TR" sz="2800" smtClean="0">
                <a:effectLst/>
                <a:sym typeface="Symbol" pitchFamily="18" charset="2"/>
              </a:rPr>
              <a:t>  </a:t>
            </a:r>
            <a:r>
              <a:rPr lang="tr-TR" altLang="tr-TR" sz="2800" smtClean="0">
                <a:effectLst/>
                <a:sym typeface="Symbol" pitchFamily="18" charset="2"/>
              </a:rPr>
              <a:t>Yanıt</a:t>
            </a:r>
            <a:r>
              <a:rPr lang="en-US" altLang="tr-TR" sz="2800" smtClean="0">
                <a:effectLst/>
                <a:sym typeface="Symbol" pitchFamily="18" charset="2"/>
              </a:rPr>
              <a:t>  </a:t>
            </a:r>
            <a:r>
              <a:rPr lang="en-US" altLang="tr-TR" sz="2800" smtClean="0">
                <a:solidFill>
                  <a:srgbClr val="FF0000"/>
                </a:solidFill>
                <a:effectLst/>
                <a:sym typeface="Symbol" pitchFamily="18" charset="2"/>
              </a:rPr>
              <a:t> </a:t>
            </a:r>
            <a:r>
              <a:rPr lang="tr-TR" altLang="tr-TR" sz="2800" smtClean="0">
                <a:effectLst/>
                <a:sym typeface="Symbol" pitchFamily="18" charset="2"/>
              </a:rPr>
              <a:t>Değişiklik</a:t>
            </a:r>
            <a:r>
              <a:rPr lang="en-US" altLang="tr-TR" sz="2800" smtClean="0">
                <a:effectLst/>
                <a:sym typeface="Symbol" pitchFamily="18" charset="2"/>
              </a:rPr>
              <a:t> </a:t>
            </a:r>
            <a:r>
              <a:rPr lang="en-US" altLang="tr-TR" sz="2800" smtClean="0">
                <a:solidFill>
                  <a:srgbClr val="FF0000"/>
                </a:solidFill>
                <a:effectLst/>
                <a:sym typeface="Symbol" pitchFamily="18" charset="2"/>
              </a:rPr>
              <a:t> </a:t>
            </a:r>
            <a:r>
              <a:rPr lang="tr-TR" altLang="tr-TR" sz="2800" smtClean="0">
                <a:effectLst/>
                <a:sym typeface="Symbol" pitchFamily="18" charset="2"/>
              </a:rPr>
              <a:t>Yanıt</a:t>
            </a:r>
            <a:endParaRPr lang="tr-TR" altLang="tr-TR" sz="2800" smtClean="0">
              <a:effectLst/>
            </a:endParaRPr>
          </a:p>
          <a:p>
            <a:pPr eaLnBrk="1" hangingPunct="1"/>
            <a:endParaRPr lang="tr-TR" altLang="tr-TR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8881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Vücutta çok az miktarda pozitif feedback sistemi vardır. </a:t>
            </a:r>
          </a:p>
          <a:p>
            <a:pPr marL="1314450" lvl="2" indent="-457200">
              <a:buSzPct val="75000"/>
              <a:buFont typeface="Wingdings" pitchFamily="2" charset="2"/>
              <a:buChar char="Ø"/>
              <a:defRPr/>
            </a:pPr>
            <a:r>
              <a:rPr kumimoji="1" lang="tr-TR" sz="2800" dirty="0" smtClean="0"/>
              <a:t>Kan pıhtılaşması</a:t>
            </a:r>
            <a:endParaRPr kumimoji="1" lang="en-US" altLang="zh-CN" sz="2800" dirty="0"/>
          </a:p>
          <a:p>
            <a:pPr marL="1314450" lvl="2" indent="-457200">
              <a:buSzPct val="75000"/>
              <a:buFont typeface="Wingdings" pitchFamily="2" charset="2"/>
              <a:buChar char="Ø"/>
              <a:defRPr/>
            </a:pPr>
            <a:r>
              <a:rPr kumimoji="1" lang="tr-TR" sz="2800" dirty="0" smtClean="0"/>
              <a:t>İdrar yapma</a:t>
            </a:r>
            <a:endParaRPr kumimoji="1" lang="zh-CN" altLang="en-US" sz="2800" dirty="0"/>
          </a:p>
          <a:p>
            <a:pPr marL="1314450" lvl="2" indent="-457200">
              <a:buSzPct val="75000"/>
              <a:buFont typeface="Wingdings" pitchFamily="2" charset="2"/>
              <a:buChar char="Ø"/>
              <a:defRPr/>
            </a:pPr>
            <a:r>
              <a:rPr kumimoji="1" lang="tr-TR" altLang="zh-CN" sz="2800" dirty="0" smtClean="0"/>
              <a:t>Defekasyon</a:t>
            </a:r>
            <a:endParaRPr kumimoji="1" lang="zh-CN" altLang="en-US" sz="2800" dirty="0"/>
          </a:p>
          <a:p>
            <a:pPr marL="1314450" lvl="2" indent="-457200">
              <a:buSzPct val="75000"/>
              <a:buFont typeface="Wingdings" pitchFamily="2" charset="2"/>
              <a:buChar char="Ø"/>
              <a:defRPr/>
            </a:pPr>
            <a:r>
              <a:rPr kumimoji="1" lang="tr-TR" sz="2800" dirty="0" smtClean="0"/>
              <a:t>Sinir iletiminde hücre içine Na girişi</a:t>
            </a:r>
            <a:endParaRPr kumimoji="1" lang="en-US" altLang="zh-CN" sz="2800" dirty="0"/>
          </a:p>
          <a:p>
            <a:pPr marL="1314450" lvl="2" indent="-457200">
              <a:buSzPct val="75000"/>
              <a:buFont typeface="Wingdings" pitchFamily="2" charset="2"/>
              <a:buChar char="Ø"/>
              <a:defRPr/>
            </a:pPr>
            <a:r>
              <a:rPr kumimoji="1" lang="tr-TR" sz="2800" dirty="0" smtClean="0"/>
              <a:t>Doğum sırasında uterus kasılmaları</a:t>
            </a:r>
            <a:endParaRPr kumimoji="1" lang="zh-CN" altLang="th-TH" sz="2800" dirty="0"/>
          </a:p>
          <a:p>
            <a:pPr marL="457200" lvl="1" indent="0">
              <a:buFont typeface="Wingdings" pitchFamily="2" charset="2"/>
              <a:buNone/>
              <a:defRPr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5769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dirty="0" smtClean="0">
                <a:cs typeface="Arial" pitchFamily="34" charset="0"/>
              </a:rPr>
              <a:t>Fizyoloji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b="1" dirty="0" smtClean="0">
                <a:cs typeface="Arial" pitchFamily="34" charset="0"/>
              </a:rPr>
              <a:t>Vücut fonksiyonlarını inceleyen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b="1" dirty="0" smtClean="0">
                <a:cs typeface="Arial" pitchFamily="34" charset="0"/>
              </a:rPr>
              <a:t>Canlı olma özelliğini devam ettirmede rol oynayan bütün yaşamsal işlevleri ve çalışmasını inceleyen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b="1" dirty="0" smtClean="0">
                <a:cs typeface="Arial" pitchFamily="34" charset="0"/>
              </a:rPr>
              <a:t>Bunlar arasındaki arasındaki ilişkileri ve kontrol mekanizmaları  açıklayan bir bilim dalıdır.</a:t>
            </a:r>
          </a:p>
        </p:txBody>
      </p:sp>
    </p:spTree>
    <p:extLst>
      <p:ext uri="{BB962C8B-B14F-4D97-AF65-F5344CB8AC3E}">
        <p14:creationId xmlns:p14="http://schemas.microsoft.com/office/powerpoint/2010/main" val="138912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69988" y="1484313"/>
            <a:ext cx="7772400" cy="4576762"/>
          </a:xfrm>
        </p:spPr>
        <p:txBody>
          <a:bodyPr/>
          <a:lstStyle/>
          <a:p>
            <a:pPr lvl="1" eaLnBrk="1" hangingPunct="1">
              <a:defRPr/>
            </a:pPr>
            <a:r>
              <a:rPr lang="tr-TR" dirty="0" smtClean="0"/>
              <a:t>Emzirme olayı daha fazla prolaktin üretimine bu da daha fazla süt üretimine yol açar. Daha fazla emzirme daha fazla </a:t>
            </a:r>
            <a:r>
              <a:rPr lang="tr-TR" dirty="0" err="1" smtClean="0"/>
              <a:t>prolaktin</a:t>
            </a:r>
            <a:r>
              <a:rPr lang="tr-TR" dirty="0" smtClean="0"/>
              <a:t> üretimine bu da daha fazla </a:t>
            </a:r>
            <a:r>
              <a:rPr lang="tr-TR" dirty="0" err="1" smtClean="0"/>
              <a:t>laktasyona</a:t>
            </a:r>
            <a:r>
              <a:rPr lang="tr-TR" dirty="0" smtClean="0"/>
              <a:t> yol açar. Bu pozitif </a:t>
            </a:r>
            <a:r>
              <a:rPr lang="tr-TR" dirty="0" err="1" smtClean="0"/>
              <a:t>feedback'e</a:t>
            </a:r>
            <a:r>
              <a:rPr lang="tr-TR" dirty="0" smtClean="0"/>
              <a:t> örnektir ve çocuk büyüyüp emmeyi bırakınca </a:t>
            </a:r>
            <a:r>
              <a:rPr lang="tr-TR" dirty="0" err="1" smtClean="0"/>
              <a:t>prolaktin</a:t>
            </a:r>
            <a:r>
              <a:rPr lang="tr-TR" dirty="0" smtClean="0"/>
              <a:t> azalır ve süt üretimi de düşer.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8974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pic>
        <p:nvPicPr>
          <p:cNvPr id="53252" name="Picture 2" descr="TF_0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787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HÜCRE</a:t>
            </a:r>
          </a:p>
        </p:txBody>
      </p:sp>
      <p:sp>
        <p:nvSpPr>
          <p:cNvPr id="5427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 smtClean="0">
                <a:effectLst/>
              </a:rPr>
              <a:t>Organizmanın temel birimidir.</a:t>
            </a:r>
            <a:endParaRPr lang="en-US" altLang="tr-TR" sz="2800" smtClean="0">
              <a:effectLst/>
            </a:endParaRPr>
          </a:p>
          <a:p>
            <a:pPr lvl="1" eaLnBrk="1" hangingPunct="1"/>
            <a:r>
              <a:rPr lang="tr-TR" altLang="en-US" sz="2600" smtClean="0">
                <a:effectLst/>
                <a:cs typeface="Tahoma" pitchFamily="34" charset="0"/>
              </a:rPr>
              <a:t>100 triyondan daha fazla hücre vardır</a:t>
            </a:r>
            <a:endParaRPr lang="en-US" altLang="en-US" sz="2600" smtClean="0">
              <a:effectLst/>
            </a:endParaRPr>
          </a:p>
          <a:p>
            <a:pPr lvl="1" eaLnBrk="1" hangingPunct="1"/>
            <a:r>
              <a:rPr lang="tr-TR" altLang="tr-TR" sz="2600" smtClean="0">
                <a:effectLst/>
                <a:cs typeface="Tahoma" pitchFamily="34" charset="0"/>
              </a:rPr>
              <a:t>Çok küçük</a:t>
            </a:r>
            <a:r>
              <a:rPr lang="en-US" altLang="tr-TR" sz="2600" smtClean="0">
                <a:effectLst/>
                <a:cs typeface="Tahoma" pitchFamily="34" charset="0"/>
              </a:rPr>
              <a:t> (</a:t>
            </a:r>
            <a:r>
              <a:rPr lang="tr-TR" altLang="tr-TR" sz="2600" smtClean="0">
                <a:effectLst/>
                <a:cs typeface="Tahoma" pitchFamily="34" charset="0"/>
              </a:rPr>
              <a:t>yaklaşık </a:t>
            </a:r>
            <a:r>
              <a:rPr lang="en-US" altLang="tr-TR" sz="2600" smtClean="0">
                <a:effectLst/>
                <a:cs typeface="Tahoma" pitchFamily="34" charset="0"/>
              </a:rPr>
              <a:t>10</a:t>
            </a:r>
            <a:r>
              <a:rPr lang="en-US" altLang="tr-TR" sz="2600" b="1" baseline="30000" smtClean="0">
                <a:effectLst/>
                <a:cs typeface="Tahoma" pitchFamily="34" charset="0"/>
              </a:rPr>
              <a:t>-5</a:t>
            </a:r>
            <a:r>
              <a:rPr lang="en-US" altLang="tr-TR" sz="2600" smtClean="0">
                <a:effectLst/>
                <a:cs typeface="Tahoma" pitchFamily="34" charset="0"/>
              </a:rPr>
              <a:t> m </a:t>
            </a:r>
            <a:r>
              <a:rPr lang="tr-TR" altLang="tr-TR" sz="2600" smtClean="0">
                <a:effectLst/>
                <a:cs typeface="Tahoma" pitchFamily="34" charset="0"/>
              </a:rPr>
              <a:t>çapındadır</a:t>
            </a:r>
            <a:r>
              <a:rPr lang="en-US" altLang="tr-TR" sz="2600" smtClean="0">
                <a:effectLst/>
                <a:cs typeface="Tahoma" pitchFamily="34" charset="0"/>
              </a:rPr>
              <a:t>).</a:t>
            </a:r>
            <a:endParaRPr lang="en-US" altLang="en-US" sz="2600" smtClean="0">
              <a:effectLst/>
            </a:endParaRPr>
          </a:p>
          <a:p>
            <a:pPr lvl="1" eaLnBrk="1" hangingPunct="1"/>
            <a:r>
              <a:rPr lang="tr-TR" altLang="en-US" sz="2600" smtClean="0">
                <a:effectLst/>
              </a:rPr>
              <a:t>Kompleks bir yapıdır</a:t>
            </a:r>
            <a:r>
              <a:rPr lang="en-US" altLang="en-US" sz="2600" smtClean="0">
                <a:effectLst/>
              </a:rPr>
              <a:t>.</a:t>
            </a:r>
          </a:p>
          <a:p>
            <a:pPr lvl="1" eaLnBrk="1" hangingPunct="1"/>
            <a:r>
              <a:rPr lang="tr-TR" altLang="tr-TR" sz="2600" smtClean="0">
                <a:effectLst/>
                <a:cs typeface="Tahoma" pitchFamily="34" charset="0"/>
              </a:rPr>
              <a:t>Çok farklı şekil  ve büyüklükte olabilir</a:t>
            </a:r>
            <a:endParaRPr lang="en-US" altLang="tr-TR" sz="2600" smtClean="0">
              <a:effectLst/>
              <a:cs typeface="Tahoma" pitchFamily="34" charset="0"/>
            </a:endParaRPr>
          </a:p>
          <a:p>
            <a:pPr lvl="1" eaLnBrk="1" hangingPunct="1"/>
            <a:r>
              <a:rPr lang="tr-TR" altLang="tr-TR" sz="2600" smtClean="0">
                <a:effectLst/>
                <a:cs typeface="Tahoma" pitchFamily="34" charset="0"/>
              </a:rPr>
              <a:t>Fonksiyonlarına bağlı olarak şekil ve içeriği değişir</a:t>
            </a:r>
            <a:endParaRPr lang="en-US" altLang="tr-TR" sz="2600" smtClean="0">
              <a:effectLst/>
              <a:cs typeface="Tahoma" pitchFamily="34" charset="0"/>
            </a:endParaRPr>
          </a:p>
          <a:p>
            <a:endParaRPr lang="tr-TR" altLang="tr-TR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4469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60000"/>
              <a:defRPr/>
            </a:pPr>
            <a:r>
              <a:rPr lang="tr-TR" altLang="tr-TR" sz="2800" dirty="0" smtClean="0">
                <a:cs typeface="Tahoma" pitchFamily="34" charset="0"/>
              </a:rPr>
              <a:t>Bütün hücreler</a:t>
            </a:r>
            <a:endParaRPr lang="en-US" altLang="tr-TR" sz="2000" dirty="0" smtClean="0">
              <a:sym typeface="Symbol" pitchFamily="18" charset="2"/>
            </a:endParaRPr>
          </a:p>
          <a:p>
            <a:pPr eaLnBrk="1" hangingPunct="1">
              <a:buSzPct val="60000"/>
              <a:buFontTx/>
              <a:buNone/>
              <a:defRPr/>
            </a:pPr>
            <a:endParaRPr lang="en-US" altLang="tr-TR" sz="1000" dirty="0" smtClean="0"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altLang="tr-TR" sz="2000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tr-TR" altLang="tr-TR" sz="2400" dirty="0" smtClean="0">
                <a:cs typeface="Tahoma" pitchFamily="34" charset="0"/>
              </a:rPr>
              <a:t>Genel yapı ve bileşenleri aynıdır.</a:t>
            </a:r>
            <a:endParaRPr lang="en-US" altLang="tr-TR" sz="2400" dirty="0" smtClean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tr-TR" altLang="tr-TR" sz="2400" dirty="0" smtClean="0">
                <a:cs typeface="Tahoma" pitchFamily="34" charset="0"/>
              </a:rPr>
              <a:t>Besin maddelerinden enerji oluştururlar</a:t>
            </a:r>
            <a:r>
              <a:rPr lang="en-US" altLang="tr-TR" sz="2400" dirty="0" smtClean="0">
                <a:cs typeface="Tahoma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tr-TR" altLang="tr-TR" sz="2400" dirty="0" smtClean="0">
                <a:cs typeface="Tahoma" pitchFamily="34" charset="0"/>
              </a:rPr>
              <a:t>Son ürünleri etrafını çevreleyen </a:t>
            </a:r>
            <a:r>
              <a:rPr lang="tr-TR" altLang="tr-TR" sz="2400" dirty="0" err="1" smtClean="0">
                <a:cs typeface="Tahoma" pitchFamily="34" charset="0"/>
              </a:rPr>
              <a:t>ekstrasellüler</a:t>
            </a:r>
            <a:r>
              <a:rPr lang="tr-TR" altLang="tr-TR" sz="2400" dirty="0" smtClean="0">
                <a:cs typeface="Tahoma" pitchFamily="34" charset="0"/>
              </a:rPr>
              <a:t> sıvı içine bırakırlar</a:t>
            </a:r>
            <a:endParaRPr lang="en-US" altLang="tr-TR" sz="2400" dirty="0" smtClean="0">
              <a:cs typeface="Tahoma" pitchFamily="34" charset="0"/>
            </a:endParaRPr>
          </a:p>
          <a:p>
            <a:pPr lvl="1" eaLnBrk="1" hangingPunct="1">
              <a:defRPr/>
            </a:pPr>
            <a:r>
              <a:rPr lang="tr-TR" altLang="tr-TR" sz="2400" dirty="0" smtClean="0">
                <a:cs typeface="Tahoma" pitchFamily="34" charset="0"/>
              </a:rPr>
              <a:t>Bütün hücreler çoğalma özelliğine sahiptirler</a:t>
            </a:r>
            <a:endParaRPr lang="en-US" altLang="tr-TR" sz="2400" dirty="0" smtClean="0">
              <a:sym typeface="Symbol" pitchFamily="18" charset="2"/>
            </a:endParaRPr>
          </a:p>
          <a:p>
            <a:pPr lvl="1" eaLnBrk="1" hangingPunct="1">
              <a:buFontTx/>
              <a:buNone/>
              <a:defRPr/>
            </a:pPr>
            <a:endParaRPr lang="en-US" altLang="tr-TR" sz="2000" dirty="0" smtClean="0">
              <a:sym typeface="Symbol" pitchFamily="18" charset="2"/>
            </a:endParaRP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42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60350"/>
            <a:ext cx="7772400" cy="580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dirty="0" err="1" smtClean="0">
                <a:effectLst/>
              </a:rPr>
              <a:t>Ekstrasellüler</a:t>
            </a:r>
            <a:r>
              <a:rPr lang="tr-TR" sz="2800" dirty="0" smtClean="0">
                <a:effectLst/>
              </a:rPr>
              <a:t> sıvıdan (ESS)’dan hücre </a:t>
            </a:r>
            <a:r>
              <a:rPr lang="tr-TR" sz="2800" dirty="0" err="1" smtClean="0">
                <a:effectLst/>
              </a:rPr>
              <a:t>membranı</a:t>
            </a:r>
            <a:r>
              <a:rPr lang="tr-TR" sz="2800" dirty="0" smtClean="0">
                <a:effectLst/>
              </a:rPr>
              <a:t> (</a:t>
            </a:r>
            <a:r>
              <a:rPr lang="tr-TR" sz="2800" dirty="0" smtClean="0">
                <a:solidFill>
                  <a:srgbClr val="FF0000"/>
                </a:solidFill>
                <a:effectLst/>
              </a:rPr>
              <a:t>plazma </a:t>
            </a:r>
            <a:r>
              <a:rPr lang="tr-TR" sz="2800" dirty="0" err="1" smtClean="0">
                <a:solidFill>
                  <a:srgbClr val="FF0000"/>
                </a:solidFill>
                <a:effectLst/>
              </a:rPr>
              <a:t>membranı</a:t>
            </a:r>
            <a:r>
              <a:rPr lang="tr-TR" sz="2800" dirty="0" smtClean="0">
                <a:effectLst/>
              </a:rPr>
              <a:t>) denilen bir zarla ayrılır.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effectLst/>
              </a:rPr>
              <a:t>Hücre mikroskopla incelendiğinde iki farklı kısım görülür.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dirty="0" err="1" smtClean="0">
                <a:effectLst/>
              </a:rPr>
              <a:t>Nukleus</a:t>
            </a:r>
            <a:endParaRPr lang="tr-TR" sz="2800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dirty="0" smtClean="0">
                <a:effectLst/>
              </a:rPr>
              <a:t>Sitoplazma: </a:t>
            </a:r>
            <a:r>
              <a:rPr lang="tr-TR" sz="2800" dirty="0" err="1" smtClean="0">
                <a:effectLst/>
              </a:rPr>
              <a:t>Nukleus</a:t>
            </a:r>
            <a:r>
              <a:rPr lang="tr-TR" sz="2800" dirty="0" smtClean="0">
                <a:effectLst/>
              </a:rPr>
              <a:t> hariç hücrenin geri kalan kısmı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pic>
        <p:nvPicPr>
          <p:cNvPr id="4" name="Picture 4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84538"/>
            <a:ext cx="74168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105400" y="1600200"/>
          <a:ext cx="3657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00200"/>
                        <a:ext cx="3657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5" descr="Anatomy of the Animal Ce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373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58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Sitoplazma ise ikiye ayrılır.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Nukleus dışında kalan diğer hücre organelleri (her bir organel hücrenin yaşamını sürdürülmesinde spesifik rol oynayan yapılardır)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Sitozol: Hücre organellerini saran sıvı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Hücre içindeki tüm sıvıya </a:t>
            </a:r>
            <a:r>
              <a:rPr lang="tr-TR" altLang="tr-TR" sz="2800" smtClean="0">
                <a:solidFill>
                  <a:srgbClr val="FFC000"/>
                </a:solidFill>
                <a:effectLst/>
              </a:rPr>
              <a:t>ıntrasellüler</a:t>
            </a:r>
            <a:r>
              <a:rPr lang="tr-TR" altLang="tr-TR" sz="2800" smtClean="0">
                <a:effectLst/>
              </a:rPr>
              <a:t> sıvı denir.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Hücreyi oluşturan maddeler 5 maddeden oluşur.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Su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Elektrolitler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Proteinler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Lipidler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tr-TR" sz="2800" smtClean="0">
                <a:effectLst/>
              </a:rPr>
              <a:t>Karbonhidratlar</a:t>
            </a:r>
          </a:p>
        </p:txBody>
      </p:sp>
    </p:spTree>
    <p:extLst>
      <p:ext uri="{BB962C8B-B14F-4D97-AF65-F5344CB8AC3E}">
        <p14:creationId xmlns:p14="http://schemas.microsoft.com/office/powerpoint/2010/main" val="855235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76200"/>
          <a:ext cx="4572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4572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105400" y="152400"/>
          <a:ext cx="3733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52400"/>
                        <a:ext cx="3733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04800" y="3714750"/>
          <a:ext cx="41910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Slide" r:id="rId7" imgW="4572000" imgH="3429000" progId="PowerPoint.Slide.8">
                  <p:embed/>
                </p:oleObj>
              </mc:Choice>
              <mc:Fallback>
                <p:oleObj name="Slide" r:id="rId7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14750"/>
                        <a:ext cx="41910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3657600"/>
          <a:ext cx="4572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Slide" r:id="rId9" imgW="4572000" imgH="3429000" progId="PowerPoint.Slide.8">
                  <p:embed/>
                </p:oleObj>
              </mc:Choice>
              <mc:Fallback>
                <p:oleObj name="Slide" r:id="rId9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4572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49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26035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876800" y="3200400"/>
          <a:ext cx="4114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4114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055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343400" y="3200400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00400"/>
                        <a:ext cx="4572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69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Biyolojinin bir koludur. </a:t>
            </a:r>
          </a:p>
          <a:p>
            <a:pPr>
              <a:defRPr/>
            </a:pPr>
            <a:r>
              <a:rPr lang="tr-TR" dirty="0" smtClean="0"/>
              <a:t>Temel bilimlerle klinik bilimler arasındaki bağlantıyı sağlar.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6678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VÜCUD SIVI BÖLÜMLERİ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27625" y="1946275"/>
            <a:ext cx="3814763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Ortalama olarak vücut ağırlığının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%18’ini protein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%7’sini mineraller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%15’ni yağlar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% 60’nı su oluşturur.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Vücut suyu ise 2 ayrı yerleşimde (kompartmanda) bulunur.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Ekstrasellüler sıvı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Intrasellüler sıvı</a:t>
            </a:r>
          </a:p>
        </p:txBody>
      </p:sp>
      <p:pic>
        <p:nvPicPr>
          <p:cNvPr id="58372" name="Picture 2" descr="C:\Users\farmokoloji\Pictures\Resim.jpg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138" y="1946275"/>
            <a:ext cx="31908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41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b="1" smtClean="0"/>
              <a:t>Ekstrasellüler sıvı (ESS): Vücut sıvısının % 20’nı ve  hücre dışında bulunan bölümünü oluşturur. 3 ayrı kısma ayrılır.</a:t>
            </a:r>
          </a:p>
          <a:p>
            <a:pPr lvl="1" eaLnBrk="1" hangingPunct="1">
              <a:defRPr/>
            </a:pPr>
            <a:r>
              <a:rPr lang="tr-TR" sz="2800" b="1" smtClean="0"/>
              <a:t>İnterstisyel sıvı: Hücreler arasında bulunan sıvıdır. ESS’nın % 75-80’nini oluşturur.</a:t>
            </a:r>
          </a:p>
          <a:p>
            <a:pPr lvl="1" eaLnBrk="1" hangingPunct="1">
              <a:defRPr/>
            </a:pPr>
            <a:r>
              <a:rPr lang="tr-TR" sz="2800" b="1" smtClean="0"/>
              <a:t>İntravasküler sıvı: Damarlar içinde bulunan ve kanın plazma denilen sıvı bölümüdür. ESS’nın %25-20 sini oluşturur.  </a:t>
            </a:r>
          </a:p>
          <a:p>
            <a:pPr lvl="1" eaLnBrk="1" hangingPunct="1">
              <a:defRPr/>
            </a:pPr>
            <a:endParaRPr lang="tr-TR" sz="2800" b="1" smtClean="0"/>
          </a:p>
        </p:txBody>
      </p:sp>
    </p:spTree>
    <p:extLst>
      <p:ext uri="{BB962C8B-B14F-4D97-AF65-F5344CB8AC3E}">
        <p14:creationId xmlns:p14="http://schemas.microsoft.com/office/powerpoint/2010/main" val="3719872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r-TR" sz="2800" b="1" smtClean="0"/>
              <a:t>Transsellüler sıvı: Hücreler arasında veya vücut boşluklarında bulunan çok az miktarda olan sıvıdır.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800" b="1" smtClean="0"/>
              <a:t>Intraperitonal sıvı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800" b="1" smtClean="0"/>
              <a:t>Intraplevral sıvı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800" b="1" smtClean="0"/>
              <a:t>Intraperikardial sıvı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smtClean="0"/>
              <a:t>Intrasellüler sıvı (ISS): Hücrelerin içinde bulunan sıvıdır. Vücut sıvısının %40’sini oluşturur. </a:t>
            </a:r>
          </a:p>
        </p:txBody>
      </p:sp>
    </p:spTree>
    <p:extLst>
      <p:ext uri="{BB962C8B-B14F-4D97-AF65-F5344CB8AC3E}">
        <p14:creationId xmlns:p14="http://schemas.microsoft.com/office/powerpoint/2010/main" val="1559496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3898900" cy="33543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dirty="0" smtClean="0"/>
              <a:t>ESS ile </a:t>
            </a:r>
            <a:r>
              <a:rPr lang="tr-TR" sz="2400" b="1" dirty="0" err="1" smtClean="0"/>
              <a:t>ISS’nın</a:t>
            </a:r>
            <a:r>
              <a:rPr lang="tr-TR" sz="2400" b="1" dirty="0" smtClean="0"/>
              <a:t> bileşimleri birbirinden büyük ölçüde farklıdır.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dirty="0" err="1" smtClean="0"/>
              <a:t>ESS’da</a:t>
            </a:r>
            <a:r>
              <a:rPr lang="tr-TR" sz="2400" b="1" dirty="0" smtClean="0"/>
              <a:t> en çok bulunan iyonlar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err="1" smtClean="0"/>
              <a:t>Na</a:t>
            </a:r>
            <a:endParaRPr lang="tr-TR" sz="2400" b="1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err="1" smtClean="0"/>
              <a:t>Ca</a:t>
            </a:r>
            <a:r>
              <a:rPr lang="tr-TR" sz="2400" b="1" dirty="0" smtClean="0"/>
              <a:t>+2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HCO3-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err="1" smtClean="0">
                <a:latin typeface="Arial" charset="0"/>
              </a:rPr>
              <a:t>Cl</a:t>
            </a:r>
            <a:endParaRPr lang="tr-TR" sz="2400" b="1" dirty="0" smtClean="0"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oksijen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err="1" smtClean="0"/>
              <a:t>glukoz</a:t>
            </a:r>
            <a:r>
              <a:rPr lang="tr-TR" sz="2400" b="1" dirty="0" smtClean="0"/>
              <a:t> ve besin maddeleridir.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127625" y="2628900"/>
          <a:ext cx="3814763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628900"/>
                        <a:ext cx="3814763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239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r-TR" sz="2400" b="1" dirty="0" err="1" smtClean="0"/>
              <a:t>ISS’da</a:t>
            </a:r>
            <a:r>
              <a:rPr lang="tr-TR" sz="2400" b="1" dirty="0" smtClean="0"/>
              <a:t> en çok bulunan iyonlar ise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Mg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PO4 dır.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400" b="1" dirty="0" smtClean="0"/>
              <a:t>Ayrıca organik moleküller vardır.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0853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b="1" dirty="0" smtClean="0"/>
              <a:t>ESS ve </a:t>
            </a:r>
            <a:r>
              <a:rPr lang="tr-TR" sz="2800" b="1" dirty="0" err="1" smtClean="0"/>
              <a:t>ISS’da</a:t>
            </a:r>
            <a:r>
              <a:rPr lang="tr-TR" sz="2800" b="1" dirty="0" smtClean="0"/>
              <a:t> anyon ve katyonlar farklı miktarlarda bulunmasına karşın, her bölümde bulunan iyonların toplamı nötrdür.</a:t>
            </a:r>
          </a:p>
          <a:p>
            <a:pPr eaLnBrk="1" hangingPunct="1">
              <a:defRPr/>
            </a:pPr>
            <a:r>
              <a:rPr lang="tr-TR" sz="2800" b="1" dirty="0" smtClean="0"/>
              <a:t>Organizmada su miktarı yaşla orantılı olarak azalır. Yeni doğanlarda su  vücut ağırlığının %75’ni oluşturur.</a:t>
            </a:r>
          </a:p>
          <a:p>
            <a:pPr eaLnBrk="1" hangingPunct="1">
              <a:defRPr/>
            </a:pPr>
            <a:r>
              <a:rPr lang="tr-TR" sz="2800" b="1" dirty="0" smtClean="0"/>
              <a:t>Yağ dokusu arttıkça vücut ağırlığının su oranı azalır</a:t>
            </a:r>
          </a:p>
        </p:txBody>
      </p:sp>
    </p:spTree>
    <p:extLst>
      <p:ext uri="{BB962C8B-B14F-4D97-AF65-F5344CB8AC3E}">
        <p14:creationId xmlns:p14="http://schemas.microsoft.com/office/powerpoint/2010/main" val="1304329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i="1" u="sng" smtClean="0"/>
              <a:t>Sıvı miktarını etkileyen faktörler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smtClean="0"/>
              <a:t>İyonlar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smtClean="0"/>
              <a:t>En önemli faktör Na iyon konsantrasyonudur.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smtClean="0"/>
              <a:t>İkinci olarak potasyum iyon konsantrasyonudur.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smtClean="0"/>
              <a:t>Büyük moleküllü organik maddeler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smtClean="0"/>
              <a:t>Proteinler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smtClean="0"/>
              <a:t>Küçük moleküllü organik maddeler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smtClean="0"/>
              <a:t>Glukoz </a:t>
            </a:r>
          </a:p>
        </p:txBody>
      </p:sp>
    </p:spTree>
    <p:extLst>
      <p:ext uri="{BB962C8B-B14F-4D97-AF65-F5344CB8AC3E}">
        <p14:creationId xmlns:p14="http://schemas.microsoft.com/office/powerpoint/2010/main" val="4223450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HÜCRE ORGANELLERİ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411759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Lizozomlar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4762" cy="4114800"/>
          </a:xfrm>
        </p:spPr>
        <p:txBody>
          <a:bodyPr>
            <a:normAutofit lnSpcReduction="10000"/>
          </a:bodyPr>
          <a:lstStyle/>
          <a:p>
            <a:pPr lvl="1" eaLnBrk="1" hangingPunct="1">
              <a:defRPr/>
            </a:pPr>
            <a:r>
              <a:rPr lang="tr-TR" sz="1600" b="1" dirty="0" err="1" smtClean="0"/>
              <a:t>Membranöz</a:t>
            </a:r>
            <a:r>
              <a:rPr lang="tr-TR" sz="1600" b="1" dirty="0" smtClean="0"/>
              <a:t> keseciklerden  oluşur.</a:t>
            </a:r>
          </a:p>
          <a:p>
            <a:pPr lvl="1" eaLnBrk="1" hangingPunct="1">
              <a:defRPr/>
            </a:pPr>
            <a:r>
              <a:rPr lang="tr-TR" sz="1600" b="1" dirty="0" smtClean="0"/>
              <a:t>Çok sayıda </a:t>
            </a:r>
            <a:r>
              <a:rPr lang="tr-TR" sz="1600" b="1" dirty="0" err="1" smtClean="0"/>
              <a:t>hidrolitik</a:t>
            </a:r>
            <a:r>
              <a:rPr lang="tr-TR" sz="1600" b="1" dirty="0" smtClean="0"/>
              <a:t> enzim içerirler.</a:t>
            </a:r>
          </a:p>
          <a:p>
            <a:pPr lvl="2" eaLnBrk="1" hangingPunct="1">
              <a:defRPr/>
            </a:pPr>
            <a:r>
              <a:rPr lang="tr-TR" sz="1600" b="1" dirty="0" smtClean="0"/>
              <a:t>Hücrenin hasar görmüş kısımlarını</a:t>
            </a:r>
          </a:p>
          <a:p>
            <a:pPr lvl="2" eaLnBrk="1" hangingPunct="1">
              <a:defRPr/>
            </a:pPr>
            <a:r>
              <a:rPr lang="tr-TR" sz="1600" b="1" dirty="0" smtClean="0"/>
              <a:t>Hücreye alınan besin partiküllerini</a:t>
            </a:r>
          </a:p>
          <a:p>
            <a:pPr lvl="2" eaLnBrk="1" hangingPunct="1">
              <a:defRPr/>
            </a:pPr>
            <a:r>
              <a:rPr lang="tr-TR" sz="1600" b="1" dirty="0" smtClean="0"/>
              <a:t>Bakteriler gibi istenmeyen maddeleri sindirirler.</a:t>
            </a:r>
          </a:p>
          <a:p>
            <a:pPr lvl="1" eaLnBrk="1" hangingPunct="1">
              <a:defRPr/>
            </a:pPr>
            <a:r>
              <a:rPr lang="tr-TR" sz="1600" b="1" dirty="0" smtClean="0"/>
              <a:t>Özellikle </a:t>
            </a:r>
          </a:p>
          <a:p>
            <a:pPr lvl="2" eaLnBrk="1" hangingPunct="1">
              <a:defRPr/>
            </a:pPr>
            <a:r>
              <a:rPr lang="tr-TR" sz="1600" b="1" dirty="0" err="1" smtClean="0"/>
              <a:t>Makrofaj</a:t>
            </a:r>
            <a:endParaRPr lang="tr-TR" sz="1600" b="1" dirty="0" smtClean="0"/>
          </a:p>
          <a:p>
            <a:pPr lvl="2" eaLnBrk="1" hangingPunct="1">
              <a:defRPr/>
            </a:pPr>
            <a:r>
              <a:rPr lang="tr-TR" sz="1600" b="1" dirty="0" smtClean="0"/>
              <a:t>Karaciğer hücreleri</a:t>
            </a:r>
          </a:p>
          <a:p>
            <a:pPr lvl="2" eaLnBrk="1" hangingPunct="1">
              <a:defRPr/>
            </a:pPr>
            <a:r>
              <a:rPr lang="tr-TR" sz="1600" b="1" dirty="0" err="1" smtClean="0"/>
              <a:t>Polimorf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nukleuslu</a:t>
            </a:r>
            <a:r>
              <a:rPr lang="tr-TR" sz="1600" b="1" dirty="0" smtClean="0"/>
              <a:t> lökositlerde fazla sayıda </a:t>
            </a:r>
            <a:r>
              <a:rPr lang="tr-TR" sz="1600" b="1" dirty="0" err="1" smtClean="0"/>
              <a:t>lizozom</a:t>
            </a:r>
            <a:r>
              <a:rPr lang="tr-TR" sz="1600" b="1" dirty="0" smtClean="0"/>
              <a:t> bulunur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tr-TR" sz="1600" dirty="0" smtClean="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127625" y="2628900"/>
          <a:ext cx="3814763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628900"/>
                        <a:ext cx="3814763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98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Endoplazmik Retikulum (ER)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557338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000" b="1" dirty="0" err="1" smtClean="0"/>
              <a:t>Tubüler</a:t>
            </a:r>
            <a:r>
              <a:rPr lang="tr-TR" sz="2000" b="1" dirty="0" smtClean="0"/>
              <a:t> ve </a:t>
            </a:r>
            <a:r>
              <a:rPr lang="tr-TR" sz="2000" b="1" dirty="0" err="1" smtClean="0"/>
              <a:t>veziküler</a:t>
            </a:r>
            <a:r>
              <a:rPr lang="tr-TR" sz="2000" b="1" dirty="0" smtClean="0"/>
              <a:t> yapılardan oluşur. </a:t>
            </a:r>
            <a:r>
              <a:rPr lang="tr-TR" sz="2000" b="1" dirty="0" err="1" smtClean="0"/>
              <a:t>Membran</a:t>
            </a:r>
            <a:r>
              <a:rPr lang="tr-TR" sz="2000" b="1" dirty="0" smtClean="0"/>
              <a:t> ile ilişkiyi sağlar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b="1" dirty="0" smtClean="0"/>
              <a:t>İki farklı çeşidi vardır.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000" b="1" dirty="0" err="1" smtClean="0"/>
              <a:t>Granüler</a:t>
            </a:r>
            <a:r>
              <a:rPr lang="tr-TR" sz="2000" b="1" dirty="0" smtClean="0"/>
              <a:t> ER dış yüzeyinde </a:t>
            </a:r>
            <a:r>
              <a:rPr lang="tr-TR" sz="2000" b="1" i="1" dirty="0" smtClean="0"/>
              <a:t>ribozom</a:t>
            </a:r>
            <a:r>
              <a:rPr lang="tr-TR" sz="2000" b="1" dirty="0" smtClean="0"/>
              <a:t>  denilen çok sayıda </a:t>
            </a:r>
            <a:r>
              <a:rPr lang="tr-TR" sz="2000" b="1" dirty="0" err="1" smtClean="0"/>
              <a:t>granüler</a:t>
            </a:r>
            <a:r>
              <a:rPr lang="tr-TR" sz="2000" b="1" dirty="0" smtClean="0"/>
              <a:t> yapı taşır.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tr-TR" sz="2000" b="1" dirty="0" smtClean="0"/>
              <a:t>Protein sentezi, modifikasyonu, depolanması, </a:t>
            </a:r>
            <a:r>
              <a:rPr lang="tr-TR" sz="2000" b="1" dirty="0" err="1" smtClean="0"/>
              <a:t>vezikülerin</a:t>
            </a:r>
            <a:r>
              <a:rPr lang="tr-TR" sz="2000" b="1" dirty="0" smtClean="0"/>
              <a:t> taşınmasında rol oynarlar .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32388" y="2574925"/>
          <a:ext cx="38100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574925"/>
                        <a:ext cx="38100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488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2312988" y="1946275"/>
          <a:ext cx="5486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1946275"/>
                        <a:ext cx="5486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937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Agranüler ER:  Ribozom bulundurmayan tübüler ağdır.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Yağ asidi ve steroid sentezler.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Kas kasılmasında olduğu gibi çeşitli hücre aktivitelerinde önemli rolü olan Ca+2’mu depolar ve salgılar.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32388" y="2574925"/>
          <a:ext cx="38100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574925"/>
                        <a:ext cx="38100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8923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Ribozom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Çok sayıda protein  ve bir çok RNA molekülünden oluşur. İki türlü ribozom vardır.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ER bağlı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400" b="1" smtClean="0"/>
              <a:t>Serbest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Nukleusta DNA’dan gelen haberci RNA moleküllerinin yolladığı genetik bilgileri kullanarak protein moleküllerinin sentezlendiği yapılardır. 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132388" y="2574925"/>
          <a:ext cx="38100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2574925"/>
                        <a:ext cx="38100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050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 smtClean="0"/>
              <a:t>ER’ye  bağlı  ribozomlar membran proteinlerini, salgılanan ve Golgi aygıtı, lizozomlarda depolanan proteinlerin çoğunu sentezler.</a:t>
            </a:r>
          </a:p>
          <a:p>
            <a:pPr eaLnBrk="1" hangingPunct="1">
              <a:defRPr/>
            </a:pPr>
            <a:r>
              <a:rPr lang="tr-TR" b="1" smtClean="0"/>
              <a:t>Serbest ribozomlar hemoglobin gibi sitoplazmik proteinleri  ve peroksizom, mitokondrilerde bulunan proteinleri sentezler. </a:t>
            </a:r>
          </a:p>
        </p:txBody>
      </p:sp>
    </p:spTree>
    <p:extLst>
      <p:ext uri="{BB962C8B-B14F-4D97-AF65-F5344CB8AC3E}">
        <p14:creationId xmlns:p14="http://schemas.microsoft.com/office/powerpoint/2010/main" val="601957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Mitokondriler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4762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dirty="0" smtClean="0"/>
              <a:t>Mitokondriler hücrenin enerji kaynağı olan ATP </a:t>
            </a:r>
            <a:r>
              <a:rPr lang="tr-TR" sz="2400" b="1" dirty="0" err="1" smtClean="0"/>
              <a:t>yi</a:t>
            </a:r>
            <a:r>
              <a:rPr lang="tr-TR" sz="2400" b="1" dirty="0" smtClean="0"/>
              <a:t> hücresel solunum adını alan süreçte sentezler.</a:t>
            </a:r>
          </a:p>
          <a:p>
            <a:pPr eaLnBrk="1" hangingPunct="1">
              <a:defRPr/>
            </a:pPr>
            <a:r>
              <a:rPr lang="tr-TR" sz="2400" b="1" dirty="0" smtClean="0"/>
              <a:t>ATP </a:t>
            </a:r>
            <a:r>
              <a:rPr lang="tr-TR" sz="2400" b="1" dirty="0" err="1" smtClean="0"/>
              <a:t>yi</a:t>
            </a:r>
            <a:r>
              <a:rPr lang="tr-TR" sz="2400" b="1" dirty="0" smtClean="0"/>
              <a:t> çok kullanan hücrelerde mitokondri sayısı daha  fazladır.</a:t>
            </a:r>
          </a:p>
          <a:p>
            <a:pPr eaLnBrk="1" hangingPunct="1">
              <a:defRPr/>
            </a:pPr>
            <a:r>
              <a:rPr lang="tr-TR" sz="2400" b="1" dirty="0" smtClean="0"/>
              <a:t>İki kat zardan oluşur. 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127625" y="2628900"/>
          <a:ext cx="3814763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628900"/>
                        <a:ext cx="3814763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6236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Peroksizom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524000"/>
            <a:ext cx="3814762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000" smtClean="0"/>
              <a:t>Tek  katlı zarla çevrilmiş oval yapılardır.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smtClean="0"/>
              <a:t>Az miktarda  moleküler oksijen üreterek , hücre için zararlı maddelerle reaksiyona girmesine yol açar.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smtClean="0"/>
              <a:t>Reaksiyon sonucunda hidrojen peroksit gibi hücre için zararlı maddeler oluşur.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smtClean="0"/>
              <a:t>Hidrojen peroksit ise içerdiği   katalaz enzimi ile  parçalayarak etkisiz hale getirirler.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smtClean="0"/>
              <a:t>Böylelikle çeşitli maddelerin detoksifikasyonunda (zararsız hale getirilmesinde) rol alırlar.</a:t>
            </a:r>
            <a:r>
              <a:rPr lang="tr-TR" sz="240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smtClean="0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127625" y="2628900"/>
          <a:ext cx="3814763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628900"/>
                        <a:ext cx="3814763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548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Golgi Aygıtı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Lameller  bir yapı oluşturan hafifce  eğri yassı membran keselerden  oluşmuştur.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Salgı yapan hücrelerde gelişmiştir.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ER de sentezlenen proteinleri salgılanacak şekle getirerek salgı vezikülleri halinde salgılanmasını sağlar 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127625" y="2628900"/>
          <a:ext cx="3814763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628900"/>
                        <a:ext cx="3814763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3396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29600" cy="1944687"/>
          </a:xfrm>
        </p:spPr>
        <p:txBody>
          <a:bodyPr/>
          <a:lstStyle/>
          <a:p>
            <a:pPr eaLnBrk="1" hangingPunct="1"/>
            <a:r>
              <a:rPr lang="tr-TR" altLang="tr-TR" smtClean="0"/>
              <a:t>Hücre iskeleti (Filamentler)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97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tr-TR" b="1" smtClean="0"/>
              <a:t>Sitoplazmada bulunan fibriller (lifler) hücrenin iskeletini oluşturur.</a:t>
            </a:r>
          </a:p>
          <a:p>
            <a:pPr lvl="1" eaLnBrk="1" hangingPunct="1">
              <a:defRPr/>
            </a:pPr>
            <a:r>
              <a:rPr lang="tr-TR" b="1" smtClean="0"/>
              <a:t>Hücrenin şeklinden</a:t>
            </a:r>
          </a:p>
          <a:p>
            <a:pPr lvl="1" eaLnBrk="1" hangingPunct="1">
              <a:defRPr/>
            </a:pPr>
            <a:r>
              <a:rPr lang="tr-TR" b="1" smtClean="0"/>
              <a:t>Hücre hareketlerinden sorumludurlar.</a:t>
            </a:r>
          </a:p>
        </p:txBody>
      </p:sp>
    </p:spTree>
    <p:extLst>
      <p:ext uri="{BB962C8B-B14F-4D97-AF65-F5344CB8AC3E}">
        <p14:creationId xmlns:p14="http://schemas.microsoft.com/office/powerpoint/2010/main" val="15571081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4762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sz="2000" b="1" dirty="0" smtClean="0"/>
              <a:t>Protein moleküllerinden yapılmış </a:t>
            </a:r>
            <a:r>
              <a:rPr lang="tr-TR" sz="2000" b="1" dirty="0" err="1" smtClean="0"/>
              <a:t>filamentler</a:t>
            </a:r>
            <a:r>
              <a:rPr lang="tr-TR" sz="2000" b="1" dirty="0" smtClean="0"/>
              <a:t> 3 gruba ayrılır.</a:t>
            </a:r>
          </a:p>
          <a:p>
            <a:pPr lvl="1" eaLnBrk="1" hangingPunct="1">
              <a:defRPr/>
            </a:pPr>
            <a:r>
              <a:rPr lang="tr-TR" sz="2000" b="1" dirty="0" smtClean="0">
                <a:solidFill>
                  <a:srgbClr val="FF0000"/>
                </a:solidFill>
              </a:rPr>
              <a:t>Mikro </a:t>
            </a:r>
            <a:r>
              <a:rPr lang="tr-TR" sz="2000" b="1" dirty="0" err="1" smtClean="0">
                <a:solidFill>
                  <a:srgbClr val="FF0000"/>
                </a:solidFill>
              </a:rPr>
              <a:t>filamentler</a:t>
            </a:r>
            <a:r>
              <a:rPr lang="tr-TR" sz="2000" b="1" dirty="0" smtClean="0">
                <a:solidFill>
                  <a:srgbClr val="FF0000"/>
                </a:solidFill>
              </a:rPr>
              <a:t>:  </a:t>
            </a:r>
            <a:r>
              <a:rPr lang="tr-TR" sz="2000" b="1" dirty="0" err="1" smtClean="0"/>
              <a:t>Aktin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kontraktil</a:t>
            </a:r>
            <a:r>
              <a:rPr lang="tr-TR" sz="2000" b="1" dirty="0" smtClean="0"/>
              <a:t> proteininden meydana gelen </a:t>
            </a:r>
            <a:r>
              <a:rPr lang="tr-TR" sz="2000" b="1" dirty="0" err="1" smtClean="0"/>
              <a:t>filamentler</a:t>
            </a:r>
            <a:r>
              <a:rPr lang="tr-TR" sz="2000" b="1" dirty="0" smtClean="0"/>
              <a:t> hücre iskeletinin temelini oluşturur.</a:t>
            </a:r>
          </a:p>
          <a:p>
            <a:pPr lvl="1" eaLnBrk="1" hangingPunct="1">
              <a:defRPr/>
            </a:pPr>
            <a:r>
              <a:rPr lang="tr-TR" sz="2000" b="1" dirty="0" smtClean="0">
                <a:solidFill>
                  <a:srgbClr val="FF0000"/>
                </a:solidFill>
              </a:rPr>
              <a:t>Orta </a:t>
            </a:r>
            <a:r>
              <a:rPr lang="tr-TR" sz="2000" b="1" dirty="0" err="1" smtClean="0">
                <a:solidFill>
                  <a:srgbClr val="FF0000"/>
                </a:solidFill>
              </a:rPr>
              <a:t>filamentler</a:t>
            </a:r>
            <a:r>
              <a:rPr lang="tr-TR" sz="2000" b="1" dirty="0" smtClean="0">
                <a:solidFill>
                  <a:srgbClr val="FF0000"/>
                </a:solidFill>
              </a:rPr>
              <a:t>: </a:t>
            </a:r>
            <a:r>
              <a:rPr lang="tr-TR" sz="2000" b="1" dirty="0" smtClean="0"/>
              <a:t>Mekanik gerime maruz kalan hücreler bölgesinde yaygın olarak bulunur.</a:t>
            </a:r>
          </a:p>
          <a:p>
            <a:pPr eaLnBrk="1" hangingPunct="1">
              <a:defRPr/>
            </a:pPr>
            <a:endParaRPr lang="tr-TR" sz="2000" dirty="0" smtClean="0"/>
          </a:p>
        </p:txBody>
      </p:sp>
      <p:pic>
        <p:nvPicPr>
          <p:cNvPr id="67588" name="Picture 2" descr="C:\Users\farmokoloji\Pictures\Resim (4).jpg"/>
          <p:cNvPicPr>
            <a:picLocks noChangeAspect="1" noChangeArrowheads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6188" y="2554288"/>
            <a:ext cx="3352800" cy="3313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840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946275"/>
            <a:ext cx="3814762" cy="411480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dirty="0" err="1" smtClean="0">
                <a:solidFill>
                  <a:srgbClr val="FF0000"/>
                </a:solidFill>
              </a:rPr>
              <a:t>Miyotübüller</a:t>
            </a:r>
            <a:r>
              <a:rPr lang="tr-TR" sz="2400" b="1" dirty="0" smtClean="0">
                <a:solidFill>
                  <a:srgbClr val="FF0000"/>
                </a:solidFill>
              </a:rPr>
              <a:t>:</a:t>
            </a:r>
            <a:r>
              <a:rPr lang="tr-TR" sz="2400" b="1" dirty="0" err="1" smtClean="0"/>
              <a:t>Tübüler</a:t>
            </a:r>
            <a:r>
              <a:rPr lang="tr-TR" sz="2400" b="1" dirty="0" smtClean="0"/>
              <a:t> proteinin oluşturduğu içi boş tüplerdir.</a:t>
            </a:r>
          </a:p>
          <a:p>
            <a:pPr lvl="1" eaLnBrk="1" hangingPunct="1">
              <a:defRPr/>
            </a:pPr>
            <a:r>
              <a:rPr lang="tr-TR" sz="2400" b="1" dirty="0" smtClean="0"/>
              <a:t>Hücre iskeletinin en dinamik üyesidir.</a:t>
            </a:r>
          </a:p>
          <a:p>
            <a:pPr lvl="1" eaLnBrk="1" hangingPunct="1">
              <a:defRPr/>
            </a:pPr>
            <a:r>
              <a:rPr lang="tr-TR" sz="2400" b="1" dirty="0" smtClean="0"/>
              <a:t>Vezikül, salgı granülleri gibi hücre </a:t>
            </a:r>
            <a:r>
              <a:rPr lang="tr-TR" sz="2400" b="1" dirty="0" err="1" smtClean="0"/>
              <a:t>organellerinin</a:t>
            </a:r>
            <a:r>
              <a:rPr lang="tr-TR" sz="2400" b="1" dirty="0" smtClean="0"/>
              <a:t> hareketini sağlar.</a:t>
            </a:r>
          </a:p>
          <a:p>
            <a:pPr eaLnBrk="1" hangingPunct="1">
              <a:defRPr/>
            </a:pPr>
            <a:endParaRPr lang="tr-TR" sz="2400" dirty="0" smtClean="0"/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4859338" y="549275"/>
          <a:ext cx="4083050" cy="568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9275"/>
                        <a:ext cx="4083050" cy="568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862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Nukleus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69988" y="1371600"/>
            <a:ext cx="3814762" cy="4689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En büyük organeldir.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Hücrenin kontrol merkezidir.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DNA’dan zengindir. DNA da saklanmış gnetik bilgiler hücrenin yapı ve fonksiyonunu belirleyen proteinlerin sentezi yoluyla depolanır ve taşınır.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Hücre tipine bağlı  olarak nukleus sayısı değişir.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400" b="1" smtClean="0"/>
              <a:t>Hücrelerin çoğunluğu tek nukleusludur.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b="1" smtClean="0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127625" y="2628900"/>
          <a:ext cx="3814763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628900"/>
                        <a:ext cx="3814763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88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79740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b="1" dirty="0" smtClean="0"/>
              <a:t>Fizyoloji, fonksiyonları açıklarken biyoloji, anatomi, biyokimya, fizik gibi birçok bilim dallarından yararlanır.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/>
              <a:t>Hastalıkların tedavisi için o hastalıkta yanlış giden fizyolojinin (</a:t>
            </a:r>
            <a:r>
              <a:rPr lang="tr-TR" dirty="0" err="1" smtClean="0"/>
              <a:t>patofizyoloji</a:t>
            </a:r>
            <a:r>
              <a:rPr lang="tr-TR" dirty="0" smtClean="0"/>
              <a:t>) bilinmesi gerekmektedir.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smtClean="0"/>
              <a:t>Fizyoloji 19 yüzyılda yaşayan </a:t>
            </a:r>
            <a:r>
              <a:rPr lang="tr-TR" dirty="0" err="1" smtClean="0"/>
              <a:t>Claude</a:t>
            </a:r>
            <a:r>
              <a:rPr lang="tr-TR" dirty="0" smtClean="0"/>
              <a:t> </a:t>
            </a:r>
            <a:r>
              <a:rPr lang="tr-TR" dirty="0" err="1" smtClean="0"/>
              <a:t>Bernard</a:t>
            </a:r>
            <a:r>
              <a:rPr lang="tr-TR" dirty="0" smtClean="0"/>
              <a:t> ile büyük ilerleme göstermiştir.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672139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>
            <p:ph type="chart" idx="1"/>
          </p:nvPr>
        </p:nvGraphicFramePr>
        <p:xfrm>
          <a:off x="2286000" y="1981200"/>
          <a:ext cx="5486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81200"/>
                        <a:ext cx="5486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15" descr="http://cnx.org/content/m45985/latest/101_Levels_of_Org_in_Bo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467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4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i="1" u="sng" smtClean="0"/>
              <a:t>Hücre ve Fonksiyonları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Hücre canlı organizmanın en küçük yapısal ve fonksiyonel birimidir.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Organizmada &gt;100 trilyon hücre bulunur.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Çok küçüktür ortalama (10-5m çapındadır).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Çok çeşitli  şekil ve büyüklükte olabilir.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Her hücre tipinin kendine ait özel fonksiyonları vardır.</a:t>
            </a:r>
          </a:p>
        </p:txBody>
      </p:sp>
    </p:spTree>
    <p:extLst>
      <p:ext uri="{BB962C8B-B14F-4D97-AF65-F5344CB8AC3E}">
        <p14:creationId xmlns:p14="http://schemas.microsoft.com/office/powerpoint/2010/main" val="119693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800" b="1" dirty="0" smtClean="0"/>
              <a:t>Bazı temel fonksiyonlar bütün hücrelerde ortaktır. Bunlar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dirty="0" smtClean="0"/>
              <a:t>Çevre ile madde alışverişi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dirty="0" smtClean="0"/>
              <a:t>Enerji elde edilmesi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dirty="0" smtClean="0"/>
              <a:t>Kompleks moleküllerin sentezlenmesi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dirty="0" smtClean="0"/>
              <a:t>Çevresindeki değişiklikleri algılayarak yanıt vermesi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sz="2800" b="1" dirty="0" smtClean="0"/>
              <a:t>Çoğalması gibi fonksiyonlardır.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800" b="1" dirty="0" smtClean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17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1449</Words>
  <Application>Microsoft Office PowerPoint</Application>
  <PresentationFormat>On-screen Show (4:3)</PresentationFormat>
  <Paragraphs>207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Microsoft PowerPoint Slaydı</vt:lpstr>
      <vt:lpstr>PowerPoint Presentation</vt:lpstr>
      <vt:lpstr>FİZYOLOJİYE GİRİŞ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Hücre ve Fonksiyonları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Dokular</vt:lpstr>
      <vt:lpstr>PowerPoint Presentation</vt:lpstr>
      <vt:lpstr>PowerPoint Presentation</vt:lpstr>
      <vt:lpstr>PowerPoint Presentation</vt:lpstr>
      <vt:lpstr>Sistemler</vt:lpstr>
      <vt:lpstr>PowerPoint Presentation</vt:lpstr>
      <vt:lpstr>PowerPoint Presentation</vt:lpstr>
      <vt:lpstr>HOMEOSTAZ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HÜCRE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VÜCUD SIVI BÖLÜMLERİ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Sıvı miktarını etkileyen faktörler</vt:lpstr>
      <vt:lpstr>HÜCRE ORGANELLERİ</vt:lpstr>
      <vt:lpstr>Lizozomlar</vt:lpstr>
      <vt:lpstr>Endoplazmik Retikulum (ER)</vt:lpstr>
      <vt:lpstr>PowerPoint Presentation</vt:lpstr>
      <vt:lpstr>Ribozom</vt:lpstr>
      <vt:lpstr>PowerPoint Presentation</vt:lpstr>
      <vt:lpstr>Mitokondriler</vt:lpstr>
      <vt:lpstr>Peroksizom</vt:lpstr>
      <vt:lpstr>Golgi Aygıtı</vt:lpstr>
      <vt:lpstr>Hücre iskeleti (Filamentler)</vt:lpstr>
      <vt:lpstr>PowerPoint Presentation</vt:lpstr>
      <vt:lpstr>PowerPoint Presentation</vt:lpstr>
      <vt:lpstr>Nukleus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yedek</dc:creator>
  <cp:lastModifiedBy>yedek</cp:lastModifiedBy>
  <cp:revision>1</cp:revision>
  <dcterms:created xsi:type="dcterms:W3CDTF">2018-04-11T23:07:53Z</dcterms:created>
  <dcterms:modified xsi:type="dcterms:W3CDTF">2018-04-11T23:08:42Z</dcterms:modified>
</cp:coreProperties>
</file>