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7"/>
  </p:notesMasterIdLst>
  <p:sldIdLst>
    <p:sldId id="256" r:id="rId2"/>
    <p:sldId id="258" r:id="rId3"/>
    <p:sldId id="259" r:id="rId4"/>
    <p:sldId id="260" r:id="rId5"/>
    <p:sldId id="262" r:id="rId6"/>
    <p:sldId id="308" r:id="rId7"/>
    <p:sldId id="307" r:id="rId8"/>
    <p:sldId id="315" r:id="rId9"/>
    <p:sldId id="317" r:id="rId10"/>
    <p:sldId id="269" r:id="rId11"/>
    <p:sldId id="270" r:id="rId12"/>
    <p:sldId id="271" r:id="rId13"/>
    <p:sldId id="322" r:id="rId14"/>
    <p:sldId id="329" r:id="rId15"/>
    <p:sldId id="330" r:id="rId16"/>
    <p:sldId id="331" r:id="rId17"/>
    <p:sldId id="332" r:id="rId18"/>
    <p:sldId id="333" r:id="rId19"/>
    <p:sldId id="334" r:id="rId20"/>
    <p:sldId id="272" r:id="rId21"/>
    <p:sldId id="273" r:id="rId22"/>
    <p:sldId id="274" r:id="rId23"/>
    <p:sldId id="319" r:id="rId24"/>
    <p:sldId id="328" r:id="rId25"/>
    <p:sldId id="304"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422" autoAdjust="0"/>
  </p:normalViewPr>
  <p:slideViewPr>
    <p:cSldViewPr>
      <p:cViewPr varScale="1">
        <p:scale>
          <a:sx n="121" d="100"/>
          <a:sy n="121" d="100"/>
        </p:scale>
        <p:origin x="1904" y="168"/>
      </p:cViewPr>
      <p:guideLst>
        <p:guide orient="horz" pos="2160"/>
        <p:guide pos="2880"/>
      </p:guideLst>
    </p:cSldViewPr>
  </p:slideViewPr>
  <p:outlineViewPr>
    <p:cViewPr>
      <p:scale>
        <a:sx n="33" d="100"/>
        <a:sy n="33" d="100"/>
      </p:scale>
      <p:origin x="0" y="-4692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326895-F56E-2249-BD9E-37F42A72E84F}" type="datetimeFigureOut">
              <a:rPr lang="tr-TR" smtClean="0"/>
              <a:t>29.11.2019</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DCF0EC-6884-CB4D-BF26-709E14329079}" type="slidenum">
              <a:rPr lang="tr-TR" smtClean="0"/>
              <a:t>‹#›</a:t>
            </a:fld>
            <a:endParaRPr lang="tr-TR"/>
          </a:p>
        </p:txBody>
      </p:sp>
    </p:spTree>
    <p:extLst>
      <p:ext uri="{BB962C8B-B14F-4D97-AF65-F5344CB8AC3E}">
        <p14:creationId xmlns:p14="http://schemas.microsoft.com/office/powerpoint/2010/main" val="413530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9B542983-DD39-2B40-A644-B3758427C1E1}" type="datetime1">
              <a:rPr lang="tr-TR" smtClean="0"/>
              <a:t>29.11.2019</a:t>
            </a:fld>
            <a:endParaRPr lang="tr-TR"/>
          </a:p>
        </p:txBody>
      </p:sp>
      <p:sp>
        <p:nvSpPr>
          <p:cNvPr id="5" name="Footer Placeholder 4"/>
          <p:cNvSpPr>
            <a:spLocks noGrp="1"/>
          </p:cNvSpPr>
          <p:nvPr>
            <p:ph type="ftr" sz="quarter" idx="11"/>
          </p:nvPr>
        </p:nvSpPr>
        <p:spPr/>
        <p:txBody>
          <a:bodyPr/>
          <a:lstStyle/>
          <a:p>
            <a:r>
              <a:rPr lang="tr-TR"/>
              <a:t>Doç. Dr. Hatice Bakkaloğlu</a:t>
            </a: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74B2E6C1-8AFF-A04F-A8CD-D685EB3C41EE}" type="datetime1">
              <a:rPr lang="tr-TR" smtClean="0"/>
              <a:t>29.11.2019</a:t>
            </a:fld>
            <a:endParaRPr lang="tr-TR"/>
          </a:p>
        </p:txBody>
      </p:sp>
      <p:sp>
        <p:nvSpPr>
          <p:cNvPr id="5" name="Footer Placeholder 4"/>
          <p:cNvSpPr>
            <a:spLocks noGrp="1"/>
          </p:cNvSpPr>
          <p:nvPr>
            <p:ph type="ftr" sz="quarter" idx="11"/>
          </p:nvPr>
        </p:nvSpPr>
        <p:spPr/>
        <p:txBody>
          <a:bodyPr/>
          <a:lstStyle/>
          <a:p>
            <a:r>
              <a:rPr lang="tr-TR"/>
              <a:t>Doç. Dr. Hatice Bakkaloğlu</a:t>
            </a: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EF33B62-8058-D54E-8BD1-B2F8979330D3}" type="datetime1">
              <a:rPr lang="tr-TR" smtClean="0"/>
              <a:t>29.11.2019</a:t>
            </a:fld>
            <a:endParaRPr lang="tr-TR"/>
          </a:p>
        </p:txBody>
      </p:sp>
      <p:sp>
        <p:nvSpPr>
          <p:cNvPr id="5" name="Footer Placeholder 4"/>
          <p:cNvSpPr>
            <a:spLocks noGrp="1"/>
          </p:cNvSpPr>
          <p:nvPr>
            <p:ph type="ftr" sz="quarter" idx="11"/>
          </p:nvPr>
        </p:nvSpPr>
        <p:spPr/>
        <p:txBody>
          <a:bodyPr/>
          <a:lstStyle/>
          <a:p>
            <a:r>
              <a:rPr lang="tr-TR"/>
              <a:t>Doç. Dr. Hatice Bakkaloğlu</a:t>
            </a: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70EFF0A-0406-614E-9692-B3317276B09D}" type="datetime1">
              <a:rPr lang="tr-TR" smtClean="0"/>
              <a:t>29.11.2019</a:t>
            </a:fld>
            <a:endParaRPr lang="tr-TR"/>
          </a:p>
        </p:txBody>
      </p:sp>
      <p:sp>
        <p:nvSpPr>
          <p:cNvPr id="5" name="Footer Placeholder 4"/>
          <p:cNvSpPr>
            <a:spLocks noGrp="1"/>
          </p:cNvSpPr>
          <p:nvPr>
            <p:ph type="ftr" sz="quarter" idx="11"/>
          </p:nvPr>
        </p:nvSpPr>
        <p:spPr/>
        <p:txBody>
          <a:bodyPr/>
          <a:lstStyle/>
          <a:p>
            <a:r>
              <a:rPr lang="tr-TR"/>
              <a:t>Doç. Dr. Hatice Bakkaloğlu</a:t>
            </a: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C6014229-FF04-7845-B752-D012F16308EC}" type="datetime1">
              <a:rPr lang="tr-TR" smtClean="0"/>
              <a:t>29.11.2019</a:t>
            </a:fld>
            <a:endParaRPr lang="tr-TR"/>
          </a:p>
        </p:txBody>
      </p:sp>
      <p:sp>
        <p:nvSpPr>
          <p:cNvPr id="5" name="Footer Placeholder 4"/>
          <p:cNvSpPr>
            <a:spLocks noGrp="1"/>
          </p:cNvSpPr>
          <p:nvPr>
            <p:ph type="ftr" sz="quarter" idx="11"/>
          </p:nvPr>
        </p:nvSpPr>
        <p:spPr/>
        <p:txBody>
          <a:bodyPr/>
          <a:lstStyle/>
          <a:p>
            <a:r>
              <a:rPr lang="tr-TR"/>
              <a:t>Doç. Dr. Hatice Bakkaloğlu</a:t>
            </a: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1B0C189-F9D1-ED49-9D44-BFD44F448170}" type="datetime1">
              <a:rPr lang="tr-TR" smtClean="0"/>
              <a:t>29.11.2019</a:t>
            </a:fld>
            <a:endParaRPr lang="tr-TR"/>
          </a:p>
        </p:txBody>
      </p:sp>
      <p:sp>
        <p:nvSpPr>
          <p:cNvPr id="6" name="Footer Placeholder 5"/>
          <p:cNvSpPr>
            <a:spLocks noGrp="1"/>
          </p:cNvSpPr>
          <p:nvPr>
            <p:ph type="ftr" sz="quarter" idx="11"/>
          </p:nvPr>
        </p:nvSpPr>
        <p:spPr/>
        <p:txBody>
          <a:bodyPr/>
          <a:lstStyle/>
          <a:p>
            <a:r>
              <a:rPr lang="tr-TR"/>
              <a:t>Doç. Dr. Hatice Bakkaloğlu</a:t>
            </a: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625B66A5-E115-0548-9CA7-15E854EE01E3}" type="datetime1">
              <a:rPr lang="tr-TR" smtClean="0"/>
              <a:t>29.11.2019</a:t>
            </a:fld>
            <a:endParaRPr lang="tr-TR"/>
          </a:p>
        </p:txBody>
      </p:sp>
      <p:sp>
        <p:nvSpPr>
          <p:cNvPr id="8" name="Footer Placeholder 7"/>
          <p:cNvSpPr>
            <a:spLocks noGrp="1"/>
          </p:cNvSpPr>
          <p:nvPr>
            <p:ph type="ftr" sz="quarter" idx="11"/>
          </p:nvPr>
        </p:nvSpPr>
        <p:spPr/>
        <p:txBody>
          <a:bodyPr/>
          <a:lstStyle/>
          <a:p>
            <a:r>
              <a:rPr lang="tr-TR"/>
              <a:t>Doç. Dr. Hatice Bakkaloğlu</a:t>
            </a: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4D84014E-E95D-9D4B-9894-73065E7A9640}" type="datetime1">
              <a:rPr lang="tr-TR" smtClean="0"/>
              <a:t>29.11.2019</a:t>
            </a:fld>
            <a:endParaRPr lang="tr-TR"/>
          </a:p>
        </p:txBody>
      </p:sp>
      <p:sp>
        <p:nvSpPr>
          <p:cNvPr id="4" name="Footer Placeholder 3"/>
          <p:cNvSpPr>
            <a:spLocks noGrp="1"/>
          </p:cNvSpPr>
          <p:nvPr>
            <p:ph type="ftr" sz="quarter" idx="11"/>
          </p:nvPr>
        </p:nvSpPr>
        <p:spPr/>
        <p:txBody>
          <a:bodyPr/>
          <a:lstStyle/>
          <a:p>
            <a:r>
              <a:rPr lang="tr-TR"/>
              <a:t>Doç. Dr. Hatice Bakkaloğlu</a:t>
            </a: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0B478D-60FD-6340-A8EA-2C8F7A425FE4}" type="datetime1">
              <a:rPr lang="tr-TR" smtClean="0"/>
              <a:t>29.11.2019</a:t>
            </a:fld>
            <a:endParaRPr lang="tr-TR"/>
          </a:p>
        </p:txBody>
      </p:sp>
      <p:sp>
        <p:nvSpPr>
          <p:cNvPr id="3" name="Footer Placeholder 2"/>
          <p:cNvSpPr>
            <a:spLocks noGrp="1"/>
          </p:cNvSpPr>
          <p:nvPr>
            <p:ph type="ftr" sz="quarter" idx="11"/>
          </p:nvPr>
        </p:nvSpPr>
        <p:spPr/>
        <p:txBody>
          <a:bodyPr/>
          <a:lstStyle/>
          <a:p>
            <a:r>
              <a:rPr lang="tr-TR"/>
              <a:t>Doç. Dr. Hatice Bakkaloğlu</a:t>
            </a: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3952465-4D27-D24F-BCED-A851195313D4}" type="datetime1">
              <a:rPr lang="tr-TR" smtClean="0"/>
              <a:t>29.11.2019</a:t>
            </a:fld>
            <a:endParaRPr lang="tr-TR"/>
          </a:p>
        </p:txBody>
      </p:sp>
      <p:sp>
        <p:nvSpPr>
          <p:cNvPr id="6" name="Footer Placeholder 5"/>
          <p:cNvSpPr>
            <a:spLocks noGrp="1"/>
          </p:cNvSpPr>
          <p:nvPr>
            <p:ph type="ftr" sz="quarter" idx="11"/>
          </p:nvPr>
        </p:nvSpPr>
        <p:spPr/>
        <p:txBody>
          <a:bodyPr/>
          <a:lstStyle/>
          <a:p>
            <a:r>
              <a:rPr lang="tr-TR"/>
              <a:t>Doç. Dr. Hatice Bakkaloğlu</a:t>
            </a: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B576FFF3-17D1-3D4E-A95D-F26F4A35FA88}" type="datetime1">
              <a:rPr lang="tr-TR" smtClean="0"/>
              <a:t>29.11.2019</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r>
              <a:rPr lang="tr-TR"/>
              <a:t>Doç. Dr. Hatice Bakkaloğlu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tr-TR"/>
              <a:t>Doç. Dr. Hatice Bakkaloğlu</a:t>
            </a: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5F056DF-0B7F-C643-929F-A37669421C87}" type="datetime1">
              <a:rPr lang="tr-TR" smtClean="0"/>
              <a:t>29.11.2019</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otizmvakfi.org.tr/" TargetMode="External"/><Relationship Id="rId2" Type="http://schemas.openxmlformats.org/officeDocument/2006/relationships/hyperlink" Target="http://www.ocidep.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905001"/>
            <a:ext cx="7543800" cy="1740024"/>
          </a:xfrm>
        </p:spPr>
        <p:txBody>
          <a:bodyPr/>
          <a:lstStyle/>
          <a:p>
            <a:r>
              <a:rPr lang="tr-TR" b="1" dirty="0"/>
              <a:t>OÇİDEP</a:t>
            </a:r>
          </a:p>
        </p:txBody>
      </p:sp>
      <p:sp>
        <p:nvSpPr>
          <p:cNvPr id="3" name="Alt Başlık 2"/>
          <p:cNvSpPr>
            <a:spLocks noGrp="1"/>
          </p:cNvSpPr>
          <p:nvPr>
            <p:ph type="subTitle" idx="1"/>
          </p:nvPr>
        </p:nvSpPr>
        <p:spPr>
          <a:xfrm>
            <a:off x="755576" y="3645025"/>
            <a:ext cx="6461760" cy="1066800"/>
          </a:xfrm>
        </p:spPr>
        <p:txBody>
          <a:bodyPr>
            <a:normAutofit/>
          </a:bodyPr>
          <a:lstStyle/>
          <a:p>
            <a:r>
              <a:rPr lang="tr-TR" sz="2400" b="1" dirty="0"/>
              <a:t>Otistik Çocuklar İçin Davranışsal Eğitim Programı</a:t>
            </a:r>
          </a:p>
        </p:txBody>
      </p:sp>
    </p:spTree>
    <p:extLst>
      <p:ext uri="{BB962C8B-B14F-4D97-AF65-F5344CB8AC3E}">
        <p14:creationId xmlns:p14="http://schemas.microsoft.com/office/powerpoint/2010/main" val="502734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400" dirty="0"/>
              <a:t>OÇİDEP’in Yürütülmesi</a:t>
            </a:r>
          </a:p>
        </p:txBody>
      </p:sp>
      <p:sp>
        <p:nvSpPr>
          <p:cNvPr id="3" name="İçerik Yer Tutucusu 2"/>
          <p:cNvSpPr>
            <a:spLocks noGrp="1"/>
          </p:cNvSpPr>
          <p:nvPr>
            <p:ph idx="1"/>
          </p:nvPr>
        </p:nvSpPr>
        <p:spPr/>
        <p:txBody>
          <a:bodyPr/>
          <a:lstStyle/>
          <a:p>
            <a:r>
              <a:rPr lang="tr-TR" dirty="0"/>
              <a:t>Programda yer alan öğretimlerin büyük çoğunluğu Ayrık Denemelerle Öğretim yöntemi ile yapılmaktadır.</a:t>
            </a:r>
          </a:p>
          <a:p>
            <a:endParaRPr lang="tr-TR" dirty="0"/>
          </a:p>
          <a:p>
            <a:r>
              <a:rPr lang="tr-TR" dirty="0"/>
              <a:t>Program genellikle masa başında yürütülür. Becerinin özelliklerine göre eğitimci çocuğun karşısında, yanında, çaprazında ya da arkasında oturabilir. </a:t>
            </a:r>
          </a:p>
          <a:p>
            <a:endParaRPr lang="tr-TR" dirty="0"/>
          </a:p>
          <a:p>
            <a:r>
              <a:rPr lang="tr-TR" dirty="0"/>
              <a:t>Bir ayrık denemelerle öğretim oturumunda en az 4-5, en fazla 25-30 deneme yer alır.</a:t>
            </a:r>
          </a:p>
        </p:txBody>
      </p:sp>
      <p:sp>
        <p:nvSpPr>
          <p:cNvPr id="4" name="Alt Bilgi Yer Tutucusu 3">
            <a:extLst>
              <a:ext uri="{FF2B5EF4-FFF2-40B4-BE49-F238E27FC236}">
                <a16:creationId xmlns:a16="http://schemas.microsoft.com/office/drawing/2014/main" id="{38C3C18E-8CF4-724E-927B-BD53972E0EA8}"/>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690799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64704"/>
            <a:ext cx="7620000" cy="5636096"/>
          </a:xfrm>
        </p:spPr>
        <p:txBody>
          <a:bodyPr/>
          <a:lstStyle/>
          <a:p>
            <a:r>
              <a:rPr lang="tr-TR" dirty="0"/>
              <a:t>Bu denemelerden her biri şu aşamalarla yürütülür:</a:t>
            </a:r>
          </a:p>
          <a:p>
            <a:endParaRPr lang="tr-TR" dirty="0"/>
          </a:p>
          <a:p>
            <a:pPr lvl="1"/>
            <a:r>
              <a:rPr lang="tr-TR" b="1" dirty="0"/>
              <a:t>Öncül Sunma</a:t>
            </a:r>
            <a:r>
              <a:rPr lang="tr-TR" dirty="0"/>
              <a:t>: Becerinin ortaya çıkması için tepki fırsatı sunulur. Yönerge verilerek, yönlendirici sorular sorularak vb.</a:t>
            </a:r>
          </a:p>
          <a:p>
            <a:pPr lvl="1"/>
            <a:r>
              <a:rPr lang="tr-TR" b="1" dirty="0"/>
              <a:t>İpucu Sunma</a:t>
            </a:r>
            <a:r>
              <a:rPr lang="tr-TR" dirty="0"/>
              <a:t>: Öncül ile eşzamanlı olarak ve yoğun olacak biçimde doğru tepkiyi çıkaracak ipucu ile çocuğun doğru tepkiyi sergilemesi sağlanır. Bu ipucu süreçte silikleştirilir.</a:t>
            </a:r>
          </a:p>
          <a:p>
            <a:pPr lvl="1"/>
            <a:r>
              <a:rPr lang="tr-TR" b="1" dirty="0"/>
              <a:t>Çocuğun Tepkisini Bekleme</a:t>
            </a:r>
            <a:r>
              <a:rPr lang="tr-TR" dirty="0"/>
              <a:t>: Verilen ipucu doğru tepkiyi çıkaracak olan ipucu olsa da çocuğun yanlış tepkide bulunma olasılığı vardır.</a:t>
            </a:r>
          </a:p>
          <a:p>
            <a:pPr lvl="1"/>
            <a:r>
              <a:rPr lang="tr-TR" b="1" dirty="0"/>
              <a:t>Çocuğun Tepkisine Uygun Bir Sonuca Yer Verme</a:t>
            </a:r>
            <a:r>
              <a:rPr lang="tr-TR" dirty="0"/>
              <a:t>: Çocuğun doğru tepkisi pekiştirilir, yanlış tepkisi görmezden gelinir veya düzeltilir.</a:t>
            </a:r>
          </a:p>
          <a:p>
            <a:pPr lvl="1"/>
            <a:r>
              <a:rPr lang="tr-TR" b="1" dirty="0"/>
              <a:t>Denemeler Arasında Bekleme</a:t>
            </a:r>
            <a:r>
              <a:rPr lang="tr-TR" dirty="0"/>
              <a:t>: Beş saniyeyi aşmayan bir bekleme süresinden sonra yeni denemeye başlanır.</a:t>
            </a:r>
          </a:p>
        </p:txBody>
      </p:sp>
      <p:sp>
        <p:nvSpPr>
          <p:cNvPr id="2" name="Alt Bilgi Yer Tutucusu 1">
            <a:extLst>
              <a:ext uri="{FF2B5EF4-FFF2-40B4-BE49-F238E27FC236}">
                <a16:creationId xmlns:a16="http://schemas.microsoft.com/office/drawing/2014/main" id="{3A61FC8D-A7F9-1945-9524-E91A0F1FF2F8}"/>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1123001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08720"/>
            <a:ext cx="7620000" cy="5492080"/>
          </a:xfrm>
        </p:spPr>
        <p:txBody>
          <a:bodyPr/>
          <a:lstStyle/>
          <a:p>
            <a:r>
              <a:rPr lang="tr-TR" dirty="0"/>
              <a:t>Bu aşamalardan oluşan denemelerin yer aldığı birer saatlik öğretim zamanları planlanır.</a:t>
            </a:r>
          </a:p>
          <a:p>
            <a:endParaRPr lang="tr-TR" dirty="0"/>
          </a:p>
          <a:p>
            <a:r>
              <a:rPr lang="tr-TR" dirty="0"/>
              <a:t>Bu öğretim zamanları 45 dakika ders, 15 dakika teneffüsten oluşur. Programın başlarında bu teneffüslerde çocuk serbest bırakılabilir, ancak ilerleyen zamanlarda teneffüsler öğretim zamanlarında çalışılan becerileri genellemeye fırsat sağlayacak şekilde düzenlenebilir.</a:t>
            </a:r>
          </a:p>
          <a:p>
            <a:endParaRPr lang="tr-TR" dirty="0"/>
          </a:p>
          <a:p>
            <a:r>
              <a:rPr lang="tr-TR" dirty="0"/>
              <a:t>45 dakikalık ders içinde çok sayıda ayrık denemelerle öğretim oturumu vardır. Her oturum önceden belirlenmiş sayıda deneme içerir. Her oturumun sonunda 1-2 dakikalık oyun zamanları yer alır.</a:t>
            </a:r>
          </a:p>
        </p:txBody>
      </p:sp>
      <p:sp>
        <p:nvSpPr>
          <p:cNvPr id="2" name="Alt Bilgi Yer Tutucusu 1">
            <a:extLst>
              <a:ext uri="{FF2B5EF4-FFF2-40B4-BE49-F238E27FC236}">
                <a16:creationId xmlns:a16="http://schemas.microsoft.com/office/drawing/2014/main" id="{DF9E3B2B-54CA-6243-B7B0-D3E1ABF902AA}"/>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498346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400" dirty="0"/>
              <a:t>OÇİDEP’in İzlenmesi</a:t>
            </a:r>
          </a:p>
        </p:txBody>
      </p:sp>
      <p:sp>
        <p:nvSpPr>
          <p:cNvPr id="3" name="İçerik Yer Tutucusu 2"/>
          <p:cNvSpPr>
            <a:spLocks noGrp="1"/>
          </p:cNvSpPr>
          <p:nvPr>
            <p:ph idx="1"/>
          </p:nvPr>
        </p:nvSpPr>
        <p:spPr/>
        <p:txBody>
          <a:bodyPr/>
          <a:lstStyle/>
          <a:p>
            <a:r>
              <a:rPr lang="tr-TR" dirty="0"/>
              <a:t>Çocuklarda her beceri için belirlenen hedeflere ulaşılıp ulaşılmadığı OÇİDEP Formları kitabında yer alan formlarla takip edilir.</a:t>
            </a:r>
          </a:p>
          <a:p>
            <a:endParaRPr lang="tr-TR" dirty="0"/>
          </a:p>
          <a:p>
            <a:r>
              <a:rPr lang="tr-TR" dirty="0"/>
              <a:t>Formlar Edinim Çalışmalarının başlangıç ve bitiş ölçütleri ile Genelleme Çalışmalarının başlangıç ve bitiş ölçütlerini kaydeder.</a:t>
            </a:r>
          </a:p>
          <a:p>
            <a:endParaRPr lang="tr-TR" dirty="0"/>
          </a:p>
          <a:p>
            <a:r>
              <a:rPr lang="tr-TR" dirty="0"/>
              <a:t>Eğitim veren ekip bu verilere dayalı olarak yeni kararlar alır ve programı sürdürür.</a:t>
            </a:r>
          </a:p>
        </p:txBody>
      </p:sp>
      <p:sp>
        <p:nvSpPr>
          <p:cNvPr id="4" name="Alt Bilgi Yer Tutucusu 3">
            <a:extLst>
              <a:ext uri="{FF2B5EF4-FFF2-40B4-BE49-F238E27FC236}">
                <a16:creationId xmlns:a16="http://schemas.microsoft.com/office/drawing/2014/main" id="{E88122FA-3892-9647-B4D9-629BEB0BF874}"/>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032692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4400" dirty="0"/>
              <a:t>Uygulama Örneği</a:t>
            </a:r>
          </a:p>
        </p:txBody>
      </p:sp>
      <p:sp>
        <p:nvSpPr>
          <p:cNvPr id="3" name="Content Placeholder 2"/>
          <p:cNvSpPr>
            <a:spLocks noGrp="1"/>
          </p:cNvSpPr>
          <p:nvPr>
            <p:ph idx="1"/>
          </p:nvPr>
        </p:nvSpPr>
        <p:spPr/>
        <p:txBody>
          <a:bodyPr/>
          <a:lstStyle/>
          <a:p>
            <a:r>
              <a:rPr lang="tr-TR" b="1" dirty="0"/>
              <a:t>EŞLEME BECERİSİ İÇİN ÖRNEK:</a:t>
            </a:r>
          </a:p>
          <a:p>
            <a:pPr lvl="1"/>
            <a:r>
              <a:rPr lang="tr-TR" dirty="0"/>
              <a:t>Örneğin; OÇİDEP formlarında yer alan ‘Üç boyutlu nesneleri eşleme’ değerlendirme formunda yer alan Kap, çorap maddelerinden ¾ ölçütü karşılayamamış ve ¼ düzeyinde performans göstermiş bir çocuk düşünelim.</a:t>
            </a:r>
          </a:p>
          <a:p>
            <a:pPr lvl="1"/>
            <a:r>
              <a:rPr lang="tr-TR" dirty="0"/>
              <a:t>Hedefimiz: «‘Eşle’ yönergesi verildiğinde üç boyutlu nesneleri eşler.»</a:t>
            </a:r>
          </a:p>
          <a:p>
            <a:pPr lvl="1"/>
            <a:r>
              <a:rPr lang="tr-TR" dirty="0"/>
              <a:t>Bu hedefe 5/5 veya 9/10 ölçütü karşılanana kadar çalışacağız. Bu hedef için iki aşamalı olarak çalışacağız. Bu iki aşamada öğrenciden verilen nesneyi masaya koyulan ve elindekinin bire bir aynısı olan nesneyle masada başka seçenek olmadan eşlemesini isteyerek çalışacağız.</a:t>
            </a:r>
          </a:p>
          <a:p>
            <a:pPr lvl="1"/>
            <a:r>
              <a:rPr lang="tr-TR" dirty="0"/>
              <a:t>Örneğin birinci aşamada çorap kullanıyorsak ikinci aşamada tamamen farklı bir materyal (bardak, kase, küp vs.) kullanacağız.</a:t>
            </a:r>
          </a:p>
        </p:txBody>
      </p:sp>
      <p:sp>
        <p:nvSpPr>
          <p:cNvPr id="4" name="Alt Bilgi Yer Tutucusu 3">
            <a:extLst>
              <a:ext uri="{FF2B5EF4-FFF2-40B4-BE49-F238E27FC236}">
                <a16:creationId xmlns:a16="http://schemas.microsoft.com/office/drawing/2014/main" id="{D5BC1E5C-6C65-C441-A286-56F4E1A874DA}"/>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800016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7620000" cy="5996136"/>
          </a:xfrm>
        </p:spPr>
        <p:txBody>
          <a:bodyPr/>
          <a:lstStyle/>
          <a:p>
            <a:r>
              <a:rPr lang="tr-TR" b="1" dirty="0"/>
              <a:t>İLK AŞAMA:</a:t>
            </a:r>
          </a:p>
          <a:p>
            <a:pPr lvl="1"/>
            <a:r>
              <a:rPr lang="tr-TR" dirty="0"/>
              <a:t>Masanın üstüne çorap koyulur. Çorabın diğer eşi çocuğun eline verilerek ‘Eşle’ yönergesi verilir. Yönergenin hemen ardından hedef davranışı kesinleştirecek ipucu sunulur ve doğru davranış pekiştirilir (önceden belirlenen pekiştireçle).</a:t>
            </a:r>
          </a:p>
          <a:p>
            <a:pPr lvl="1"/>
            <a:r>
              <a:rPr lang="tr-TR" dirty="0"/>
              <a:t>Bu denemelerin sayısı, eğitimcinin görüşlerine ve çocuğun denemelerde gösterdiği performans ile bireysel özelliklerine dayalı olarak belirlenir. Tam fiziksel yardım içeren denemelerin ardından eğitimci ipucunu silikleştirmeye başladığı denemelere geçer.</a:t>
            </a:r>
          </a:p>
          <a:p>
            <a:pPr lvl="1"/>
            <a:r>
              <a:rPr lang="tr-TR" dirty="0"/>
              <a:t>Masanın üstüne çorap koyulur. Çorabın diğer eşi çocuğun eline verilerek ‘Eşle’ yönergesi verilir. Yönergenin hemen ardından çocuğa kısmi fiziksel yardım (dirseğine dokunmak, omuzundan destek sağlamak gibi) verilir ve doğru davranış pekiştirilir (önceden belirlenen pekiştireçle).</a:t>
            </a:r>
          </a:p>
          <a:p>
            <a:pPr lvl="1"/>
            <a:r>
              <a:rPr lang="tr-TR" dirty="0"/>
              <a:t>Bu denemelerde ipucu giderek ipuçsuz denemelere kadar silikleştirilir. Çocuğun ipuçsuz doğru tepkileri, ipuçlu doğru tepkilerinden daha yoğun pekiştirilir.</a:t>
            </a:r>
          </a:p>
        </p:txBody>
      </p:sp>
      <p:sp>
        <p:nvSpPr>
          <p:cNvPr id="2" name="Alt Bilgi Yer Tutucusu 1">
            <a:extLst>
              <a:ext uri="{FF2B5EF4-FFF2-40B4-BE49-F238E27FC236}">
                <a16:creationId xmlns:a16="http://schemas.microsoft.com/office/drawing/2014/main" id="{F5147A22-FB9C-7E4F-B4C6-AC6C9696C962}"/>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4104174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7620000" cy="6264696"/>
          </a:xfrm>
        </p:spPr>
        <p:txBody>
          <a:bodyPr>
            <a:normAutofit/>
          </a:bodyPr>
          <a:lstStyle/>
          <a:p>
            <a:r>
              <a:rPr lang="tr-TR" dirty="0"/>
              <a:t>İpucu sunulmadan yapılan denemelerde en az 9/10 ölçütünde doğru tepki beklenir. Bu ölçüt sağlandığında ise materyalin masadaki konumu değiştirilierek ipuçsuz 9/10 doğru tepki sağlanmaya çalışılır. Ölçüt sağlandığında ikinci aşamaya geçilir.</a:t>
            </a:r>
          </a:p>
          <a:p>
            <a:r>
              <a:rPr lang="tr-TR" b="1" dirty="0"/>
              <a:t>İKİNCİ AŞAMA:</a:t>
            </a:r>
          </a:p>
          <a:p>
            <a:pPr lvl="1"/>
            <a:r>
              <a:rPr lang="tr-TR" dirty="0"/>
              <a:t>Materyal değiştirilerek yine tek seçenekte eşleme çalışılır ve birinci aşamada yer alan her şey yine uygulanır.</a:t>
            </a:r>
          </a:p>
          <a:p>
            <a:r>
              <a:rPr lang="tr-TR" b="1" dirty="0"/>
              <a:t>ÜÇÜNCÜ AŞAMA</a:t>
            </a:r>
            <a:r>
              <a:rPr lang="tr-TR" dirty="0"/>
              <a:t>:</a:t>
            </a:r>
          </a:p>
          <a:p>
            <a:pPr lvl="1"/>
            <a:r>
              <a:rPr lang="tr-TR" dirty="0"/>
              <a:t>Birinci ve ikinci aşamada kullanılan nesneler karışık olarak kullanılır. Yani iki seçenekte eşleme yaptırılır. Bu aşamada nesneler arasında en az 25-30 cm kadar boşluk olmasına dikkat edilir.</a:t>
            </a:r>
          </a:p>
          <a:p>
            <a:pPr lvl="1"/>
            <a:r>
              <a:rPr lang="tr-TR" dirty="0"/>
              <a:t>İlk basamaklarda olduğu gibi bu aşama da tam fiziksel yardımla başlayarak ipucunun silikleştirilmesi sürecini içerir. İpuçsuz doğru tepkiler daha yoğun pekiştirilir. Aşamadaki denemeler boyunca masada yer alan nesnelerin yeri arada bir değiştirilir.</a:t>
            </a:r>
          </a:p>
          <a:p>
            <a:pPr lvl="1"/>
            <a:r>
              <a:rPr lang="tr-TR" dirty="0"/>
              <a:t>Önce çorabı iki seçenekte üst üste en az üç kez ipuçsuz eşlemesi sağlanır ve ardından ikinci materyal ile de aynı ölçüt sağlanır.</a:t>
            </a:r>
          </a:p>
          <a:p>
            <a:endParaRPr lang="tr-TR" dirty="0"/>
          </a:p>
        </p:txBody>
      </p:sp>
      <p:sp>
        <p:nvSpPr>
          <p:cNvPr id="2" name="Alt Bilgi Yer Tutucusu 1">
            <a:extLst>
              <a:ext uri="{FF2B5EF4-FFF2-40B4-BE49-F238E27FC236}">
                <a16:creationId xmlns:a16="http://schemas.microsoft.com/office/drawing/2014/main" id="{22825179-F28E-9A46-9D31-00EE7B23054E}"/>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7863176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7620000" cy="5996136"/>
          </a:xfrm>
        </p:spPr>
        <p:txBody>
          <a:bodyPr/>
          <a:lstStyle/>
          <a:p>
            <a:pPr lvl="1"/>
            <a:r>
              <a:rPr lang="tr-TR" dirty="0"/>
              <a:t>İkinci materyal ile aynı ölçüt sağlandığında denemeler sırası karışık olarak bir çorap, bir kase eşleme şeklinde karışık sunulur. Çocuk tüm denemelerde iki seçenekte nesne eşleme becerisi için 9/10 ölçütü karşıladığında dördüncü aşamaya geçilir.</a:t>
            </a:r>
          </a:p>
          <a:p>
            <a:r>
              <a:rPr lang="tr-TR" b="1" dirty="0"/>
              <a:t>DÖRDÜNCÜ AŞAMA</a:t>
            </a:r>
            <a:r>
              <a:rPr lang="tr-TR" dirty="0"/>
              <a:t>:</a:t>
            </a:r>
          </a:p>
          <a:p>
            <a:pPr lvl="1"/>
            <a:r>
              <a:rPr lang="tr-TR" dirty="0"/>
              <a:t>Bu aşamada ilk aşamada olduğu gibi tek seçenekte eşleme çalışılır. Ancak bu aşamada tamamen farklı başka bir materyal ile çalışılır. Birinci aşamada çorap, ikinci aşamada kase ile çalışılmışsa bu aşamada da örneğin bir kaşık ile çalışılabilir. Birinci aşamadaki tüm süreç tekrarlanır.</a:t>
            </a:r>
          </a:p>
          <a:p>
            <a:r>
              <a:rPr lang="tr-TR" b="1" dirty="0"/>
              <a:t>BEŞİNCİ AŞAMA</a:t>
            </a:r>
            <a:r>
              <a:rPr lang="tr-TR" dirty="0"/>
              <a:t>:</a:t>
            </a:r>
          </a:p>
          <a:p>
            <a:pPr lvl="1"/>
            <a:r>
              <a:rPr lang="tr-TR" dirty="0"/>
              <a:t>Bu aşamada öncelikle üçüncü aşamada yapılan uygulama gibi çorap ve kaşık, kase ve kaşık seçenekleri ile iki seçenekte eşleme çalışılır. Ölçüt karşılandığında ise üç seçenekli eşlemelere geçilir. Bu kez masada önceden eşleme çalışılan üç materyal de bulunur çocuk üç seçenek arasından eşleme yapar.</a:t>
            </a:r>
          </a:p>
          <a:p>
            <a:pPr lvl="1"/>
            <a:r>
              <a:rPr lang="tr-TR" dirty="0"/>
              <a:t>Bu eşlemeler 3-3, 2-2, 1-1 sırası ile çalışılır ve ardından kestirilemez karmaşık bir sıra ile çalışılır.</a:t>
            </a:r>
          </a:p>
        </p:txBody>
      </p:sp>
      <p:sp>
        <p:nvSpPr>
          <p:cNvPr id="2" name="Alt Bilgi Yer Tutucusu 1">
            <a:extLst>
              <a:ext uri="{FF2B5EF4-FFF2-40B4-BE49-F238E27FC236}">
                <a16:creationId xmlns:a16="http://schemas.microsoft.com/office/drawing/2014/main" id="{2202FF06-BDE8-394D-8B35-64B91B5BF0BB}"/>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2180804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7620000" cy="5996136"/>
          </a:xfrm>
        </p:spPr>
        <p:txBody>
          <a:bodyPr/>
          <a:lstStyle/>
          <a:p>
            <a:r>
              <a:rPr lang="tr-TR" dirty="0"/>
              <a:t>Bu aşamada belirtilen 3-3, 2-2, 1-1 ve kestirilemez sıra şöyle açıklanabilir:</a:t>
            </a:r>
          </a:p>
          <a:p>
            <a:pPr lvl="1"/>
            <a:r>
              <a:rPr lang="tr-TR" dirty="0"/>
              <a:t>Öncelikle masada üç materyal de varken çocuğun eline çorap vererek 3 kez eşleme çalışılır. Sonra kaşık ile 3 kez ve kase ile üç kez eşleme çalışılır.</a:t>
            </a:r>
          </a:p>
          <a:p>
            <a:pPr lvl="1"/>
            <a:r>
              <a:rPr lang="tr-TR" dirty="0"/>
              <a:t>Daha sonra tüm nesnelerle ikişer kez sırayla çalışılır.</a:t>
            </a:r>
          </a:p>
          <a:p>
            <a:pPr lvl="1"/>
            <a:r>
              <a:rPr lang="tr-TR" dirty="0"/>
              <a:t>Daha sonra tüm nesnelerde birer kez eşleme yaptırılır</a:t>
            </a:r>
          </a:p>
          <a:p>
            <a:pPr lvl="1"/>
            <a:r>
              <a:rPr lang="tr-TR" dirty="0"/>
              <a:t>Son olarak da nesneler sırası karışık şekilde üç seçenekte eşlenir.</a:t>
            </a:r>
          </a:p>
          <a:p>
            <a:pPr lvl="1"/>
            <a:r>
              <a:rPr lang="tr-TR" dirty="0"/>
              <a:t>Bu aşamada da 9/10 ölçütüne ulaşıldığında diğer aşamaya geçilir.</a:t>
            </a:r>
          </a:p>
          <a:p>
            <a:r>
              <a:rPr lang="tr-TR" b="1" dirty="0"/>
              <a:t>ALTINCI AŞAMA</a:t>
            </a:r>
            <a:r>
              <a:rPr lang="tr-TR" dirty="0"/>
              <a:t>:</a:t>
            </a:r>
          </a:p>
          <a:p>
            <a:pPr lvl="1"/>
            <a:r>
              <a:rPr lang="tr-TR" dirty="0"/>
              <a:t>Diğer aşamalarda olduğu gibi yeni nesneleri eşleme becerisi önce tek seçenekte, sonra iki ve üç seçenekte çalışılır. 7-10 farklı materyal ile 4 veya 6 seçenekte bağımsız olarak eşleme yapabilir hale geldğinde üç boyutlu nesneleri eşleme becerisi kazanılmış olur.</a:t>
            </a:r>
          </a:p>
        </p:txBody>
      </p:sp>
      <p:sp>
        <p:nvSpPr>
          <p:cNvPr id="2" name="Alt Bilgi Yer Tutucusu 1">
            <a:extLst>
              <a:ext uri="{FF2B5EF4-FFF2-40B4-BE49-F238E27FC236}">
                <a16:creationId xmlns:a16="http://schemas.microsoft.com/office/drawing/2014/main" id="{2DFD2B8E-7E12-EF4C-AFDF-306766A1A84C}"/>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041130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7620000" cy="6068144"/>
          </a:xfrm>
        </p:spPr>
        <p:txBody>
          <a:bodyPr/>
          <a:lstStyle/>
          <a:p>
            <a:r>
              <a:rPr lang="tr-TR" b="1" dirty="0"/>
              <a:t>Bu aşamaların uygulandığı öğretim oturumlarının özellikleri</a:t>
            </a:r>
            <a:r>
              <a:rPr lang="tr-TR" dirty="0"/>
              <a:t>:</a:t>
            </a:r>
          </a:p>
          <a:p>
            <a:pPr lvl="1"/>
            <a:r>
              <a:rPr lang="tr-TR" dirty="0"/>
              <a:t>Ayrık denemelerle öğretim yöntemi kullanılır ve deneme sayısı öğrencinin performansına göre belirlenir.</a:t>
            </a:r>
          </a:p>
          <a:p>
            <a:pPr lvl="1"/>
            <a:r>
              <a:rPr lang="tr-TR" dirty="0"/>
              <a:t>Denemeler arası bekleme süresine dikkat edilir.</a:t>
            </a:r>
          </a:p>
          <a:p>
            <a:pPr lvl="1"/>
            <a:r>
              <a:rPr lang="tr-TR" dirty="0"/>
              <a:t>Ayrık denemelerle öğretim oturumları (örneğin 10 deneme) arasında 1-2 dakikalık oyun zamanları bulunur.</a:t>
            </a:r>
          </a:p>
          <a:p>
            <a:pPr lvl="1"/>
            <a:r>
              <a:rPr lang="tr-TR" dirty="0"/>
              <a:t>45 dakikalık ders boyunca ayrık denemelerle öğretim oturumları tekrarlanır.</a:t>
            </a:r>
          </a:p>
          <a:p>
            <a:pPr lvl="1"/>
            <a:r>
              <a:rPr lang="tr-TR" dirty="0"/>
              <a:t>Tüm denemelerde öncül-davranış-sonuç döngüsünün tamamlanması, yani doğru yönerge, doğru ipucu kullanımı ve doğru tepkiye uygun pekiştireçle dönüt verilmesi becerinin edinimi için son derece önemlidir.</a:t>
            </a:r>
          </a:p>
          <a:p>
            <a:pPr lvl="1"/>
            <a:r>
              <a:rPr lang="tr-TR" dirty="0"/>
              <a:t>İpuçlarında silikleştirme mümkün olduğunca hızlı yapılmalıdır.</a:t>
            </a:r>
          </a:p>
          <a:p>
            <a:pPr lvl="1"/>
            <a:r>
              <a:rPr lang="tr-TR" dirty="0"/>
              <a:t>Becerilerde elde edilen ilerlemenin görülmesi için var olan formlara performans sürekli olarak işlenmelidir.</a:t>
            </a:r>
          </a:p>
        </p:txBody>
      </p:sp>
      <p:sp>
        <p:nvSpPr>
          <p:cNvPr id="2" name="Alt Bilgi Yer Tutucusu 1">
            <a:extLst>
              <a:ext uri="{FF2B5EF4-FFF2-40B4-BE49-F238E27FC236}">
                <a16:creationId xmlns:a16="http://schemas.microsoft.com/office/drawing/2014/main" id="{1164ED4C-DEFA-CA4F-96F6-CCEAB8CC8A16}"/>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765349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400" dirty="0"/>
              <a:t>Erken Yoğun Davranışsal Eğitim (EYDE) Programları</a:t>
            </a:r>
          </a:p>
        </p:txBody>
      </p:sp>
      <p:sp>
        <p:nvSpPr>
          <p:cNvPr id="3" name="İçerik Yer Tutucusu 2"/>
          <p:cNvSpPr>
            <a:spLocks noGrp="1"/>
          </p:cNvSpPr>
          <p:nvPr>
            <p:ph idx="1"/>
          </p:nvPr>
        </p:nvSpPr>
        <p:spPr/>
        <p:txBody>
          <a:bodyPr/>
          <a:lstStyle/>
          <a:p>
            <a:r>
              <a:rPr lang="tr-TR" dirty="0"/>
              <a:t>OÇİDEP, bir erken ve yoğun davranışsal eğitim (EYDE) programıdır. EYDE programları yarım yüzyılı aşkın süre önce </a:t>
            </a:r>
            <a:r>
              <a:rPr lang="tr-TR" dirty="0" err="1"/>
              <a:t>Ivar</a:t>
            </a:r>
            <a:r>
              <a:rPr lang="tr-TR" dirty="0"/>
              <a:t> </a:t>
            </a:r>
            <a:r>
              <a:rPr lang="tr-TR" dirty="0" err="1"/>
              <a:t>Lovaas</a:t>
            </a:r>
            <a:r>
              <a:rPr lang="tr-TR" dirty="0"/>
              <a:t> tarafından uygulamalı davranış analizine dayalı olarak geliştirilmiştir.</a:t>
            </a:r>
          </a:p>
          <a:p>
            <a:endParaRPr lang="tr-TR" dirty="0"/>
          </a:p>
          <a:p>
            <a:r>
              <a:rPr lang="tr-TR" dirty="0"/>
              <a:t>Türkiye’de ve uluslararası alanyazında EYDE programlarının otizmli çocukların gelişimi üzerindeki etkilerini gösteren çok sayıda araştırma mevcuttur.</a:t>
            </a:r>
          </a:p>
        </p:txBody>
      </p:sp>
      <p:sp>
        <p:nvSpPr>
          <p:cNvPr id="4" name="Alt Bilgi Yer Tutucusu 3">
            <a:extLst>
              <a:ext uri="{FF2B5EF4-FFF2-40B4-BE49-F238E27FC236}">
                <a16:creationId xmlns:a16="http://schemas.microsoft.com/office/drawing/2014/main" id="{87444A7C-2A2E-4B4D-8E64-E6EBC38E50C9}"/>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686722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400" dirty="0"/>
              <a:t>OÇİDEP – Etkililiğini Gösteren Araştırmalar</a:t>
            </a:r>
          </a:p>
        </p:txBody>
      </p:sp>
      <p:sp>
        <p:nvSpPr>
          <p:cNvPr id="3" name="İçerik Yer Tutucusu 2"/>
          <p:cNvSpPr>
            <a:spLocks noGrp="1"/>
          </p:cNvSpPr>
          <p:nvPr>
            <p:ph idx="1"/>
          </p:nvPr>
        </p:nvSpPr>
        <p:spPr/>
        <p:txBody>
          <a:bodyPr/>
          <a:lstStyle/>
          <a:p>
            <a:r>
              <a:rPr lang="tr-TR" dirty="0"/>
              <a:t>Türkiye’de program olarak OÇİDEP’in uzun süreli uygulandığı ve etkilerinin izlendiği yalnızca bir araştırmaya rastlanmıştır.</a:t>
            </a:r>
          </a:p>
          <a:p>
            <a:endParaRPr lang="tr-TR" dirty="0"/>
          </a:p>
          <a:p>
            <a:r>
              <a:rPr lang="tr-TR" dirty="0"/>
              <a:t>Konuyla ilgili diğer araştırmalarsa OÇİDEP’in yalnızca bir alt amacının yalnızca bir yöntemle çalışıldığı araştırmalardır. Bu da akla öncelikle </a:t>
            </a:r>
            <a:r>
              <a:rPr lang="tr-TR" dirty="0" err="1"/>
              <a:t>OÇİDEP’i</a:t>
            </a:r>
            <a:r>
              <a:rPr lang="tr-TR" dirty="0"/>
              <a:t> değil uygulamalı davranış analizine dayalı yöntemlerle beceri öğretimini getirmektedir. Bu sebeple bu sunumda OÇİDEP’in etkililiğini inceleyen yalnızca bir araştırma incelenmiştir.</a:t>
            </a:r>
          </a:p>
        </p:txBody>
      </p:sp>
      <p:sp>
        <p:nvSpPr>
          <p:cNvPr id="4" name="Alt Bilgi Yer Tutucusu 3">
            <a:extLst>
              <a:ext uri="{FF2B5EF4-FFF2-40B4-BE49-F238E27FC236}">
                <a16:creationId xmlns:a16="http://schemas.microsoft.com/office/drawing/2014/main" id="{404EFEB5-FAA3-E540-8F34-CC5A8548F443}"/>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139137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1800" b="1" dirty="0"/>
              <a:t>Otistik Çocuklar İçin Davranışsal Eğitim Programı (OÇİDEP) Ev</a:t>
            </a:r>
            <a:br>
              <a:rPr lang="tr-TR" sz="1800" b="1" dirty="0"/>
            </a:br>
            <a:r>
              <a:rPr lang="tr-TR" sz="1800" b="1" dirty="0"/>
              <a:t>Uygulamasının Bir Çocukla İncelenmesi</a:t>
            </a:r>
            <a:endParaRPr lang="tr-TR" sz="1800" dirty="0"/>
          </a:p>
        </p:txBody>
      </p:sp>
      <p:sp>
        <p:nvSpPr>
          <p:cNvPr id="3" name="İçerik Yer Tutucusu 2"/>
          <p:cNvSpPr>
            <a:spLocks noGrp="1"/>
          </p:cNvSpPr>
          <p:nvPr>
            <p:ph idx="1"/>
          </p:nvPr>
        </p:nvSpPr>
        <p:spPr/>
        <p:txBody>
          <a:bodyPr/>
          <a:lstStyle/>
          <a:p>
            <a:r>
              <a:rPr lang="tr-TR" dirty="0"/>
              <a:t>Yeşim Güleç-Aslan, Gönül Kırcaali-İftar ve Yıldız Uzuner (2009) tarafından yapılan çalışmada öncelikle iki çocuk çalışmaya katılmış fakat çocuklardan biri </a:t>
            </a:r>
            <a:r>
              <a:rPr lang="tr-TR" dirty="0" err="1"/>
              <a:t>Rett</a:t>
            </a:r>
            <a:r>
              <a:rPr lang="tr-TR" dirty="0"/>
              <a:t> Sendromu tanısı aldığı için başka programlara yönlendirilmiştir. Bu sebeple araştırma 9 yaşında olan diğer çocuk üzerinden yürütülmüştür.</a:t>
            </a:r>
          </a:p>
          <a:p>
            <a:r>
              <a:rPr lang="tr-TR" dirty="0"/>
              <a:t>Başlangıçta 1 yıllık bir çalışma planlanmış ancak araştırma süresi ve olanakları dikkate alınarak uygulamanın ilk 6 ayı araştırma kapsamında incelenmiştir.</a:t>
            </a:r>
          </a:p>
          <a:p>
            <a:r>
              <a:rPr lang="tr-TR" dirty="0"/>
              <a:t>Çocuğun ilk değerlendirmesi OÇİDEP’in kendi değerlendirme aracı olan OÇİDEP-İZ ile yapılmıştır. Zeka puanını belirlemek amacıyla </a:t>
            </a:r>
            <a:r>
              <a:rPr lang="tr-TR" dirty="0" err="1"/>
              <a:t>Leiter</a:t>
            </a:r>
            <a:r>
              <a:rPr lang="tr-TR" dirty="0"/>
              <a:t> Uluslararası Performans Testi uygulanmış ancak zeka puanı belirlenememiştir.</a:t>
            </a:r>
          </a:p>
        </p:txBody>
      </p:sp>
      <p:sp>
        <p:nvSpPr>
          <p:cNvPr id="4" name="Alt Bilgi Yer Tutucusu 3">
            <a:extLst>
              <a:ext uri="{FF2B5EF4-FFF2-40B4-BE49-F238E27FC236}">
                <a16:creationId xmlns:a16="http://schemas.microsoft.com/office/drawing/2014/main" id="{2AD720AE-322C-154E-AC9D-0861000000D0}"/>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7836556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7620000" cy="6068144"/>
          </a:xfrm>
        </p:spPr>
        <p:txBody>
          <a:bodyPr>
            <a:normAutofit lnSpcReduction="10000"/>
          </a:bodyPr>
          <a:lstStyle/>
          <a:p>
            <a:r>
              <a:rPr lang="tr-TR" dirty="0"/>
              <a:t>Uygulamayı yürütmek üzere 2 eğitmen, bir eğitim danışmanı ve bir koordinatör belirlenmiştir.</a:t>
            </a:r>
          </a:p>
          <a:p>
            <a:r>
              <a:rPr lang="tr-TR" dirty="0"/>
              <a:t>Eğitmenlerden Çocuk Gelişimi (2 yıl) diğeri ise Okul Öncesi Öğretmenliği (Açık öğretim) mezunudur.</a:t>
            </a:r>
          </a:p>
          <a:p>
            <a:r>
              <a:rPr lang="tr-TR" dirty="0"/>
              <a:t>Eğitim danışmanı her hafta eğitmenlere dönütler vermiş, yine her hafta koordinatörle toplantı yapmıştır.</a:t>
            </a:r>
          </a:p>
          <a:p>
            <a:r>
              <a:rPr lang="tr-TR" dirty="0"/>
              <a:t>OÇİDEP uygulaması 6 aylık olarak planlanmış, 26 hafta ve haftada ortalama 23 saat olmak üzere uygulanmıştır.</a:t>
            </a:r>
          </a:p>
          <a:p>
            <a:r>
              <a:rPr lang="tr-TR" dirty="0"/>
              <a:t>Uygulama süresince çoğunlukla nitel veriler toplanmış, nicel olarak yalnızca OÇİDEP-İZ verileri ele </a:t>
            </a:r>
            <a:r>
              <a:rPr lang="tr-TR" dirty="0" err="1"/>
              <a:t>alnımıştır</a:t>
            </a:r>
            <a:r>
              <a:rPr lang="tr-TR" dirty="0"/>
              <a:t>.</a:t>
            </a:r>
          </a:p>
          <a:p>
            <a:r>
              <a:rPr lang="tr-TR" dirty="0"/>
              <a:t>OÇİDEP-İZ verilerine göre Eşleme becerilerinde ve Alıcı dil becerilerinde artış gözlendiği, taklit ve ifade edici dil becerilerinde değişim gözlenmediği belirtilmiştir. Ancak analizlerin manidarlığına ilişkin açıklama yoktur.</a:t>
            </a:r>
          </a:p>
          <a:p>
            <a:r>
              <a:rPr lang="tr-TR" dirty="0"/>
              <a:t>Araştırma bulgularında ele alınan sonuçların çocuğun yaşına ve otizm belirtilerinin yoğunluğuna (belirtilmemiş) rağmen önemli sonuçlar olduğu ifade edilmiştir.</a:t>
            </a:r>
          </a:p>
        </p:txBody>
      </p:sp>
      <p:sp>
        <p:nvSpPr>
          <p:cNvPr id="4" name="Alt Bilgi Yer Tutucusu 3">
            <a:extLst>
              <a:ext uri="{FF2B5EF4-FFF2-40B4-BE49-F238E27FC236}">
                <a16:creationId xmlns:a16="http://schemas.microsoft.com/office/drawing/2014/main" id="{77C52256-BCF1-954D-8EC9-C8EF2A6419AC}"/>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3693165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7620000" cy="5780112"/>
          </a:xfrm>
        </p:spPr>
        <p:txBody>
          <a:bodyPr>
            <a:normAutofit/>
          </a:bodyPr>
          <a:lstStyle/>
          <a:p>
            <a:r>
              <a:rPr lang="tr-TR" dirty="0"/>
              <a:t>Nitel verilere dayalı olarak gerçekleştirilen analiz sonuçlarına göre altı aylık uygulama boyunca Cemil’in öğretimi hedeflenen taklit ve eşleme becerilerde sürekli olarak ilerlediği görülmüştür. Örneğin, 29/09/2006 tarihli danışma toplantısında koordinatör ve eğitim danışmanı Cemil’in öğretimi hedeflenen taklit ve eşleme becerilerde beklenenin üzerinde gelişme gösterdiğini ve eğitime en üst düzeyde cevap verdiğini söylemişlerdir.</a:t>
            </a:r>
          </a:p>
          <a:p>
            <a:r>
              <a:rPr lang="tr-TR" dirty="0"/>
              <a:t>Aile Cemil’in eskiden insanlara sarılmazken artık sarıldığını, öptüğünü, göz kontağı kurduğunu, pek çok yönergeyi yerine getirdiğini, çevresindeki kişilerle daha çok ilgilendiğini ve daha az problem davranışlar sergileyen bir çocuk olduğunu belirtmişlerdir.</a:t>
            </a:r>
          </a:p>
        </p:txBody>
      </p:sp>
      <p:sp>
        <p:nvSpPr>
          <p:cNvPr id="4" name="Alt Bilgi Yer Tutucusu 3">
            <a:extLst>
              <a:ext uri="{FF2B5EF4-FFF2-40B4-BE49-F238E27FC236}">
                <a16:creationId xmlns:a16="http://schemas.microsoft.com/office/drawing/2014/main" id="{7E353A8D-A3DE-A342-9AB2-BD71257722C7}"/>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911249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0569" y="1196752"/>
            <a:ext cx="8269863" cy="3672408"/>
          </a:xfrm>
        </p:spPr>
      </p:pic>
      <p:sp>
        <p:nvSpPr>
          <p:cNvPr id="2" name="Alt Bilgi Yer Tutucusu 1">
            <a:extLst>
              <a:ext uri="{FF2B5EF4-FFF2-40B4-BE49-F238E27FC236}">
                <a16:creationId xmlns:a16="http://schemas.microsoft.com/office/drawing/2014/main" id="{0392A015-B979-414E-AA7A-9F996E7BD57D}"/>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3373726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20000" cy="634082"/>
          </a:xfrm>
        </p:spPr>
        <p:txBody>
          <a:bodyPr/>
          <a:lstStyle/>
          <a:p>
            <a:r>
              <a:rPr lang="tr-TR" b="1" dirty="0"/>
              <a:t>Kaynakça</a:t>
            </a:r>
          </a:p>
        </p:txBody>
      </p:sp>
      <p:sp>
        <p:nvSpPr>
          <p:cNvPr id="3" name="İçerik Yer Tutucusu 2"/>
          <p:cNvSpPr>
            <a:spLocks noGrp="1"/>
          </p:cNvSpPr>
          <p:nvPr>
            <p:ph idx="1"/>
          </p:nvPr>
        </p:nvSpPr>
        <p:spPr>
          <a:xfrm>
            <a:off x="457200" y="1052736"/>
            <a:ext cx="7787208" cy="5348064"/>
          </a:xfrm>
        </p:spPr>
        <p:txBody>
          <a:bodyPr>
            <a:normAutofit/>
          </a:bodyPr>
          <a:lstStyle/>
          <a:p>
            <a:r>
              <a:rPr lang="tr-TR" dirty="0">
                <a:latin typeface="Calibri" pitchFamily="34" charset="0"/>
                <a:cs typeface="Calibri" pitchFamily="34" charset="0"/>
              </a:rPr>
              <a:t>Güleç-Aslan, Y., Kırcaali-İftar, G., Uzuner, Y. (2009). Otistik Çocuklar İçin Davranışsal Eğitim Programı (OÇİDEP) Ev Uygulamasının Bir Çocukla İncelenmesi, </a:t>
            </a:r>
            <a:r>
              <a:rPr lang="tr-TR" i="1" dirty="0">
                <a:latin typeface="Calibri" pitchFamily="34" charset="0"/>
                <a:cs typeface="Calibri" pitchFamily="34" charset="0"/>
              </a:rPr>
              <a:t>Ankara Üniversitesi Eğitim Bilimleri Fakültesi Özel Eğitim Dergisi, </a:t>
            </a:r>
            <a:r>
              <a:rPr lang="tr-TR" dirty="0"/>
              <a:t>10 (1), 1-25.</a:t>
            </a:r>
          </a:p>
          <a:p>
            <a:r>
              <a:rPr lang="tr-TR" sz="2400" dirty="0"/>
              <a:t>Kırcaali-İftar, G., Kurt, O., ve Ülke-Kürkçüoğlu, B. (2016). </a:t>
            </a:r>
            <a:r>
              <a:rPr lang="tr-TR" sz="2400" i="1" dirty="0"/>
              <a:t>Otistik Çocuklar İçin Davranışsal Eğitim Programı-OÇİDEP I (Gözden geçirilmiş 2. Baskı).</a:t>
            </a:r>
            <a:r>
              <a:rPr lang="tr-TR" sz="2400" dirty="0"/>
              <a:t> Ankara: Anı Yayıncılık.</a:t>
            </a:r>
          </a:p>
          <a:p>
            <a:r>
              <a:rPr lang="tr-TR" sz="2400" dirty="0"/>
              <a:t>Kırcaali-İftar, G., Ülke-Kürkçüoğlu, B., ve Kurt, O. (2016). </a:t>
            </a:r>
            <a:r>
              <a:rPr lang="tr-TR" sz="2400" i="1" dirty="0"/>
              <a:t>Otistik Çocuklar İçin Davranışsal Eğitim Programı-OÇİDEP II</a:t>
            </a:r>
            <a:r>
              <a:rPr lang="tr-TR" sz="2400" dirty="0"/>
              <a:t> </a:t>
            </a:r>
            <a:r>
              <a:rPr lang="tr-TR" sz="2400" i="1" dirty="0"/>
              <a:t>(Gözden geçirilmiş 2. Baskı).</a:t>
            </a:r>
            <a:r>
              <a:rPr lang="tr-TR" sz="2400" dirty="0"/>
              <a:t> Ankara: Anı Yayıncılık.</a:t>
            </a:r>
          </a:p>
          <a:p>
            <a:r>
              <a:rPr lang="tr-TR" sz="2400" dirty="0"/>
              <a:t>Kırcaali-İftar, G. (2016). </a:t>
            </a:r>
            <a:r>
              <a:rPr lang="tr-TR" sz="2400" i="1" dirty="0"/>
              <a:t>Otistik Çocuklar İçin Davranışsal Eğitim Programı-OÇİDEP Formları</a:t>
            </a:r>
            <a:r>
              <a:rPr lang="tr-TR" sz="2400" dirty="0"/>
              <a:t>, Ankara: Anı Yayıncılık.</a:t>
            </a:r>
          </a:p>
        </p:txBody>
      </p:sp>
      <p:sp>
        <p:nvSpPr>
          <p:cNvPr id="4" name="Alt Bilgi Yer Tutucusu 3">
            <a:extLst>
              <a:ext uri="{FF2B5EF4-FFF2-40B4-BE49-F238E27FC236}">
                <a16:creationId xmlns:a16="http://schemas.microsoft.com/office/drawing/2014/main" id="{EDC90219-1B99-4B4E-BEBA-9E013538C995}"/>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89227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5279"/>
            <a:ext cx="7620000" cy="1575048"/>
          </a:xfrm>
        </p:spPr>
        <p:txBody>
          <a:bodyPr/>
          <a:lstStyle/>
          <a:p>
            <a:r>
              <a:rPr lang="tr-TR" sz="4400" dirty="0"/>
              <a:t>EYDE Yaklaşımına Dayalı Programların Genel Özellikleri</a:t>
            </a:r>
            <a:endParaRPr lang="tr-TR" dirty="0"/>
          </a:p>
        </p:txBody>
      </p:sp>
      <p:sp>
        <p:nvSpPr>
          <p:cNvPr id="3" name="İçerik Yer Tutucusu 2"/>
          <p:cNvSpPr>
            <a:spLocks noGrp="1"/>
          </p:cNvSpPr>
          <p:nvPr>
            <p:ph idx="1"/>
          </p:nvPr>
        </p:nvSpPr>
        <p:spPr/>
        <p:txBody>
          <a:bodyPr/>
          <a:lstStyle/>
          <a:p>
            <a:r>
              <a:rPr lang="tr-TR" b="1" dirty="0"/>
              <a:t>ERKENLİK:</a:t>
            </a:r>
            <a:r>
              <a:rPr lang="tr-TR" dirty="0"/>
              <a:t> 0-8 yaş arasındaki otizm tanılı çocuklar hedef alınır ve eğitime dört yaştan önce başlanması tercih edilir.</a:t>
            </a:r>
          </a:p>
          <a:p>
            <a:r>
              <a:rPr lang="tr-TR" b="1" dirty="0"/>
              <a:t>YOĞUNLUK:</a:t>
            </a:r>
            <a:r>
              <a:rPr lang="tr-TR" dirty="0"/>
              <a:t> Eğitimin haftada en az 20 saat yapılacak şekilde planlanması hedeflenir.</a:t>
            </a:r>
          </a:p>
          <a:p>
            <a:r>
              <a:rPr lang="tr-TR" b="1" dirty="0"/>
              <a:t>DAVRANIŞSALLIK</a:t>
            </a:r>
            <a:r>
              <a:rPr lang="tr-TR" dirty="0"/>
              <a:t>: Otizmli bireylerin yetersizlik yaşadığı tüm alanlara yönelik, </a:t>
            </a:r>
            <a:r>
              <a:rPr lang="tr-TR" dirty="0" err="1"/>
              <a:t>UDA’ya</a:t>
            </a:r>
            <a:r>
              <a:rPr lang="tr-TR" dirty="0"/>
              <a:t> dayalı, kapsamlı bir davranışsal müfredat izlenir.</a:t>
            </a:r>
          </a:p>
          <a:p>
            <a:r>
              <a:rPr lang="tr-TR" b="1" dirty="0"/>
              <a:t>KESİNTİSİZLİK:</a:t>
            </a:r>
            <a:r>
              <a:rPr lang="tr-TR" dirty="0"/>
              <a:t> Eğitimin sürekli olması, haftanın en az 5 günü ve yılın 12 ayı boyunca uygulanması önerilir.</a:t>
            </a:r>
          </a:p>
          <a:p>
            <a:r>
              <a:rPr lang="tr-TR" b="1" dirty="0"/>
              <a:t>BİREYSELLİK:</a:t>
            </a:r>
            <a:r>
              <a:rPr lang="tr-TR" dirty="0"/>
              <a:t> En az 6 ay süre bireysel eğitim tercih edilir ve eğitim alan çocuğun bireysel özelliklerine göre sonrasında grup eğitimlerine başlanır.</a:t>
            </a:r>
          </a:p>
        </p:txBody>
      </p:sp>
      <p:sp>
        <p:nvSpPr>
          <p:cNvPr id="4" name="Alt Bilgi Yer Tutucusu 3">
            <a:extLst>
              <a:ext uri="{FF2B5EF4-FFF2-40B4-BE49-F238E27FC236}">
                <a16:creationId xmlns:a16="http://schemas.microsoft.com/office/drawing/2014/main" id="{E9B0FA36-C502-AB47-BC4E-1B5A9C2E62C8}"/>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01845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772816"/>
            <a:ext cx="7620000" cy="4627984"/>
          </a:xfrm>
        </p:spPr>
        <p:txBody>
          <a:bodyPr/>
          <a:lstStyle/>
          <a:p>
            <a:r>
              <a:rPr lang="tr-TR" dirty="0"/>
              <a:t>Tüm bu ilkelere dayalı olarak EYDE programları sıklıkla hizmet öncesi ve hizmet içi eğitimler alan iki ya da daha fazla sayıda profesyonel olmayan (üniversite öğrencisi, lise mezunu gibi) eğitmen tarafından evde yürütülür.</a:t>
            </a:r>
          </a:p>
          <a:p>
            <a:r>
              <a:rPr lang="tr-TR" dirty="0"/>
              <a:t>Profesyonel olmayan eğitmenler tarafından yürütülen bu çalışmalar, EYDE uygulamalarında uzman olan davranış analistleri tarafından haftalık olarak izlenir ve yönlendirilir.</a:t>
            </a:r>
          </a:p>
          <a:p>
            <a:endParaRPr lang="tr-TR" dirty="0"/>
          </a:p>
        </p:txBody>
      </p:sp>
      <p:sp>
        <p:nvSpPr>
          <p:cNvPr id="2" name="Alt Bilgi Yer Tutucusu 1">
            <a:extLst>
              <a:ext uri="{FF2B5EF4-FFF2-40B4-BE49-F238E27FC236}">
                <a16:creationId xmlns:a16="http://schemas.microsoft.com/office/drawing/2014/main" id="{D3A3A659-E867-8445-8DC1-E78D2856EC77}"/>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1578840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787208" cy="850106"/>
          </a:xfrm>
        </p:spPr>
        <p:txBody>
          <a:bodyPr/>
          <a:lstStyle/>
          <a:p>
            <a:r>
              <a:rPr lang="tr-TR" sz="4400" dirty="0"/>
              <a:t>EYDE – Hizmet Sunan Kuruluşlar</a:t>
            </a:r>
          </a:p>
        </p:txBody>
      </p:sp>
      <p:sp>
        <p:nvSpPr>
          <p:cNvPr id="3" name="İçerik Yer Tutucusu 2"/>
          <p:cNvSpPr>
            <a:spLocks noGrp="1"/>
          </p:cNvSpPr>
          <p:nvPr>
            <p:ph idx="1"/>
          </p:nvPr>
        </p:nvSpPr>
        <p:spPr>
          <a:xfrm>
            <a:off x="457200" y="1124744"/>
            <a:ext cx="7620000" cy="5276056"/>
          </a:xfrm>
        </p:spPr>
        <p:txBody>
          <a:bodyPr>
            <a:normAutofit fontScale="92500" lnSpcReduction="10000"/>
          </a:bodyPr>
          <a:lstStyle/>
          <a:p>
            <a:pPr marL="411480" lvl="1" indent="0">
              <a:buNone/>
            </a:pPr>
            <a:r>
              <a:rPr lang="tr-TR" sz="2400" b="1" dirty="0"/>
              <a:t>DÜNYADA</a:t>
            </a:r>
            <a:r>
              <a:rPr lang="tr-TR" b="1" dirty="0"/>
              <a:t>:</a:t>
            </a:r>
          </a:p>
          <a:p>
            <a:r>
              <a:rPr lang="tr-TR" dirty="0" err="1"/>
              <a:t>Autism</a:t>
            </a:r>
            <a:r>
              <a:rPr lang="tr-TR" dirty="0"/>
              <a:t> </a:t>
            </a:r>
            <a:r>
              <a:rPr lang="tr-TR" dirty="0" err="1"/>
              <a:t>Partnership</a:t>
            </a:r>
            <a:r>
              <a:rPr lang="tr-TR" dirty="0"/>
              <a:t> (ABD)</a:t>
            </a:r>
          </a:p>
          <a:p>
            <a:r>
              <a:rPr lang="tr-TR" dirty="0"/>
              <a:t>CARD (Center </a:t>
            </a:r>
            <a:r>
              <a:rPr lang="tr-TR" dirty="0" err="1"/>
              <a:t>for</a:t>
            </a:r>
            <a:r>
              <a:rPr lang="tr-TR" dirty="0"/>
              <a:t> </a:t>
            </a:r>
            <a:r>
              <a:rPr lang="tr-TR" dirty="0" err="1"/>
              <a:t>Autism</a:t>
            </a:r>
            <a:r>
              <a:rPr lang="tr-TR" dirty="0"/>
              <a:t> </a:t>
            </a:r>
            <a:r>
              <a:rPr lang="tr-TR" dirty="0" err="1"/>
              <a:t>and</a:t>
            </a:r>
            <a:r>
              <a:rPr lang="tr-TR" dirty="0"/>
              <a:t> </a:t>
            </a:r>
            <a:r>
              <a:rPr lang="tr-TR" dirty="0" err="1"/>
              <a:t>Related</a:t>
            </a:r>
            <a:r>
              <a:rPr lang="tr-TR" dirty="0"/>
              <a:t> </a:t>
            </a:r>
            <a:r>
              <a:rPr lang="tr-TR" dirty="0" err="1"/>
              <a:t>Disorders</a:t>
            </a:r>
            <a:r>
              <a:rPr lang="tr-TR" dirty="0"/>
              <a:t>) (ABD)</a:t>
            </a:r>
          </a:p>
          <a:p>
            <a:r>
              <a:rPr lang="tr-TR" dirty="0" err="1"/>
              <a:t>Lovaas</a:t>
            </a:r>
            <a:r>
              <a:rPr lang="tr-TR" dirty="0"/>
              <a:t> </a:t>
            </a:r>
            <a:r>
              <a:rPr lang="tr-TR" dirty="0" err="1"/>
              <a:t>Institute</a:t>
            </a:r>
            <a:r>
              <a:rPr lang="tr-TR" dirty="0"/>
              <a:t> (ABD) (UCLA Model)</a:t>
            </a:r>
          </a:p>
          <a:p>
            <a:r>
              <a:rPr lang="tr-TR" dirty="0" err="1"/>
              <a:t>The</a:t>
            </a:r>
            <a:r>
              <a:rPr lang="tr-TR" dirty="0"/>
              <a:t> NOVA </a:t>
            </a:r>
            <a:r>
              <a:rPr lang="tr-TR" dirty="0" err="1"/>
              <a:t>Instutite</a:t>
            </a:r>
            <a:r>
              <a:rPr lang="tr-TR" dirty="0"/>
              <a:t> </a:t>
            </a:r>
            <a:r>
              <a:rPr lang="tr-TR" dirty="0" err="1"/>
              <a:t>for</a:t>
            </a:r>
            <a:r>
              <a:rPr lang="tr-TR" dirty="0"/>
              <a:t> </a:t>
            </a:r>
            <a:r>
              <a:rPr lang="tr-TR" dirty="0" err="1"/>
              <a:t>Children</a:t>
            </a:r>
            <a:r>
              <a:rPr lang="tr-TR" dirty="0"/>
              <a:t> </a:t>
            </a:r>
            <a:r>
              <a:rPr lang="tr-TR" dirty="0" err="1"/>
              <a:t>with</a:t>
            </a:r>
            <a:r>
              <a:rPr lang="tr-TR" dirty="0"/>
              <a:t> </a:t>
            </a:r>
            <a:r>
              <a:rPr lang="tr-TR" dirty="0" err="1"/>
              <a:t>Developmental</a:t>
            </a:r>
            <a:r>
              <a:rPr lang="tr-TR" dirty="0"/>
              <a:t> </a:t>
            </a:r>
            <a:r>
              <a:rPr lang="tr-TR" dirty="0" err="1"/>
              <a:t>Disorders</a:t>
            </a:r>
            <a:r>
              <a:rPr lang="tr-TR" dirty="0"/>
              <a:t> (Norveç)</a:t>
            </a:r>
          </a:p>
          <a:p>
            <a:r>
              <a:rPr lang="tr-TR" dirty="0"/>
              <a:t>WEAP (Wisconsin </a:t>
            </a:r>
            <a:r>
              <a:rPr lang="tr-TR" dirty="0" err="1"/>
              <a:t>Early</a:t>
            </a:r>
            <a:r>
              <a:rPr lang="tr-TR" dirty="0"/>
              <a:t> </a:t>
            </a:r>
            <a:r>
              <a:rPr lang="tr-TR" dirty="0" err="1"/>
              <a:t>Autism</a:t>
            </a:r>
            <a:r>
              <a:rPr lang="tr-TR" dirty="0"/>
              <a:t> Project) (ABD)</a:t>
            </a:r>
          </a:p>
          <a:p>
            <a:r>
              <a:rPr lang="tr-TR" dirty="0"/>
              <a:t>UK YAP (UK </a:t>
            </a:r>
            <a:r>
              <a:rPr lang="tr-TR" dirty="0" err="1"/>
              <a:t>Young</a:t>
            </a:r>
            <a:r>
              <a:rPr lang="tr-TR" dirty="0"/>
              <a:t> </a:t>
            </a:r>
            <a:r>
              <a:rPr lang="tr-TR" dirty="0" err="1"/>
              <a:t>Autism</a:t>
            </a:r>
            <a:r>
              <a:rPr lang="tr-TR" dirty="0"/>
              <a:t> Project) (Birleşik Krallık)</a:t>
            </a:r>
          </a:p>
          <a:p>
            <a:pPr marL="411480" lvl="1" indent="0">
              <a:buNone/>
            </a:pPr>
            <a:r>
              <a:rPr lang="tr-TR" sz="2400" b="1" dirty="0"/>
              <a:t>TÜRKİYE’DE</a:t>
            </a:r>
            <a:r>
              <a:rPr lang="tr-TR" b="1" dirty="0"/>
              <a:t>:</a:t>
            </a:r>
          </a:p>
          <a:p>
            <a:r>
              <a:rPr lang="tr-TR" dirty="0"/>
              <a:t>UDAMER ailelere OÇİDEP eğitimleri vermekte ve çocuklara evde programı uygulayan eğitimciler sağlamaktadır. (http://</a:t>
            </a:r>
            <a:r>
              <a:rPr lang="tr-TR" dirty="0" err="1"/>
              <a:t>www.udamer.com</a:t>
            </a:r>
            <a:r>
              <a:rPr lang="tr-TR" dirty="0"/>
              <a:t>)</a:t>
            </a:r>
          </a:p>
          <a:p>
            <a:r>
              <a:rPr lang="tr-TR" dirty="0" err="1"/>
              <a:t>OÇİDEP’in</a:t>
            </a:r>
            <a:r>
              <a:rPr lang="tr-TR" dirty="0"/>
              <a:t> bir web sitesi ve basılı kitapları mevcuttur. (</a:t>
            </a:r>
            <a:r>
              <a:rPr lang="tr-TR" dirty="0">
                <a:hlinkClick r:id="rId2"/>
              </a:rPr>
              <a:t>http://www.ocidep.com</a:t>
            </a:r>
            <a:r>
              <a:rPr lang="tr-TR" dirty="0"/>
              <a:t>)</a:t>
            </a:r>
          </a:p>
          <a:p>
            <a:r>
              <a:rPr lang="tr-TR" dirty="0"/>
              <a:t>Otizm Vakfı ‘’3-7 yaş EYDE programı’’ adında bir program uygulamaktadır. (</a:t>
            </a:r>
            <a:r>
              <a:rPr lang="tr-TR" dirty="0">
                <a:hlinkClick r:id="rId3"/>
              </a:rPr>
              <a:t>https://www.otizmvakfi.org.tr</a:t>
            </a:r>
            <a:r>
              <a:rPr lang="tr-TR" dirty="0"/>
              <a:t>)</a:t>
            </a:r>
          </a:p>
        </p:txBody>
      </p:sp>
      <p:sp>
        <p:nvSpPr>
          <p:cNvPr id="4" name="Alt Bilgi Yer Tutucusu 3">
            <a:extLst>
              <a:ext uri="{FF2B5EF4-FFF2-40B4-BE49-F238E27FC236}">
                <a16:creationId xmlns:a16="http://schemas.microsoft.com/office/drawing/2014/main" id="{C6D0AA68-0C63-E149-8BCE-F076F94ABE49}"/>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434879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400" dirty="0"/>
              <a:t>OÇİDEP’in Geliştirilmesi ve Özellikleri</a:t>
            </a:r>
          </a:p>
        </p:txBody>
      </p:sp>
      <p:sp>
        <p:nvSpPr>
          <p:cNvPr id="3" name="İçerik Yer Tutucusu 2"/>
          <p:cNvSpPr>
            <a:spLocks noGrp="1"/>
          </p:cNvSpPr>
          <p:nvPr>
            <p:ph idx="1"/>
          </p:nvPr>
        </p:nvSpPr>
        <p:spPr/>
        <p:txBody>
          <a:bodyPr>
            <a:normAutofit/>
          </a:bodyPr>
          <a:lstStyle/>
          <a:p>
            <a:r>
              <a:rPr lang="tr-TR" dirty="0"/>
              <a:t>OÇİDEP, </a:t>
            </a:r>
            <a:r>
              <a:rPr lang="tr-TR" dirty="0" err="1"/>
              <a:t>Lovaas</a:t>
            </a:r>
            <a:r>
              <a:rPr lang="tr-TR" dirty="0"/>
              <a:t> programına dayalı olarak Prof. Dr. Gönül Kırcaali-İftar, Doç. Dr. Yeşim Güleç Aslan, Doç. Dr. Onur Kurt ve Doç. Dr. Burcu Ülke Kürkçüoğlu’ndan oluşan bir ekip tarafından geliştirilmiş ve 2006 yılından beri Türkiye’de uygulanmaktadır.</a:t>
            </a:r>
          </a:p>
          <a:p>
            <a:r>
              <a:rPr lang="tr-TR" dirty="0"/>
              <a:t>OÇİDEP bir erken yoğun davranışsal eğitim (EYDE) programıdır.</a:t>
            </a:r>
          </a:p>
          <a:p>
            <a:r>
              <a:rPr lang="tr-TR" dirty="0"/>
              <a:t>OÇİDEP her çocuğa bir koordinatör, doktoralı bir danışman ve iki eğitmen aracılığıyla uygulanır. </a:t>
            </a:r>
          </a:p>
          <a:p>
            <a:r>
              <a:rPr lang="tr-TR" dirty="0"/>
              <a:t>Eğitmenlerin çocuklarla yürüttükleri bire-bir OÇİDEP çalışmaları danışmanlar tarafından haftalık olarak izlenir ve yönlendirilir. </a:t>
            </a:r>
          </a:p>
          <a:p>
            <a:r>
              <a:rPr lang="tr-TR" dirty="0"/>
              <a:t>Koordinatörler danışmanlarıyla yaptığı haftalık koordinasyon toplantılarıyla ve aylık eğitim ziyaretleriyle her çocuğun programını takip eder.</a:t>
            </a:r>
          </a:p>
          <a:p>
            <a:endParaRPr lang="tr-TR" dirty="0"/>
          </a:p>
          <a:p>
            <a:pPr marL="114300" indent="0">
              <a:buNone/>
            </a:pPr>
            <a:endParaRPr lang="tr-TR" dirty="0"/>
          </a:p>
        </p:txBody>
      </p:sp>
      <p:sp>
        <p:nvSpPr>
          <p:cNvPr id="4" name="Alt Bilgi Yer Tutucusu 3">
            <a:extLst>
              <a:ext uri="{FF2B5EF4-FFF2-40B4-BE49-F238E27FC236}">
                <a16:creationId xmlns:a16="http://schemas.microsoft.com/office/drawing/2014/main" id="{FE0693A6-A227-4849-A868-38C963EB1B0A}"/>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1679314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20000" cy="922114"/>
          </a:xfrm>
        </p:spPr>
        <p:txBody>
          <a:bodyPr/>
          <a:lstStyle/>
          <a:p>
            <a:r>
              <a:rPr lang="tr-TR" sz="4400" dirty="0"/>
              <a:t>OÇİDEP’in Kapsamı</a:t>
            </a:r>
          </a:p>
        </p:txBody>
      </p:sp>
      <p:sp>
        <p:nvSpPr>
          <p:cNvPr id="3" name="İçerik Yer Tutucusu 2"/>
          <p:cNvSpPr>
            <a:spLocks noGrp="1"/>
          </p:cNvSpPr>
          <p:nvPr>
            <p:ph idx="1"/>
          </p:nvPr>
        </p:nvSpPr>
        <p:spPr>
          <a:xfrm>
            <a:off x="457200" y="1268760"/>
            <a:ext cx="7620000" cy="5132040"/>
          </a:xfrm>
        </p:spPr>
        <p:txBody>
          <a:bodyPr/>
          <a:lstStyle/>
          <a:p>
            <a:pPr marL="114300" indent="0">
              <a:buNone/>
            </a:pPr>
            <a:r>
              <a:rPr lang="tr-TR" dirty="0"/>
              <a:t>TAKLİT BECERİLERİ:</a:t>
            </a:r>
          </a:p>
          <a:p>
            <a:pPr lvl="1"/>
            <a:r>
              <a:rPr lang="tr-TR" dirty="0"/>
              <a:t>Nesneli büyük kas becerilerinin taklidi</a:t>
            </a:r>
          </a:p>
          <a:p>
            <a:pPr lvl="1"/>
            <a:r>
              <a:rPr lang="tr-TR" dirty="0"/>
              <a:t>Nesnesiz büyük kas becerilerinin taklidi</a:t>
            </a:r>
          </a:p>
          <a:p>
            <a:pPr lvl="1"/>
            <a:r>
              <a:rPr lang="tr-TR" dirty="0"/>
              <a:t>Küçük kas becerilerinin taklidi</a:t>
            </a:r>
          </a:p>
          <a:p>
            <a:pPr lvl="1"/>
            <a:r>
              <a:rPr lang="tr-TR" dirty="0"/>
              <a:t>Yüz hareketlerinin taklidi</a:t>
            </a:r>
          </a:p>
          <a:p>
            <a:pPr lvl="1"/>
            <a:r>
              <a:rPr lang="tr-TR" dirty="0"/>
              <a:t>İki basamaklı taklit becerileri</a:t>
            </a:r>
          </a:p>
          <a:p>
            <a:pPr marL="114300" indent="0">
              <a:buNone/>
            </a:pPr>
            <a:r>
              <a:rPr lang="tr-TR" dirty="0"/>
              <a:t>EŞLEME BECERİLERİ</a:t>
            </a:r>
          </a:p>
          <a:p>
            <a:pPr lvl="1"/>
            <a:r>
              <a:rPr lang="tr-TR" dirty="0"/>
              <a:t>Eş nesneleri eşleme</a:t>
            </a:r>
          </a:p>
          <a:p>
            <a:pPr lvl="1"/>
            <a:r>
              <a:rPr lang="tr-TR" dirty="0"/>
              <a:t>Nesneler ile resimlerini eşleme</a:t>
            </a:r>
          </a:p>
          <a:p>
            <a:pPr lvl="1"/>
            <a:r>
              <a:rPr lang="tr-TR" dirty="0"/>
              <a:t>İlişkisel özelliklerine göre eşleme (Birlikte kullanılma, birbirini tamamlama </a:t>
            </a:r>
            <a:r>
              <a:rPr lang="tr-TR" dirty="0" err="1"/>
              <a:t>vb</a:t>
            </a:r>
            <a:r>
              <a:rPr lang="tr-TR" dirty="0"/>
              <a:t> özellikler)</a:t>
            </a:r>
          </a:p>
          <a:p>
            <a:pPr lvl="1"/>
            <a:r>
              <a:rPr lang="tr-TR" dirty="0"/>
              <a:t>Sınıflama, sınıfa göre eşleme (Belli sınıftaki nesneleri bir araya getirme)</a:t>
            </a:r>
          </a:p>
          <a:p>
            <a:pPr lvl="1"/>
            <a:endParaRPr lang="tr-TR" dirty="0"/>
          </a:p>
          <a:p>
            <a:pPr lvl="1"/>
            <a:endParaRPr lang="tr-TR" dirty="0"/>
          </a:p>
        </p:txBody>
      </p:sp>
      <p:sp>
        <p:nvSpPr>
          <p:cNvPr id="4" name="Alt Bilgi Yer Tutucusu 3">
            <a:extLst>
              <a:ext uri="{FF2B5EF4-FFF2-40B4-BE49-F238E27FC236}">
                <a16:creationId xmlns:a16="http://schemas.microsoft.com/office/drawing/2014/main" id="{8E677048-B17E-9042-903C-514D333C3E52}"/>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778182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7620000" cy="6068144"/>
          </a:xfrm>
        </p:spPr>
        <p:txBody>
          <a:bodyPr/>
          <a:lstStyle/>
          <a:p>
            <a:pPr marL="114300" indent="0">
              <a:buNone/>
            </a:pPr>
            <a:r>
              <a:rPr lang="tr-TR" dirty="0"/>
              <a:t>ALICI DİL BECERİLERİ</a:t>
            </a:r>
          </a:p>
          <a:p>
            <a:pPr lvl="1"/>
            <a:r>
              <a:rPr lang="tr-TR" dirty="0"/>
              <a:t>Tek basamaklı sözel yönergeleri yerine getirme</a:t>
            </a:r>
          </a:p>
          <a:p>
            <a:pPr lvl="1"/>
            <a:r>
              <a:rPr lang="tr-TR" dirty="0"/>
              <a:t>İki basamaklı sözel yönergeleri yerine getirme</a:t>
            </a:r>
          </a:p>
          <a:p>
            <a:pPr lvl="1"/>
            <a:r>
              <a:rPr lang="tr-TR" dirty="0"/>
              <a:t>Sözel alıcı dil becerilerinin jestlerle desteklenmesi</a:t>
            </a:r>
          </a:p>
          <a:p>
            <a:pPr lvl="1"/>
            <a:r>
              <a:rPr lang="tr-TR" dirty="0"/>
              <a:t>Adı söylenen nesneyi belirleme (nesnede ve resimde)</a:t>
            </a:r>
          </a:p>
          <a:p>
            <a:pPr lvl="1"/>
            <a:r>
              <a:rPr lang="tr-TR" dirty="0"/>
              <a:t>Adı söylenen eylemi belirleme</a:t>
            </a:r>
          </a:p>
          <a:p>
            <a:pPr lvl="2"/>
            <a:r>
              <a:rPr lang="tr-TR" dirty="0"/>
              <a:t>Kartlardan – Canlı modellerden</a:t>
            </a:r>
          </a:p>
          <a:p>
            <a:pPr lvl="1"/>
            <a:r>
              <a:rPr lang="tr-TR" dirty="0"/>
              <a:t>İşitilen sesin kaynağını belirleme</a:t>
            </a:r>
          </a:p>
          <a:p>
            <a:pPr marL="114300" indent="0">
              <a:buNone/>
            </a:pPr>
            <a:r>
              <a:rPr lang="tr-TR" dirty="0"/>
              <a:t>OYUN BECERİLERİ</a:t>
            </a:r>
          </a:p>
          <a:p>
            <a:pPr lvl="1"/>
            <a:r>
              <a:rPr lang="tr-TR" dirty="0"/>
              <a:t>Şekil kutusuna şekil atma</a:t>
            </a:r>
          </a:p>
          <a:p>
            <a:pPr lvl="1"/>
            <a:r>
              <a:rPr lang="tr-TR" dirty="0"/>
              <a:t>Yap-boz yapma becerisinin öğretimi</a:t>
            </a:r>
          </a:p>
          <a:p>
            <a:pPr lvl="1"/>
            <a:r>
              <a:rPr lang="tr-TR" dirty="0"/>
              <a:t>Arabayla oynama becerisinin öğretimi</a:t>
            </a:r>
          </a:p>
          <a:p>
            <a:pPr lvl="1"/>
            <a:r>
              <a:rPr lang="tr-TR" dirty="0"/>
              <a:t>Bebekle oynama becerisinin öğretimi</a:t>
            </a:r>
          </a:p>
          <a:p>
            <a:pPr lvl="1"/>
            <a:r>
              <a:rPr lang="tr-TR" dirty="0"/>
              <a:t>Topla oynama becerisinin öğretimi</a:t>
            </a:r>
          </a:p>
          <a:p>
            <a:pPr lvl="1"/>
            <a:r>
              <a:rPr lang="tr-TR" dirty="0"/>
              <a:t>Sofra </a:t>
            </a:r>
            <a:r>
              <a:rPr lang="tr-TR" dirty="0" err="1"/>
              <a:t>hazırlamaca</a:t>
            </a:r>
            <a:r>
              <a:rPr lang="tr-TR" dirty="0"/>
              <a:t> becerisinin öğretimi</a:t>
            </a:r>
          </a:p>
          <a:p>
            <a:pPr lvl="1"/>
            <a:r>
              <a:rPr lang="tr-TR" dirty="0"/>
              <a:t>Oyun içine gömülü beceri öğretimi</a:t>
            </a:r>
          </a:p>
        </p:txBody>
      </p:sp>
      <p:sp>
        <p:nvSpPr>
          <p:cNvPr id="4" name="Alt Bilgi Yer Tutucusu 3">
            <a:extLst>
              <a:ext uri="{FF2B5EF4-FFF2-40B4-BE49-F238E27FC236}">
                <a16:creationId xmlns:a16="http://schemas.microsoft.com/office/drawing/2014/main" id="{95291F5F-4FB5-5F4D-BAE6-A67EDB5A7777}"/>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122178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7620000" cy="6068144"/>
          </a:xfrm>
        </p:spPr>
        <p:txBody>
          <a:bodyPr>
            <a:normAutofit/>
          </a:bodyPr>
          <a:lstStyle/>
          <a:p>
            <a:pPr marL="114300" indent="0">
              <a:buNone/>
            </a:pPr>
            <a:r>
              <a:rPr lang="tr-TR" dirty="0"/>
              <a:t>İLETİŞİM BECERİLERİ</a:t>
            </a:r>
          </a:p>
          <a:p>
            <a:pPr lvl="1"/>
            <a:r>
              <a:rPr lang="tr-TR" dirty="0"/>
              <a:t>Sözel iletişim becerilerini kazandırma (Fırsat Öğretimi)</a:t>
            </a:r>
          </a:p>
          <a:p>
            <a:pPr lvl="1"/>
            <a:r>
              <a:rPr lang="tr-TR" dirty="0"/>
              <a:t>PECS: Resim değiş-tokuşuna dayalı iletişim sistemi</a:t>
            </a:r>
          </a:p>
          <a:p>
            <a:pPr marL="114300" indent="0">
              <a:buNone/>
            </a:pPr>
            <a:r>
              <a:rPr lang="tr-TR" dirty="0"/>
              <a:t>ORTAK DİKKAT BECERİLERİ</a:t>
            </a:r>
          </a:p>
          <a:p>
            <a:pPr lvl="1"/>
            <a:r>
              <a:rPr lang="tr-TR" dirty="0"/>
              <a:t>Kendisine yönelik ortak dikkat girişimine karşılık verme</a:t>
            </a:r>
          </a:p>
          <a:p>
            <a:pPr lvl="1"/>
            <a:r>
              <a:rPr lang="tr-TR" dirty="0"/>
              <a:t>Ortak dikkat başlatma</a:t>
            </a:r>
          </a:p>
          <a:p>
            <a:pPr lvl="1"/>
            <a:r>
              <a:rPr lang="tr-TR" dirty="0"/>
              <a:t>Aynı konu üzerinde ortak dikkat sağlama</a:t>
            </a:r>
          </a:p>
          <a:p>
            <a:pPr marL="114300" indent="0">
              <a:buNone/>
            </a:pPr>
            <a:r>
              <a:rPr lang="tr-TR" dirty="0"/>
              <a:t>TUVALET EĞİTİMİ</a:t>
            </a:r>
          </a:p>
          <a:p>
            <a:pPr marL="114300" indent="0">
              <a:buNone/>
            </a:pPr>
            <a:r>
              <a:rPr lang="tr-TR" dirty="0"/>
              <a:t>EL BECERİLERİ</a:t>
            </a:r>
          </a:p>
          <a:p>
            <a:pPr lvl="1"/>
            <a:r>
              <a:rPr lang="tr-TR" dirty="0"/>
              <a:t>Çizim becerileri</a:t>
            </a:r>
          </a:p>
          <a:p>
            <a:pPr lvl="1"/>
            <a:r>
              <a:rPr lang="tr-TR" dirty="0"/>
              <a:t>Düz çizgileri taklit etme</a:t>
            </a:r>
          </a:p>
          <a:p>
            <a:pPr lvl="1"/>
            <a:r>
              <a:rPr lang="tr-TR" dirty="0"/>
              <a:t>Basit şekilleri taklit etme</a:t>
            </a:r>
          </a:p>
          <a:p>
            <a:pPr lvl="1"/>
            <a:r>
              <a:rPr lang="tr-TR" dirty="0"/>
              <a:t>Figürlerin içini boyama</a:t>
            </a:r>
          </a:p>
          <a:p>
            <a:pPr lvl="1"/>
            <a:r>
              <a:rPr lang="tr-TR" dirty="0"/>
              <a:t>Makasla kesme</a:t>
            </a:r>
          </a:p>
          <a:p>
            <a:pPr marL="114300" indent="0">
              <a:buNone/>
            </a:pPr>
            <a:r>
              <a:rPr lang="tr-TR" dirty="0"/>
              <a:t>OYUN ARKADAŞLIĞI ÖĞRETİMİ</a:t>
            </a:r>
          </a:p>
        </p:txBody>
      </p:sp>
      <p:sp>
        <p:nvSpPr>
          <p:cNvPr id="4" name="Alt Bilgi Yer Tutucusu 3">
            <a:extLst>
              <a:ext uri="{FF2B5EF4-FFF2-40B4-BE49-F238E27FC236}">
                <a16:creationId xmlns:a16="http://schemas.microsoft.com/office/drawing/2014/main" id="{50521F97-E679-E443-A325-DFC22C4E52F3}"/>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641742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ustom 1">
      <a:dk1>
        <a:sysClr val="windowText" lastClr="000000"/>
      </a:dk1>
      <a:lt1>
        <a:sysClr val="window" lastClr="FFFFFF"/>
      </a:lt1>
      <a:dk2>
        <a:srgbClr val="194431"/>
      </a:dk2>
      <a:lt2>
        <a:srgbClr val="F0E6C3"/>
      </a:lt2>
      <a:accent1>
        <a:srgbClr val="F8C000"/>
      </a:accent1>
      <a:accent2>
        <a:srgbClr val="F88600"/>
      </a:accent2>
      <a:accent3>
        <a:srgbClr val="F83500"/>
      </a:accent3>
      <a:accent4>
        <a:srgbClr val="8B723D"/>
      </a:accent4>
      <a:accent5>
        <a:srgbClr val="818B3D"/>
      </a:accent5>
      <a:accent6>
        <a:srgbClr val="586215"/>
      </a:accent6>
      <a:hlink>
        <a:srgbClr val="FF621D"/>
      </a:hlink>
      <a:folHlink>
        <a:srgbClr val="F3D260"/>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Adjacency</Template>
  <TotalTime>723</TotalTime>
  <Words>2369</Words>
  <Application>Microsoft Macintosh PowerPoint</Application>
  <PresentationFormat>Ekran Gösterisi (4:3)</PresentationFormat>
  <Paragraphs>185</Paragraphs>
  <Slides>25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25</vt:i4>
      </vt:variant>
    </vt:vector>
  </HeadingPairs>
  <TitlesOfParts>
    <vt:vector size="29" baseType="lpstr">
      <vt:lpstr>Arial</vt:lpstr>
      <vt:lpstr>Calibri</vt:lpstr>
      <vt:lpstr>Cambria</vt:lpstr>
      <vt:lpstr>Bitişiklik</vt:lpstr>
      <vt:lpstr>OÇİDEP</vt:lpstr>
      <vt:lpstr>Erken Yoğun Davranışsal Eğitim (EYDE) Programları</vt:lpstr>
      <vt:lpstr>EYDE Yaklaşımına Dayalı Programların Genel Özellikleri</vt:lpstr>
      <vt:lpstr>PowerPoint Sunusu</vt:lpstr>
      <vt:lpstr>EYDE – Hizmet Sunan Kuruluşlar</vt:lpstr>
      <vt:lpstr>OÇİDEP’in Geliştirilmesi ve Özellikleri</vt:lpstr>
      <vt:lpstr>OÇİDEP’in Kapsamı</vt:lpstr>
      <vt:lpstr>PowerPoint Sunusu</vt:lpstr>
      <vt:lpstr>PowerPoint Sunusu</vt:lpstr>
      <vt:lpstr>OÇİDEP’in Yürütülmesi</vt:lpstr>
      <vt:lpstr>PowerPoint Sunusu</vt:lpstr>
      <vt:lpstr>PowerPoint Sunusu</vt:lpstr>
      <vt:lpstr>OÇİDEP’in İzlenmesi</vt:lpstr>
      <vt:lpstr>Uygulama Örneği</vt:lpstr>
      <vt:lpstr>PowerPoint Sunusu</vt:lpstr>
      <vt:lpstr>PowerPoint Sunusu</vt:lpstr>
      <vt:lpstr>PowerPoint Sunusu</vt:lpstr>
      <vt:lpstr>PowerPoint Sunusu</vt:lpstr>
      <vt:lpstr>PowerPoint Sunusu</vt:lpstr>
      <vt:lpstr>OÇİDEP – Etkililiğini Gösteren Araştırmalar</vt:lpstr>
      <vt:lpstr>Otistik Çocuklar İçin Davranışsal Eğitim Programı (OÇİDEP) Ev Uygulamasının Bir Çocukla İncelenmesi</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OÇİDEP</dc:title>
  <dc:creator>Samet Burak Taylan</dc:creator>
  <cp:lastModifiedBy>AHMET TURAN Acungil</cp:lastModifiedBy>
  <cp:revision>82</cp:revision>
  <dcterms:created xsi:type="dcterms:W3CDTF">2017-12-19T17:13:29Z</dcterms:created>
  <dcterms:modified xsi:type="dcterms:W3CDTF">2019-11-29T12:29:21Z</dcterms:modified>
</cp:coreProperties>
</file>