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08.06.2018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332656"/>
            <a:ext cx="8568952" cy="6192688"/>
          </a:xfrm>
        </p:spPr>
        <p:txBody>
          <a:bodyPr/>
          <a:lstStyle/>
          <a:p>
            <a:pPr algn="just"/>
            <a:r>
              <a:rPr lang="tr-TR" dirty="0" err="1">
                <a:latin typeface="Times New Roman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tıbbı, Batı tıbbıyla birlikte uygulanabilir ve onun yan etkilerini azaltıp iyileşme sürecine destek olur. </a:t>
            </a:r>
            <a:r>
              <a:rPr lang="tr-TR" dirty="0" err="1">
                <a:latin typeface="Cooper Black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insanı, doku, organ, akciğer gibi tek yönlü değil, tüm organlarıyla ve dokularıyla fiziksel bedeniyle, ruhsal yapısıyla, bilinç düzeyiyle, hatta yaşadığı ortamla ve bütün evrenle bir bütün olarak ele alır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Çünkü </a:t>
            </a:r>
            <a:r>
              <a:rPr lang="tr-TR" b="1" dirty="0">
                <a:solidFill>
                  <a:srgbClr val="7030A0"/>
                </a:solidFill>
                <a:latin typeface="Comic Sans MS" pitchFamily="66" charset="0"/>
                <a:cs typeface="Times New Roman" pitchFamily="18" charset="0"/>
              </a:rPr>
              <a:t>evrendeki her şeyi, bir bütünün parçası olarak kabul eder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82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285728"/>
            <a:ext cx="8429684" cy="621510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dirty="0">
                <a:latin typeface="Times New Roman" pitchFamily="18" charset="0"/>
                <a:cs typeface="Times New Roman" pitchFamily="18" charset="0"/>
              </a:rPr>
              <a:t>Tedavide hastanın iyiliği için hangi yöntem öncelikle daha faydalıysa o yöntem kullanılır. </a:t>
            </a:r>
            <a:r>
              <a:rPr lang="tr-TR" b="1" dirty="0" err="1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Ayurveda</a:t>
            </a:r>
            <a:r>
              <a:rPr lang="tr-TR" b="1" dirty="0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 tedavileri, zaman içinde etkilerini gösteren, ancak, derin ve temelden iyileşme sağlayan yöntemlerdir.</a:t>
            </a:r>
            <a:r>
              <a:rPr lang="tr-TR" dirty="0">
                <a:solidFill>
                  <a:srgbClr val="00808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Comic Sans MS" pitchFamily="66" charset="0"/>
                <a:cs typeface="Times New Roman" pitchFamily="18" charset="0"/>
              </a:rPr>
              <a:t>Hastanın o anki bulgularını tedavi etmek yerine hastalanmasına yol açan nedenleri ve risk faktörlerini düzeltmeye çalışır.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>
                <a:solidFill>
                  <a:srgbClr val="00B050"/>
                </a:solidFill>
                <a:latin typeface="Comic Sans MS" pitchFamily="66" charset="0"/>
                <a:cs typeface="Times New Roman" pitchFamily="18" charset="0"/>
              </a:rPr>
              <a:t>Yanlış yaşam tarzını değiştirmeyi önerir, kişinin kendi beden tipini ve özelliklerini kişiye tanıtır.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Adeta kendi bedenini kullanma talimatnamesini kişiye öğretir. </a:t>
            </a:r>
          </a:p>
          <a:p>
            <a:pPr algn="just"/>
            <a:r>
              <a:rPr lang="tr-TR" dirty="0" err="1">
                <a:latin typeface="Times New Roman" pitchFamily="18" charset="0"/>
                <a:cs typeface="Times New Roman" pitchFamily="18" charset="0"/>
              </a:rPr>
              <a:t>Ayurveda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iyi ve bilinçli uygulandığında, modern hayatı hem kolaylaştırır, hem de insanı yıpranmalardan korur. </a:t>
            </a:r>
            <a:r>
              <a:rPr lang="tr-TR" dirty="0">
                <a:solidFill>
                  <a:srgbClr val="0070C0"/>
                </a:solidFill>
                <a:latin typeface="Snap ITC" pitchFamily="82" charset="0"/>
                <a:cs typeface="Times New Roman" pitchFamily="18" charset="0"/>
              </a:rPr>
              <a:t>Bu sistemin en önemli noktalarından biri, sağlığı korumanın, tedavi etmekten daha önemli olduğudur.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5066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88640"/>
            <a:ext cx="8535322" cy="633670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b="1" dirty="0">
                <a:solidFill>
                  <a:srgbClr val="FF9966"/>
                </a:solidFill>
                <a:latin typeface="Comic Sans MS" pitchFamily="66" charset="0"/>
              </a:rPr>
              <a:t>Ayurvedaya göre, sağlıklı bir insan, doshaları dengede olan, iştahı açık, dhatuları normal işleyen, boşaltımı dengede, zihni ve duyguları mutlulukla dolu bir kimse olarak tanımlanır</a:t>
            </a:r>
            <a:r>
              <a:rPr lang="es-ES_tradnl" b="1" dirty="0" smtClean="0">
                <a:solidFill>
                  <a:srgbClr val="FF9966"/>
                </a:solidFill>
                <a:latin typeface="Comic Sans MS" pitchFamily="66" charset="0"/>
              </a:rPr>
              <a:t>.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Dünya Sağlık Örgütü’ne göre sağlık: “tam bir fiziksel, akli ve toplumsal esenlik durumudur; sadece hastalığın ve maluliyetin yok olması değildir”.</a:t>
            </a:r>
          </a:p>
          <a:p>
            <a:pPr algn="just"/>
            <a:r>
              <a:rPr lang="es-ES_tradnl" b="1" dirty="0" smtClean="0">
                <a:solidFill>
                  <a:srgbClr val="FF9966"/>
                </a:solidFill>
                <a:latin typeface="Comic Sans MS" pitchFamily="66" charset="0"/>
              </a:rPr>
              <a:t> </a:t>
            </a:r>
            <a:r>
              <a:rPr lang="es-ES_tradnl" sz="4000" b="1" dirty="0">
                <a:solidFill>
                  <a:srgbClr val="7030A0"/>
                </a:solidFill>
                <a:latin typeface="Blackadder ITC" pitchFamily="82" charset="0"/>
              </a:rPr>
              <a:t>Bu, klasik anlayıştaki sağlığa göre daha farklı bir ifadedir.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Çünkü zihin ve ruh sağlığı da kişinin fiziksel sağlığıyla bağlantılıdır ve önemli olarak kabul edilmektedir. </a:t>
            </a:r>
            <a:r>
              <a:rPr lang="es-ES_tradnl" sz="3900" b="1" dirty="0">
                <a:solidFill>
                  <a:srgbClr val="0070C0"/>
                </a:solidFill>
                <a:latin typeface="Blackadder ITC" pitchFamily="82" charset="0"/>
              </a:rPr>
              <a:t>Zihin ne kadar üst düzeyde olursa, ne kadar iyi bilgiyle yüklenmiş olursa ve streslerden arındırılmış olursa, bedenin sağlığı için, gerekli düzenlemeyi yapabilir. </a:t>
            </a:r>
            <a:endParaRPr lang="tr-TR" sz="3900" b="1" dirty="0">
              <a:solidFill>
                <a:srgbClr val="0070C0"/>
              </a:solidFill>
              <a:latin typeface="Blackadder ITC" pitchFamily="82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020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es-ES_tradnl" b="1" i="1" dirty="0" smtClean="0">
                <a:solidFill>
                  <a:srgbClr val="C00000"/>
                </a:solidFill>
                <a:latin typeface="Comic Sans MS" pitchFamily="66" charset="0"/>
              </a:rPr>
              <a:t>Dosha </a:t>
            </a:r>
            <a:r>
              <a:rPr lang="es-ES_tradnl" b="1" i="1" dirty="0">
                <a:solidFill>
                  <a:srgbClr val="C00000"/>
                </a:solidFill>
                <a:latin typeface="Comic Sans MS" pitchFamily="66" charset="0"/>
              </a:rPr>
              <a:t>nedir?</a:t>
            </a:r>
            <a:r>
              <a:rPr lang="tr-TR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C00000"/>
                </a:solidFill>
                <a:latin typeface="Comic Sans MS" pitchFamily="66" charset="0"/>
              </a:rPr>
            </a:br>
            <a:endParaRPr lang="tr-TR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24744"/>
            <a:ext cx="8424936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Bireye özgü psikobiyokimyasal özellikler olup, kişilerin fizyolojilerini ve psikolojilerini derin düzeyde etkileyen enerjilerdir. </a:t>
            </a:r>
            <a:r>
              <a:rPr lang="es-ES_tradnl" dirty="0"/>
              <a:t>Ayurveda da </a:t>
            </a:r>
            <a:r>
              <a:rPr lang="tr-TR" dirty="0" smtClean="0"/>
              <a:t>ç</a:t>
            </a:r>
            <a:r>
              <a:rPr lang="es-ES_tradnl" dirty="0" smtClean="0"/>
              <a:t>ok </a:t>
            </a:r>
            <a:r>
              <a:rPr lang="es-ES_tradnl" dirty="0"/>
              <a:t>önemli yer tutarlar. Her insanda egemen olan bir, bazen iki hatta nadiren üç dosha vardır. </a:t>
            </a:r>
            <a:r>
              <a:rPr lang="es-ES_tradnl" b="1" dirty="0">
                <a:solidFill>
                  <a:srgbClr val="7030A0"/>
                </a:solidFill>
                <a:latin typeface="Comic Sans MS" pitchFamily="66" charset="0"/>
              </a:rPr>
              <a:t>Bu doshalar kişiye bütün önemli özelliklerini verirler, </a:t>
            </a:r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böylece hiç kimse diğerinin aynı </a:t>
            </a:r>
            <a:r>
              <a:rPr lang="es-ES_tradnl" b="1" dirty="0" smtClean="0">
                <a:solidFill>
                  <a:srgbClr val="FF0000"/>
                </a:solidFill>
                <a:latin typeface="Comic Sans MS" pitchFamily="66" charset="0"/>
              </a:rPr>
              <a:t>olam</a:t>
            </a:r>
            <a:r>
              <a:rPr lang="tr-TR" b="1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es-ES_tradnl" b="1" dirty="0" smtClean="0">
                <a:solidFill>
                  <a:srgbClr val="FF0000"/>
                </a:solidFill>
                <a:latin typeface="Comic Sans MS" pitchFamily="66" charset="0"/>
              </a:rPr>
              <a:t>z</a:t>
            </a:r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. </a:t>
            </a:r>
            <a:r>
              <a:rPr lang="es-ES_tradnl" dirty="0"/>
              <a:t>Eğer bu doshalar dengeden çıkar yada artıp azalırsa hastalıklar ortaya çıkar ve kişi sağlığına o zaman dikkat etmeye başlar. Ancak tüm belirtiler  oluştuktan sonra tedavi olanakları çok kısıtlı kalabilir. 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681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642918"/>
            <a:ext cx="8329642" cy="5483245"/>
          </a:xfrm>
        </p:spPr>
        <p:txBody>
          <a:bodyPr>
            <a:normAutofit/>
          </a:bodyPr>
          <a:lstStyle/>
          <a:p>
            <a:pPr algn="just"/>
            <a:r>
              <a:rPr lang="es-ES_tradnl" dirty="0"/>
              <a:t>Ayurvedaya göre hastalıkların fizyopatolojisinden üç faktör sorumludur: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Doshalar</a:t>
            </a:r>
            <a:r>
              <a:rPr lang="es-ES_tradnl" dirty="0"/>
              <a:t> (vata, pitta, kapha) artmış, azalmış </a:t>
            </a:r>
            <a:r>
              <a:rPr lang="es-ES_tradnl" dirty="0" smtClean="0"/>
              <a:t>ya</a:t>
            </a:r>
            <a:r>
              <a:rPr lang="tr-TR" dirty="0" smtClean="0"/>
              <a:t> </a:t>
            </a:r>
            <a:r>
              <a:rPr lang="es-ES_tradnl" dirty="0" smtClean="0"/>
              <a:t>da </a:t>
            </a:r>
            <a:r>
              <a:rPr lang="es-ES_tradnl" dirty="0"/>
              <a:t>nitelikleri değişmiş olabilir,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FF9966"/>
                </a:solidFill>
                <a:latin typeface="Comic Sans MS" pitchFamily="66" charset="0"/>
              </a:rPr>
              <a:t>Shrotalar</a:t>
            </a:r>
            <a:r>
              <a:rPr lang="es-ES_tradnl" dirty="0"/>
              <a:t> (vücudun kanalları) genişlemiş, daralmış, düğümsü bir yapı oluşturmuş veya akıntıları ters yöne doğru dönmüş olabilir.</a:t>
            </a:r>
            <a:endParaRPr lang="tr-TR" dirty="0"/>
          </a:p>
          <a:p>
            <a:pPr lvl="0" algn="just"/>
            <a:r>
              <a:rPr lang="es-ES_tradnl" b="1" dirty="0">
                <a:solidFill>
                  <a:srgbClr val="FF0000"/>
                </a:solidFill>
                <a:latin typeface="Comic Sans MS" pitchFamily="66" charset="0"/>
              </a:rPr>
              <a:t>Agninin</a:t>
            </a:r>
            <a:r>
              <a:rPr lang="es-ES_tradnl" dirty="0"/>
              <a:t> (sindirim ateşi) zayıflaması. Vücutta istenmeyen atık maddelerin oluşumuna yol açar ve bu atıklar hastalıklara neden olur.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0929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Dosha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Tipleri</a:t>
            </a:r>
            <a:r>
              <a:rPr lang="tr-TR" dirty="0">
                <a:solidFill>
                  <a:srgbClr val="993366"/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rgbClr val="993366"/>
                </a:solidFill>
                <a:latin typeface="Comic Sans MS" pitchFamily="66" charset="0"/>
              </a:rPr>
            </a:br>
            <a:endParaRPr lang="tr-TR" dirty="0">
              <a:solidFill>
                <a:srgbClr val="993366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857232"/>
            <a:ext cx="8501122" cy="571504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ES_tradnl" dirty="0"/>
              <a:t>Evrendeki herşey beş elementten (prithvi=toprak, ap=su, tejas=ateş, vayu=hava, akasha=boşluk) oluşmaktadır. Bu beş </a:t>
            </a:r>
            <a:r>
              <a:rPr lang="es-ES_tradnl" dirty="0" smtClean="0"/>
              <a:t>el</a:t>
            </a:r>
            <a:r>
              <a:rPr lang="tr-TR" dirty="0" smtClean="0"/>
              <a:t>e</a:t>
            </a:r>
            <a:r>
              <a:rPr lang="es-ES_tradnl" dirty="0" smtClean="0"/>
              <a:t>ment </a:t>
            </a:r>
            <a:r>
              <a:rPr lang="es-ES_tradnl" dirty="0"/>
              <a:t>yaşamın temel taşlarıdır. Bunları pisişik enerji akışlarında da görmek mümkündür.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Ayurvedaya göre evrende bulunan her şey gibi insan vücudu da bu beş elementten var olmakta ve fizyolojimizi etkilemektedir.</a:t>
            </a:r>
            <a:r>
              <a:rPr lang="es-ES_tradnl" dirty="0"/>
              <a:t> Evrendeki her olayın, her canlının bu beş temel elementle bir bağlantısı vardır. İster büyük ister küçük olsun aynı temelden oluşmuşlardır. Örneğin,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hücrelerin zarlarındaki </a:t>
            </a:r>
            <a:r>
              <a:rPr lang="es-ES_tradnl" b="1" dirty="0" smtClean="0">
                <a:solidFill>
                  <a:srgbClr val="00B050"/>
                </a:solidFill>
                <a:latin typeface="Comic Sans MS" pitchFamily="66" charset="0"/>
              </a:rPr>
              <a:t>delikler</a:t>
            </a:r>
            <a:r>
              <a:rPr lang="tr-TR" b="1" dirty="0" smtClean="0">
                <a:solidFill>
                  <a:srgbClr val="00B05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“boşluk”,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hücre </a:t>
            </a:r>
            <a:r>
              <a:rPr lang="es-ES_tradnl" b="1" dirty="0" smtClean="0">
                <a:solidFill>
                  <a:srgbClr val="C00000"/>
                </a:solidFill>
                <a:latin typeface="Comic Sans MS" pitchFamily="66" charset="0"/>
              </a:rPr>
              <a:t>zarı</a:t>
            </a:r>
            <a:r>
              <a:rPr lang="tr-TR" b="1" dirty="0" smtClean="0">
                <a:solidFill>
                  <a:srgbClr val="C0000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C00000"/>
                </a:solidFill>
                <a:latin typeface="Comic Sans MS" pitchFamily="66" charset="0"/>
              </a:rPr>
              <a:t>“toprak”,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endoplazmik </a:t>
            </a: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retikulum</a:t>
            </a:r>
            <a:r>
              <a:rPr lang="tr-TR" b="1" dirty="0" smtClean="0">
                <a:solidFill>
                  <a:srgbClr val="993366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993366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993366"/>
                </a:solidFill>
                <a:latin typeface="Comic Sans MS" pitchFamily="66" charset="0"/>
              </a:rPr>
              <a:t>“ateş”,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 </a:t>
            </a:r>
            <a:r>
              <a:rPr lang="es-ES_tradnl" b="1" dirty="0" smtClean="0">
                <a:solidFill>
                  <a:srgbClr val="008080"/>
                </a:solidFill>
                <a:latin typeface="Comic Sans MS" pitchFamily="66" charset="0"/>
              </a:rPr>
              <a:t>sitoplazma</a:t>
            </a:r>
            <a:r>
              <a:rPr lang="tr-TR" b="1" dirty="0" smtClean="0">
                <a:solidFill>
                  <a:srgbClr val="008080"/>
                </a:solidFill>
                <a:latin typeface="Comic Sans MS" pitchFamily="66" charset="0"/>
              </a:rPr>
              <a:t> =</a:t>
            </a:r>
            <a:r>
              <a:rPr lang="es-ES_tradnl" b="1" dirty="0" smtClean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s-ES_tradnl" b="1" dirty="0">
                <a:solidFill>
                  <a:srgbClr val="008080"/>
                </a:solidFill>
                <a:latin typeface="Comic Sans MS" pitchFamily="66" charset="0"/>
              </a:rPr>
              <a:t>“su” 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ve 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hücre metabolizması sonucu oluşan CO</a:t>
            </a:r>
            <a:r>
              <a:rPr lang="es-ES_tradnl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ve O</a:t>
            </a:r>
            <a:r>
              <a:rPr lang="es-ES_tradnl" b="1" baseline="-25000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2</a:t>
            </a:r>
            <a:r>
              <a:rPr lang="es-ES_tradn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ise “hava”</a:t>
            </a:r>
            <a:r>
              <a:rPr lang="es-ES_tradnl" b="1" dirty="0">
                <a:solidFill>
                  <a:srgbClr val="00B050"/>
                </a:solidFill>
                <a:latin typeface="Comic Sans MS" pitchFamily="66" charset="0"/>
              </a:rPr>
              <a:t>ya karşılık gelmektedir. </a:t>
            </a:r>
            <a:endParaRPr lang="tr-TR" b="1" dirty="0">
              <a:solidFill>
                <a:srgbClr val="00B050"/>
              </a:solidFill>
              <a:latin typeface="Comic Sans MS" pitchFamily="66" charset="0"/>
            </a:endParaRP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717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pPr lvl="0"/>
            <a:r>
              <a:rPr lang="tr-TR" b="1" i="1" dirty="0" smtClean="0"/>
              <a:t/>
            </a:r>
            <a:br>
              <a:rPr lang="tr-TR" b="1" i="1" dirty="0" smtClean="0"/>
            </a:b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Dosha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 </a:t>
            </a:r>
            <a:r>
              <a:rPr lang="en-US" b="1" i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>Vata</a:t>
            </a:r>
            <a: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  <a:t/>
            </a:r>
            <a:br>
              <a:rPr lang="tr-TR" dirty="0">
                <a:solidFill>
                  <a:schemeClr val="tx2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endParaRPr lang="tr-TR" dirty="0">
              <a:solidFill>
                <a:schemeClr val="tx2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928670"/>
            <a:ext cx="8429684" cy="564360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Boşluk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havadan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,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akışkanlık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gösterir</a:t>
            </a:r>
            <a:r>
              <a:rPr lang="en-US" dirty="0"/>
              <a:t>.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Kuru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hafif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soğuk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ince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hareketli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hızlı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sert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olması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ve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diğer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Doshalara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liderlik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etmesi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en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önemli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Comic Sans MS" pitchFamily="66" charset="0"/>
              </a:rPr>
              <a:t>özellikleridir</a:t>
            </a:r>
            <a:r>
              <a:rPr lang="en-US" b="1" dirty="0">
                <a:solidFill>
                  <a:srgbClr val="7030A0"/>
                </a:solidFill>
                <a:latin typeface="Comic Sans MS" pitchFamily="66" charset="0"/>
              </a:rPr>
              <a:t>. </a:t>
            </a:r>
            <a:r>
              <a:rPr lang="en-US" dirty="0" err="1"/>
              <a:t>Vücutta</a:t>
            </a:r>
            <a:r>
              <a:rPr lang="en-US" dirty="0"/>
              <a:t> </a:t>
            </a:r>
            <a:r>
              <a:rPr lang="en-US" dirty="0" err="1"/>
              <a:t>kalınbağırsak</a:t>
            </a:r>
            <a:r>
              <a:rPr lang="en-US" dirty="0"/>
              <a:t>, </a:t>
            </a:r>
            <a:r>
              <a:rPr lang="en-US" dirty="0" err="1"/>
              <a:t>rektum</a:t>
            </a:r>
            <a:r>
              <a:rPr lang="en-US" dirty="0"/>
              <a:t>, </a:t>
            </a:r>
            <a:r>
              <a:rPr lang="en-US" dirty="0" err="1"/>
              <a:t>mesane</a:t>
            </a:r>
            <a:r>
              <a:rPr lang="en-US" dirty="0"/>
              <a:t>, </a:t>
            </a:r>
            <a:r>
              <a:rPr lang="en-US" dirty="0" err="1"/>
              <a:t>sırt</a:t>
            </a:r>
            <a:r>
              <a:rPr lang="en-US" dirty="0"/>
              <a:t> </a:t>
            </a:r>
            <a:r>
              <a:rPr lang="en-US" dirty="0" err="1"/>
              <a:t>bölgesi</a:t>
            </a:r>
            <a:r>
              <a:rPr lang="en-US" dirty="0"/>
              <a:t>, </a:t>
            </a:r>
            <a:r>
              <a:rPr lang="en-US" dirty="0" err="1"/>
              <a:t>eklemler</a:t>
            </a:r>
            <a:r>
              <a:rPr lang="en-US" dirty="0"/>
              <a:t>, </a:t>
            </a:r>
            <a:r>
              <a:rPr lang="en-US" dirty="0" err="1"/>
              <a:t>eklemlerin</a:t>
            </a:r>
            <a:r>
              <a:rPr lang="en-US" dirty="0"/>
              <a:t> </a:t>
            </a:r>
            <a:r>
              <a:rPr lang="en-US" dirty="0" err="1"/>
              <a:t>sığ</a:t>
            </a:r>
            <a:r>
              <a:rPr lang="en-US" dirty="0"/>
              <a:t> </a:t>
            </a:r>
            <a:r>
              <a:rPr lang="en-US" dirty="0" err="1"/>
              <a:t>yerleri</a:t>
            </a:r>
            <a:r>
              <a:rPr lang="en-US" dirty="0"/>
              <a:t>, </a:t>
            </a:r>
            <a:r>
              <a:rPr lang="en-US" dirty="0" err="1"/>
              <a:t>ayaklar</a:t>
            </a:r>
            <a:r>
              <a:rPr lang="en-US" dirty="0"/>
              <a:t>, </a:t>
            </a:r>
            <a:r>
              <a:rPr lang="en-US" dirty="0" err="1"/>
              <a:t>kemikler</a:t>
            </a:r>
            <a:r>
              <a:rPr lang="en-US" dirty="0"/>
              <a:t>, </a:t>
            </a:r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, </a:t>
            </a:r>
            <a:r>
              <a:rPr lang="en-US" dirty="0" err="1"/>
              <a:t>kulaklar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ciltte</a:t>
            </a:r>
            <a:r>
              <a:rPr lang="en-US" dirty="0"/>
              <a:t> </a:t>
            </a:r>
            <a:r>
              <a:rPr lang="en-US" dirty="0" err="1"/>
              <a:t>yerleşmiştir</a:t>
            </a:r>
            <a:r>
              <a:rPr lang="en-US" dirty="0"/>
              <a:t>. </a:t>
            </a:r>
            <a:r>
              <a:rPr lang="en-US" dirty="0" err="1"/>
              <a:t>Enerjiyi</a:t>
            </a:r>
            <a:r>
              <a:rPr lang="en-US" dirty="0"/>
              <a:t>, </a:t>
            </a:r>
            <a:r>
              <a:rPr lang="en-US" dirty="0" err="1"/>
              <a:t>hareketliliği</a:t>
            </a:r>
            <a:r>
              <a:rPr lang="en-US" dirty="0"/>
              <a:t>, </a:t>
            </a:r>
            <a:r>
              <a:rPr lang="en-US" dirty="0" err="1"/>
              <a:t>sinir</a:t>
            </a:r>
            <a:r>
              <a:rPr lang="en-US" dirty="0"/>
              <a:t> </a:t>
            </a:r>
            <a:r>
              <a:rPr lang="en-US" dirty="0" err="1"/>
              <a:t>sistemini</a:t>
            </a:r>
            <a:r>
              <a:rPr lang="en-US" dirty="0"/>
              <a:t>, </a:t>
            </a:r>
            <a:r>
              <a:rPr lang="en-US" dirty="0" err="1"/>
              <a:t>konuşma</a:t>
            </a:r>
            <a:r>
              <a:rPr lang="en-US" dirty="0"/>
              <a:t> </a:t>
            </a:r>
            <a:r>
              <a:rPr lang="en-US" dirty="0" err="1"/>
              <a:t>merkezini</a:t>
            </a:r>
            <a:r>
              <a:rPr lang="en-US" dirty="0"/>
              <a:t>, </a:t>
            </a:r>
            <a:r>
              <a:rPr lang="en-US" dirty="0" err="1"/>
              <a:t>nefes</a:t>
            </a:r>
            <a:r>
              <a:rPr lang="en-US" dirty="0"/>
              <a:t> </a:t>
            </a:r>
            <a:r>
              <a:rPr lang="en-US" dirty="0" err="1"/>
              <a:t>alıp</a:t>
            </a:r>
            <a:r>
              <a:rPr lang="en-US" dirty="0"/>
              <a:t> </a:t>
            </a:r>
            <a:r>
              <a:rPr lang="en-US" dirty="0" err="1"/>
              <a:t>vermeyi</a:t>
            </a:r>
            <a:r>
              <a:rPr lang="en-US" dirty="0"/>
              <a:t>, </a:t>
            </a:r>
            <a:r>
              <a:rPr lang="en-US" dirty="0" err="1"/>
              <a:t>duyu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organlarını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 </a:t>
            </a:r>
            <a:endParaRPr lang="tr-TR" dirty="0"/>
          </a:p>
          <a:p>
            <a:pPr algn="just"/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Dengesizliğinde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uykusuzluk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dinlenememe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yorgunluk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direnç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kaybı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kuruluk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 smtClean="0">
                <a:solidFill>
                  <a:srgbClr val="008080"/>
                </a:solidFill>
                <a:latin typeface="Comic Sans MS" pitchFamily="66" charset="0"/>
              </a:rPr>
              <a:t>kabızlık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ağrı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endişe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,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kas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seğirmesi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ve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gaz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 </a:t>
            </a:r>
            <a:r>
              <a:rPr lang="en-US" b="1" dirty="0" err="1">
                <a:solidFill>
                  <a:srgbClr val="008080"/>
                </a:solidFill>
                <a:latin typeface="Comic Sans MS" pitchFamily="66" charset="0"/>
              </a:rPr>
              <a:t>görülür</a:t>
            </a:r>
            <a:r>
              <a:rPr lang="en-US" b="1" dirty="0">
                <a:solidFill>
                  <a:srgbClr val="008080"/>
                </a:solidFill>
                <a:latin typeface="Comic Sans MS" pitchFamily="66" charset="0"/>
              </a:rPr>
              <a:t>.</a:t>
            </a:r>
            <a:endParaRPr lang="tr-TR" b="1" dirty="0">
              <a:solidFill>
                <a:srgbClr val="008080"/>
              </a:solidFill>
              <a:latin typeface="Comic Sans MS" pitchFamily="66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882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Ekran Gösterisi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PowerPoint Sunusu</vt:lpstr>
      <vt:lpstr>PowerPoint Sunusu</vt:lpstr>
      <vt:lpstr>PowerPoint Sunusu</vt:lpstr>
      <vt:lpstr> Dosha nedir? </vt:lpstr>
      <vt:lpstr>PowerPoint Sunusu</vt:lpstr>
      <vt:lpstr> Dosha Tipleri </vt:lpstr>
      <vt:lpstr> Dosha Vata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aysegul</dc:creator>
  <cp:lastModifiedBy>aysegul</cp:lastModifiedBy>
  <cp:revision>1</cp:revision>
  <dcterms:created xsi:type="dcterms:W3CDTF">2018-06-08T12:16:59Z</dcterms:created>
  <dcterms:modified xsi:type="dcterms:W3CDTF">2018-06-08T12:17:32Z</dcterms:modified>
</cp:coreProperties>
</file>