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D5A783-BE68-45E5-BC83-CF666967E3F5}" type="datetimeFigureOut">
              <a:rPr lang="tr-TR" smtClean="0"/>
              <a:t>15.03.2019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921C95-F33E-4C9D-AAAD-D6D7DA1D3EF2}" type="slidenum">
              <a:rPr lang="tr-TR" smtClean="0"/>
              <a:t>‹#›</a:t>
            </a:fld>
            <a:endParaRPr lang="tr-TR"/>
          </a:p>
        </p:txBody>
      </p:sp>
    </p:spTree>
    <p:extLst>
      <p:ext uri="{BB962C8B-B14F-4D97-AF65-F5344CB8AC3E}">
        <p14:creationId xmlns:p14="http://schemas.microsoft.com/office/powerpoint/2010/main" val="2168354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4942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6389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66443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52592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19796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9684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7769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47169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3/15/2019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3998414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0436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3/15/2019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867579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60349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3092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5534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9704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3/15/2019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5426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3/15/2019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303528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0DF7A6B-EBD3-435C-A492-F6210BD72A77}"/>
              </a:ext>
            </a:extLst>
          </p:cNvPr>
          <p:cNvSpPr>
            <a:spLocks noGrp="1"/>
          </p:cNvSpPr>
          <p:nvPr>
            <p:ph type="ctrTitle"/>
          </p:nvPr>
        </p:nvSpPr>
        <p:spPr/>
        <p:txBody>
          <a:bodyPr/>
          <a:lstStyle/>
          <a:p>
            <a:r>
              <a:rPr lang="tr-TR" sz="4000" dirty="0">
                <a:latin typeface="Georgia" panose="02040502050405020303" pitchFamily="18" charset="0"/>
              </a:rPr>
              <a:t>KONAKLAMA VE SEYAHAT HİZMETLERİ</a:t>
            </a:r>
          </a:p>
        </p:txBody>
      </p:sp>
      <p:sp>
        <p:nvSpPr>
          <p:cNvPr id="3" name="Alt Başlık 2">
            <a:extLst>
              <a:ext uri="{FF2B5EF4-FFF2-40B4-BE49-F238E27FC236}">
                <a16:creationId xmlns:a16="http://schemas.microsoft.com/office/drawing/2014/main" xmlns="" id="{C198C6AC-A5D7-4444-947B-8AF93F0FFA0B}"/>
              </a:ext>
            </a:extLst>
          </p:cNvPr>
          <p:cNvSpPr>
            <a:spLocks noGrp="1"/>
          </p:cNvSpPr>
          <p:nvPr>
            <p:ph type="subTitle" idx="1"/>
          </p:nvPr>
        </p:nvSpPr>
        <p:spPr>
          <a:xfrm>
            <a:off x="2692398" y="3034146"/>
            <a:ext cx="6815669" cy="2341418"/>
          </a:xfrm>
        </p:spPr>
        <p:txBody>
          <a:bodyPr>
            <a:normAutofit/>
          </a:bodyPr>
          <a:lstStyle/>
          <a:p>
            <a:endParaRPr lang="tr-TR" sz="2800" dirty="0">
              <a:latin typeface="Georgia" panose="02040502050405020303" pitchFamily="18" charset="0"/>
            </a:endParaRPr>
          </a:p>
          <a:p>
            <a:r>
              <a:rPr lang="tr-TR" sz="2800" dirty="0">
                <a:latin typeface="Georgia" panose="02040502050405020303" pitchFamily="18" charset="0"/>
              </a:rPr>
              <a:t>                                         </a:t>
            </a:r>
            <a:r>
              <a:rPr lang="tr-TR" sz="2800" dirty="0" smtClean="0">
                <a:latin typeface="Georgia" panose="02040502050405020303" pitchFamily="18" charset="0"/>
              </a:rPr>
              <a:t> </a:t>
            </a:r>
            <a:endParaRPr lang="tr-TR" sz="2800" dirty="0">
              <a:latin typeface="Georgia" panose="02040502050405020303" pitchFamily="18" charset="0"/>
            </a:endParaRPr>
          </a:p>
        </p:txBody>
      </p:sp>
    </p:spTree>
    <p:extLst>
      <p:ext uri="{BB962C8B-B14F-4D97-AF65-F5344CB8AC3E}">
        <p14:creationId xmlns:p14="http://schemas.microsoft.com/office/powerpoint/2010/main" val="645859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FCDD624-2950-49DF-B043-5E56CFF08DC4}"/>
              </a:ext>
            </a:extLst>
          </p:cNvPr>
          <p:cNvSpPr>
            <a:spLocks noGrp="1"/>
          </p:cNvSpPr>
          <p:nvPr>
            <p:ph type="title" idx="4294967295"/>
          </p:nvPr>
        </p:nvSpPr>
        <p:spPr>
          <a:xfrm>
            <a:off x="1683326" y="623455"/>
            <a:ext cx="7917873" cy="457633"/>
          </a:xfrm>
        </p:spPr>
        <p:txBody>
          <a:bodyPr>
            <a:normAutofit fontScale="90000"/>
          </a:bodyPr>
          <a:lstStyle/>
          <a:p>
            <a:r>
              <a:rPr lang="tr-TR" dirty="0"/>
              <a:t>6- </a:t>
            </a:r>
            <a:r>
              <a:rPr lang="tr-TR" sz="3600" i="1" u="sng" dirty="0">
                <a:latin typeface="Georgia" panose="02040502050405020303" pitchFamily="18" charset="0"/>
              </a:rPr>
              <a:t>GO-MAİL (ŞİRKET POSTASI)</a:t>
            </a:r>
          </a:p>
        </p:txBody>
      </p:sp>
      <p:sp>
        <p:nvSpPr>
          <p:cNvPr id="3" name="Metin kutusu 2">
            <a:extLst>
              <a:ext uri="{FF2B5EF4-FFF2-40B4-BE49-F238E27FC236}">
                <a16:creationId xmlns:a16="http://schemas.microsoft.com/office/drawing/2014/main" xmlns="" id="{6BCA4A37-2BED-4E36-916B-384C136A1B99}"/>
              </a:ext>
            </a:extLst>
          </p:cNvPr>
          <p:cNvSpPr txBox="1"/>
          <p:nvPr/>
        </p:nvSpPr>
        <p:spPr>
          <a:xfrm>
            <a:off x="1136073" y="1288473"/>
            <a:ext cx="9504218" cy="5262979"/>
          </a:xfrm>
          <a:prstGeom prst="rect">
            <a:avLst/>
          </a:prstGeom>
          <a:noFill/>
        </p:spPr>
        <p:txBody>
          <a:bodyPr wrap="square" rtlCol="0">
            <a:spAutoFit/>
          </a:bodyPr>
          <a:lstStyle/>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Tur operatörü ve seyahat acentelerinin aralarında yapmış olduğu haberleşme sistemidir.</a:t>
            </a:r>
          </a:p>
          <a:p>
            <a:pPr marL="342900" indent="-342900">
              <a:buClr>
                <a:schemeClr val="accent5">
                  <a:lumMod val="50000"/>
                </a:schemeClr>
              </a:buClr>
              <a:buFont typeface="Wingdings" panose="05000000000000000000" pitchFamily="2" charset="2"/>
              <a:buChar char="v"/>
            </a:pPr>
            <a:endParaRPr lang="tr-TR" sz="24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Acentenin yurt dışı bağlantılarını yaptığı diğer acentelerden ya da tur operatörlerinden bilgi alınması için verilen bir çanta gelir.</a:t>
            </a:r>
          </a:p>
          <a:p>
            <a:pPr>
              <a:buClr>
                <a:schemeClr val="accent5">
                  <a:lumMod val="50000"/>
                </a:schemeClr>
              </a:buClr>
            </a:pPr>
            <a:r>
              <a:rPr lang="tr-TR" sz="2400" dirty="0">
                <a:latin typeface="Cambria" panose="02040503050406030204" pitchFamily="18" charset="0"/>
              </a:rPr>
              <a:t> </a:t>
            </a: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Co-mail’in içinde uçak ve otel listeleri bulunur.</a:t>
            </a:r>
          </a:p>
          <a:p>
            <a:pPr marL="342900" indent="-342900">
              <a:buClr>
                <a:schemeClr val="accent5">
                  <a:lumMod val="50000"/>
                </a:schemeClr>
              </a:buClr>
              <a:buFont typeface="Wingdings" panose="05000000000000000000" pitchFamily="2" charset="2"/>
              <a:buChar char="v"/>
            </a:pPr>
            <a:endParaRPr lang="tr-TR" sz="24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Bu otel listeleri acente tarafından kontrol edilir.</a:t>
            </a:r>
          </a:p>
          <a:p>
            <a:pPr marL="342900" indent="-342900">
              <a:buClr>
                <a:schemeClr val="accent5">
                  <a:lumMod val="50000"/>
                </a:schemeClr>
              </a:buClr>
              <a:buFont typeface="Wingdings" panose="05000000000000000000" pitchFamily="2" charset="2"/>
              <a:buChar char="v"/>
            </a:pPr>
            <a:endParaRPr lang="tr-TR" sz="24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Belirtilmemiş bir rezervasyon varsa bu ilgili otellere bildirilir.</a:t>
            </a:r>
          </a:p>
          <a:p>
            <a:pPr marL="342900" indent="-342900">
              <a:buClr>
                <a:schemeClr val="accent5">
                  <a:lumMod val="50000"/>
                </a:schemeClr>
              </a:buClr>
              <a:buFont typeface="Wingdings" panose="05000000000000000000" pitchFamily="2" charset="2"/>
              <a:buChar char="v"/>
            </a:pPr>
            <a:endParaRPr lang="tr-TR" sz="24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 Bu işlemler içinde ayrı bir dosyada tutulur.</a:t>
            </a:r>
          </a:p>
          <a:p>
            <a:pPr marL="342900" indent="-342900">
              <a:buClr>
                <a:schemeClr val="accent5">
                  <a:lumMod val="50000"/>
                </a:schemeClr>
              </a:buClr>
              <a:buFont typeface="Wingdings" panose="05000000000000000000" pitchFamily="2" charset="2"/>
              <a:buChar char="v"/>
            </a:pPr>
            <a:endParaRPr lang="tr-TR" sz="2400" dirty="0">
              <a:latin typeface="Georgia" panose="02040502050405020303" pitchFamily="18" charset="0"/>
            </a:endParaRPr>
          </a:p>
        </p:txBody>
      </p:sp>
    </p:spTree>
    <p:extLst>
      <p:ext uri="{BB962C8B-B14F-4D97-AF65-F5344CB8AC3E}">
        <p14:creationId xmlns:p14="http://schemas.microsoft.com/office/powerpoint/2010/main" val="51897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53B6F27-31A7-47F9-9235-45B6A48401C1}"/>
              </a:ext>
            </a:extLst>
          </p:cNvPr>
          <p:cNvSpPr>
            <a:spLocks noGrp="1"/>
          </p:cNvSpPr>
          <p:nvPr>
            <p:ph type="title" idx="4294967295"/>
          </p:nvPr>
        </p:nvSpPr>
        <p:spPr>
          <a:xfrm>
            <a:off x="1766454" y="677863"/>
            <a:ext cx="7834745" cy="527050"/>
          </a:xfrm>
        </p:spPr>
        <p:txBody>
          <a:bodyPr>
            <a:normAutofit fontScale="90000"/>
          </a:bodyPr>
          <a:lstStyle/>
          <a:p>
            <a:r>
              <a:rPr lang="tr-TR" i="1" u="sng" dirty="0">
                <a:latin typeface="Georgia" panose="02040502050405020303" pitchFamily="18" charset="0"/>
              </a:rPr>
              <a:t>KONTENJAN</a:t>
            </a:r>
          </a:p>
        </p:txBody>
      </p:sp>
      <p:sp>
        <p:nvSpPr>
          <p:cNvPr id="3" name="Metin kutusu 2">
            <a:extLst>
              <a:ext uri="{FF2B5EF4-FFF2-40B4-BE49-F238E27FC236}">
                <a16:creationId xmlns:a16="http://schemas.microsoft.com/office/drawing/2014/main" xmlns="" id="{A6570009-EE12-4009-95DA-0532567C7656}"/>
              </a:ext>
            </a:extLst>
          </p:cNvPr>
          <p:cNvSpPr txBox="1"/>
          <p:nvPr/>
        </p:nvSpPr>
        <p:spPr>
          <a:xfrm>
            <a:off x="886692" y="1163276"/>
            <a:ext cx="10792691" cy="5078313"/>
          </a:xfrm>
          <a:prstGeom prst="rect">
            <a:avLst/>
          </a:prstGeom>
          <a:noFill/>
        </p:spPr>
        <p:txBody>
          <a:bodyPr wrap="square" rtlCol="0">
            <a:spAutoFit/>
          </a:bodyPr>
          <a:lstStyle/>
          <a:p>
            <a:pPr>
              <a:buClr>
                <a:schemeClr val="accent5">
                  <a:lumMod val="50000"/>
                </a:schemeClr>
              </a:buClr>
            </a:pPr>
            <a:endParaRPr lang="tr-TR" dirty="0">
              <a:latin typeface="Georgia" panose="02040502050405020303" pitchFamily="18" charset="0"/>
            </a:endParaRPr>
          </a:p>
          <a:p>
            <a:pPr marL="342900" indent="-342900">
              <a:buClr>
                <a:schemeClr val="accent5">
                  <a:lumMod val="50000"/>
                </a:schemeClr>
              </a:buClr>
              <a:buFont typeface="Wingdings" panose="05000000000000000000" pitchFamily="2" charset="2"/>
              <a:buChar char="v"/>
            </a:pPr>
            <a:r>
              <a:rPr lang="tr-TR" dirty="0">
                <a:latin typeface="Cambria" panose="02040503050406030204" pitchFamily="18" charset="0"/>
              </a:rPr>
              <a:t>Tamamen garanti edilen kontenjanlar, seyahat acentesi tarafından kesin</a:t>
            </a:r>
          </a:p>
          <a:p>
            <a:pPr>
              <a:buClr>
                <a:schemeClr val="accent5">
                  <a:lumMod val="50000"/>
                </a:schemeClr>
              </a:buClr>
            </a:pPr>
            <a:r>
              <a:rPr lang="tr-TR" dirty="0">
                <a:latin typeface="Cambria" panose="02040503050406030204" pitchFamily="18" charset="0"/>
              </a:rPr>
              <a:t>rezervasyonla kapatılır. Belli sayıdaki odayı kendi adına garanti altına almıştır.</a:t>
            </a:r>
          </a:p>
          <a:p>
            <a:pPr>
              <a:buClr>
                <a:schemeClr val="accent5">
                  <a:lumMod val="50000"/>
                </a:schemeClr>
              </a:buClr>
            </a:pPr>
            <a:endParaRPr lang="tr-TR"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dirty="0">
                <a:latin typeface="Cambria" panose="02040503050406030204" pitchFamily="18" charset="0"/>
              </a:rPr>
              <a:t> Kısmen garanti edilen kontenjanlar, sadece kiralanan odaların fiyatları</a:t>
            </a:r>
          </a:p>
          <a:p>
            <a:pPr>
              <a:buClr>
                <a:schemeClr val="accent5">
                  <a:lumMod val="50000"/>
                </a:schemeClr>
              </a:buClr>
            </a:pPr>
            <a:r>
              <a:rPr lang="tr-TR" dirty="0">
                <a:latin typeface="Cambria" panose="02040503050406030204" pitchFamily="18" charset="0"/>
              </a:rPr>
              <a:t>üzerinden belirli sayıdaki odaların ücretini önceden ödeme yapabilir</a:t>
            </a:r>
          </a:p>
          <a:p>
            <a:pPr>
              <a:buClr>
                <a:schemeClr val="accent5">
                  <a:lumMod val="50000"/>
                </a:schemeClr>
              </a:buClr>
            </a:pPr>
            <a:r>
              <a:rPr lang="tr-TR" dirty="0">
                <a:latin typeface="Cambria" panose="02040503050406030204" pitchFamily="18" charset="0"/>
              </a:rPr>
              <a:t>.</a:t>
            </a:r>
          </a:p>
          <a:p>
            <a:pPr marL="342900" indent="-342900">
              <a:buClr>
                <a:schemeClr val="accent5">
                  <a:lumMod val="50000"/>
                </a:schemeClr>
              </a:buClr>
              <a:buFont typeface="Wingdings" panose="05000000000000000000" pitchFamily="2" charset="2"/>
              <a:buChar char="v"/>
            </a:pPr>
            <a:r>
              <a:rPr lang="tr-TR" dirty="0">
                <a:latin typeface="Cambria" panose="02040503050406030204" pitchFamily="18" charset="0"/>
              </a:rPr>
              <a:t>Garantisiz kontenjanlar, acente odaları fiilen sattığı zaman ödeme yapar. Satış</a:t>
            </a:r>
          </a:p>
          <a:p>
            <a:pPr>
              <a:buClr>
                <a:schemeClr val="accent5">
                  <a:lumMod val="50000"/>
                </a:schemeClr>
              </a:buClr>
            </a:pPr>
            <a:r>
              <a:rPr lang="tr-TR" dirty="0">
                <a:latin typeface="Cambria" panose="02040503050406030204" pitchFamily="18" charset="0"/>
              </a:rPr>
              <a:t>yaptığı oranda da otele rezervasyon talebinde bulunur.</a:t>
            </a:r>
          </a:p>
          <a:p>
            <a:pPr>
              <a:buClr>
                <a:schemeClr val="accent5">
                  <a:lumMod val="50000"/>
                </a:schemeClr>
              </a:buClr>
            </a:pPr>
            <a:endParaRPr lang="tr-TR"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dirty="0">
                <a:latin typeface="Cambria" panose="02040503050406030204" pitchFamily="18" charset="0"/>
              </a:rPr>
              <a:t> İsteğe bağlı rezervasyonlar (on request), oda kiralamadan yapılır. Acentenin her</a:t>
            </a:r>
          </a:p>
          <a:p>
            <a:pPr>
              <a:buClr>
                <a:schemeClr val="accent5">
                  <a:lumMod val="50000"/>
                </a:schemeClr>
              </a:buClr>
            </a:pPr>
            <a:r>
              <a:rPr lang="tr-TR" dirty="0">
                <a:latin typeface="Cambria" panose="02040503050406030204" pitchFamily="18" charset="0"/>
              </a:rPr>
              <a:t>türlü rezervasyon isteği otel tarafından kabul edilir.</a:t>
            </a:r>
          </a:p>
          <a:p>
            <a:pPr>
              <a:buClr>
                <a:schemeClr val="accent5">
                  <a:lumMod val="50000"/>
                </a:schemeClr>
              </a:buClr>
            </a:pPr>
            <a:endParaRPr lang="tr-TR"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dirty="0">
                <a:latin typeface="Cambria" panose="02040503050406030204" pitchFamily="18" charset="0"/>
              </a:rPr>
              <a:t>Serbest satış kontenjanı (free sale), seyahat acentesi istediği zaman rezervasyon</a:t>
            </a:r>
          </a:p>
          <a:p>
            <a:pPr>
              <a:buClr>
                <a:schemeClr val="accent5">
                  <a:lumMod val="50000"/>
                </a:schemeClr>
              </a:buClr>
            </a:pPr>
            <a:r>
              <a:rPr lang="tr-TR" dirty="0">
                <a:latin typeface="Cambria" panose="02040503050406030204" pitchFamily="18" charset="0"/>
              </a:rPr>
              <a:t>yapar. Genellikle yoğun sezon dışında ve doluluk oranı düşük olduğu dönemlerde geçerlidir.</a:t>
            </a:r>
          </a:p>
          <a:p>
            <a:pPr>
              <a:buClr>
                <a:schemeClr val="accent5">
                  <a:lumMod val="50000"/>
                </a:schemeClr>
              </a:buClr>
            </a:pPr>
            <a:endParaRPr lang="tr-TR"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dirty="0">
                <a:latin typeface="Cambria" panose="02040503050406030204" pitchFamily="18" charset="0"/>
              </a:rPr>
              <a:t>Blok rezervasyon, seyahat acentesi kullanacağını ümit ettiği oda kadar rezerve</a:t>
            </a:r>
          </a:p>
          <a:p>
            <a:pPr>
              <a:buClr>
                <a:schemeClr val="accent5">
                  <a:lumMod val="50000"/>
                </a:schemeClr>
              </a:buClr>
            </a:pPr>
            <a:r>
              <a:rPr lang="tr-TR" dirty="0">
                <a:latin typeface="Cambria" panose="02040503050406030204" pitchFamily="18" charset="0"/>
              </a:rPr>
              <a:t>yapar. Bu doluluk ve kullanma ekonomik koşullara bağlıdır</a:t>
            </a:r>
          </a:p>
        </p:txBody>
      </p:sp>
    </p:spTree>
    <p:extLst>
      <p:ext uri="{BB962C8B-B14F-4D97-AF65-F5344CB8AC3E}">
        <p14:creationId xmlns:p14="http://schemas.microsoft.com/office/powerpoint/2010/main" val="4097160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7FF9E75-55D2-46C5-B1C4-CC938CEEAE18}"/>
              </a:ext>
            </a:extLst>
          </p:cNvPr>
          <p:cNvSpPr>
            <a:spLocks noGrp="1"/>
          </p:cNvSpPr>
          <p:nvPr>
            <p:ph type="title" idx="4294967295"/>
          </p:nvPr>
        </p:nvSpPr>
        <p:spPr>
          <a:xfrm>
            <a:off x="1714500" y="653184"/>
            <a:ext cx="7886700" cy="444500"/>
          </a:xfrm>
        </p:spPr>
        <p:txBody>
          <a:bodyPr>
            <a:normAutofit fontScale="90000"/>
          </a:bodyPr>
          <a:lstStyle/>
          <a:p>
            <a:r>
              <a:rPr lang="tr-TR" dirty="0">
                <a:solidFill>
                  <a:schemeClr val="accent5">
                    <a:lumMod val="50000"/>
                  </a:schemeClr>
                </a:solidFill>
                <a:latin typeface="Georgia" panose="02040502050405020303" pitchFamily="18" charset="0"/>
              </a:rPr>
              <a:t>REZERVASYON KAVRAMININ AMACI</a:t>
            </a:r>
          </a:p>
        </p:txBody>
      </p:sp>
      <p:sp>
        <p:nvSpPr>
          <p:cNvPr id="3" name="Metin kutusu 2">
            <a:extLst>
              <a:ext uri="{FF2B5EF4-FFF2-40B4-BE49-F238E27FC236}">
                <a16:creationId xmlns:a16="http://schemas.microsoft.com/office/drawing/2014/main" xmlns="" id="{0F14DE56-C9FA-4A65-BA39-EAC42FC85A80}"/>
              </a:ext>
            </a:extLst>
          </p:cNvPr>
          <p:cNvSpPr txBox="1"/>
          <p:nvPr/>
        </p:nvSpPr>
        <p:spPr>
          <a:xfrm>
            <a:off x="609601" y="1344325"/>
            <a:ext cx="10917382" cy="6063198"/>
          </a:xfrm>
          <a:prstGeom prst="rect">
            <a:avLst/>
          </a:prstGeom>
          <a:noFill/>
        </p:spPr>
        <p:txBody>
          <a:bodyPr wrap="square" rtlCol="0">
            <a:spAutoFit/>
          </a:bodyPr>
          <a:lstStyle/>
          <a:p>
            <a:pPr>
              <a:buClr>
                <a:schemeClr val="accent5">
                  <a:lumMod val="50000"/>
                </a:schemeClr>
              </a:buClr>
            </a:pPr>
            <a:r>
              <a:rPr lang="tr-TR" dirty="0">
                <a:latin typeface="Georgia" panose="02040502050405020303" pitchFamily="18" charset="0"/>
              </a:rPr>
              <a:t>      </a:t>
            </a:r>
            <a:r>
              <a:rPr lang="tr-TR" dirty="0">
                <a:latin typeface="Cambria" panose="02040503050406030204" pitchFamily="18" charset="0"/>
              </a:rPr>
              <a:t>Seyahat acentelerinde rezervasyon hem kendi açısından hem de karşı taraf için çok</a:t>
            </a:r>
          </a:p>
          <a:p>
            <a:pPr>
              <a:buClr>
                <a:schemeClr val="accent5">
                  <a:lumMod val="50000"/>
                </a:schemeClr>
              </a:buClr>
            </a:pPr>
            <a:r>
              <a:rPr lang="tr-TR" dirty="0" smtClean="0">
                <a:latin typeface="Cambria" panose="02040503050406030204" pitchFamily="18" charset="0"/>
              </a:rPr>
              <a:t>önemlidir</a:t>
            </a:r>
            <a:r>
              <a:rPr lang="tr-TR" dirty="0">
                <a:latin typeface="Cambria" panose="02040503050406030204" pitchFamily="18" charset="0"/>
              </a:rPr>
              <a:t>. UFTAA (Dünya Seyahat Acenteleri Birlikleri Federasyonu) ile IHA (Uluslararası</a:t>
            </a:r>
          </a:p>
          <a:p>
            <a:pPr>
              <a:buClr>
                <a:schemeClr val="accent5">
                  <a:lumMod val="50000"/>
                </a:schemeClr>
              </a:buClr>
            </a:pPr>
            <a:r>
              <a:rPr lang="tr-TR" dirty="0">
                <a:latin typeface="Cambria" panose="02040503050406030204" pitchFamily="18" charset="0"/>
              </a:rPr>
              <a:t>     Otelciler Birliği) arasında yapılan otel rezervasyonu ile ilgili anlaşmalardır.</a:t>
            </a:r>
          </a:p>
          <a:p>
            <a:pPr>
              <a:buClr>
                <a:schemeClr val="accent5">
                  <a:lumMod val="50000"/>
                </a:schemeClr>
              </a:buClr>
            </a:pPr>
            <a:r>
              <a:rPr lang="tr-TR" dirty="0" smtClean="0">
                <a:latin typeface="Cambria" panose="02040503050406030204" pitchFamily="18" charset="0"/>
              </a:rPr>
              <a:t> </a:t>
            </a:r>
            <a:endParaRPr lang="tr-TR" dirty="0">
              <a:latin typeface="Cambria" panose="02040503050406030204" pitchFamily="18" charset="0"/>
            </a:endParaRPr>
          </a:p>
          <a:p>
            <a:pPr marL="285750" indent="-285750">
              <a:buClr>
                <a:schemeClr val="accent5">
                  <a:lumMod val="50000"/>
                </a:schemeClr>
              </a:buClr>
              <a:buFont typeface="Wingdings" panose="05000000000000000000" pitchFamily="2" charset="2"/>
              <a:buChar char="v"/>
            </a:pPr>
            <a:r>
              <a:rPr lang="tr-TR" dirty="0">
                <a:latin typeface="Cambria" panose="02040503050406030204" pitchFamily="18" charset="0"/>
              </a:rPr>
              <a:t>Bu sözleşmelere uyulduğu takdirde dış ülke vatandaşlarına karşı olumlu açıdan</a:t>
            </a:r>
          </a:p>
          <a:p>
            <a:pPr>
              <a:buClr>
                <a:schemeClr val="accent5">
                  <a:lumMod val="50000"/>
                </a:schemeClr>
              </a:buClr>
            </a:pPr>
            <a:r>
              <a:rPr lang="tr-TR" dirty="0">
                <a:latin typeface="Cambria" panose="02040503050406030204" pitchFamily="18" charset="0"/>
              </a:rPr>
              <a:t>     bakıldığında iyi bir reklâm yapılmış olacaktır</a:t>
            </a:r>
          </a:p>
          <a:p>
            <a:pPr>
              <a:buClr>
                <a:schemeClr val="accent5">
                  <a:lumMod val="50000"/>
                </a:schemeClr>
              </a:buClr>
            </a:pPr>
            <a:endParaRPr lang="tr-TR" dirty="0">
              <a:latin typeface="Cambria" panose="02040503050406030204" pitchFamily="18" charset="0"/>
            </a:endParaRPr>
          </a:p>
          <a:p>
            <a:pPr marL="285750" indent="-285750">
              <a:buClr>
                <a:schemeClr val="accent5">
                  <a:lumMod val="50000"/>
                </a:schemeClr>
              </a:buClr>
              <a:buFont typeface="Wingdings" panose="05000000000000000000" pitchFamily="2" charset="2"/>
              <a:buChar char="v"/>
            </a:pPr>
            <a:r>
              <a:rPr lang="tr-TR" dirty="0">
                <a:latin typeface="Cambria" panose="02040503050406030204" pitchFamily="18" charset="0"/>
              </a:rPr>
              <a:t> Bir diğer olumlu yanı ise güven duygusu oluşur. Çünkü müşteri önce malı ya da hizmeti satın alıyor sonra tüketiyor.</a:t>
            </a:r>
          </a:p>
          <a:p>
            <a:pPr marL="285750" indent="-285750">
              <a:buClr>
                <a:schemeClr val="accent5">
                  <a:lumMod val="50000"/>
                </a:schemeClr>
              </a:buClr>
              <a:buFont typeface="Wingdings" panose="05000000000000000000" pitchFamily="2" charset="2"/>
              <a:buChar char="v"/>
            </a:pPr>
            <a:endParaRPr lang="tr-TR" dirty="0">
              <a:latin typeface="Cambria" panose="02040503050406030204" pitchFamily="18" charset="0"/>
            </a:endParaRPr>
          </a:p>
          <a:p>
            <a:pPr marL="285750" indent="-285750">
              <a:buClr>
                <a:schemeClr val="accent5">
                  <a:lumMod val="50000"/>
                </a:schemeClr>
              </a:buClr>
              <a:buFont typeface="Wingdings" panose="05000000000000000000" pitchFamily="2" charset="2"/>
              <a:buChar char="v"/>
            </a:pPr>
            <a:r>
              <a:rPr lang="tr-TR" dirty="0">
                <a:latin typeface="Cambria" panose="02040503050406030204" pitchFamily="18" charset="0"/>
              </a:rPr>
              <a:t>Seyahat acentelerinden hizmet satın alan tüketiciler ödedikleri paranın karşılığını alıp alamayacakları ya da nasıl hizmetten yararlanacakları konusunda bilgi sahibi olmazlar. Acentenin verdiği güvenle hizmet satın alırlar. </a:t>
            </a:r>
          </a:p>
          <a:p>
            <a:pPr marL="285750" indent="-285750">
              <a:buClr>
                <a:schemeClr val="accent5">
                  <a:lumMod val="50000"/>
                </a:schemeClr>
              </a:buClr>
              <a:buFont typeface="Wingdings" panose="05000000000000000000" pitchFamily="2" charset="2"/>
              <a:buChar char="v"/>
            </a:pPr>
            <a:endParaRPr lang="tr-TR" dirty="0">
              <a:latin typeface="Cambria" panose="02040503050406030204" pitchFamily="18" charset="0"/>
            </a:endParaRPr>
          </a:p>
          <a:p>
            <a:pPr marL="285750" indent="-285750">
              <a:buClr>
                <a:schemeClr val="accent5">
                  <a:lumMod val="50000"/>
                </a:schemeClr>
              </a:buClr>
              <a:buFont typeface="Wingdings" panose="05000000000000000000" pitchFamily="2" charset="2"/>
              <a:buChar char="v"/>
            </a:pPr>
            <a:r>
              <a:rPr lang="tr-TR" dirty="0">
                <a:latin typeface="Cambria" panose="02040503050406030204" pitchFamily="18" charset="0"/>
              </a:rPr>
              <a:t>Grupta bir kişiye düşen maliyetin, turu tek başına gerçekleştirecek kişinin maliyeti ile karşılaştığında düşük miktar olduğu görülür. Tur gruplarıyla seyahat eden ya da rezerve yaptıran birey, turun toptan fiyatına veya biraz üzerindeki bir bedelle turu satın alır.</a:t>
            </a:r>
          </a:p>
          <a:p>
            <a:pPr marL="285750" indent="-285750">
              <a:buClr>
                <a:schemeClr val="accent5">
                  <a:lumMod val="50000"/>
                </a:schemeClr>
              </a:buClr>
              <a:buFont typeface="Wingdings" panose="05000000000000000000" pitchFamily="2" charset="2"/>
              <a:buChar char="v"/>
            </a:pPr>
            <a:endParaRPr lang="tr-TR" dirty="0">
              <a:latin typeface="Georgia" panose="02040502050405020303" pitchFamily="18" charset="0"/>
            </a:endParaRPr>
          </a:p>
          <a:p>
            <a:pPr marL="285750" indent="-285750">
              <a:buClr>
                <a:schemeClr val="accent5">
                  <a:lumMod val="50000"/>
                </a:schemeClr>
              </a:buClr>
              <a:buFont typeface="Wingdings" panose="05000000000000000000" pitchFamily="2" charset="2"/>
              <a:buChar char="v"/>
            </a:pPr>
            <a:endParaRPr lang="tr-TR" dirty="0">
              <a:latin typeface="Georgia" panose="02040502050405020303" pitchFamily="18" charset="0"/>
            </a:endParaRPr>
          </a:p>
          <a:p>
            <a:pPr marL="285750" indent="-285750">
              <a:buClr>
                <a:schemeClr val="accent5">
                  <a:lumMod val="50000"/>
                </a:schemeClr>
              </a:buClr>
              <a:buFont typeface="Wingdings" panose="05000000000000000000" pitchFamily="2" charset="2"/>
              <a:buChar char="v"/>
            </a:pPr>
            <a:endParaRPr lang="tr-TR" sz="1400" dirty="0">
              <a:latin typeface="Georgia" panose="02040502050405020303" pitchFamily="18" charset="0"/>
            </a:endParaRPr>
          </a:p>
          <a:p>
            <a:pPr marL="285750" indent="-285750">
              <a:buClr>
                <a:schemeClr val="accent5">
                  <a:lumMod val="50000"/>
                </a:schemeClr>
              </a:buClr>
              <a:buFont typeface="Wingdings" panose="05000000000000000000" pitchFamily="2" charset="2"/>
              <a:buChar char="v"/>
            </a:pPr>
            <a:endParaRPr lang="tr-TR" sz="1400" dirty="0">
              <a:latin typeface="Georgia" panose="02040502050405020303" pitchFamily="18" charset="0"/>
            </a:endParaRPr>
          </a:p>
          <a:p>
            <a:r>
              <a:rPr lang="tr-TR" dirty="0"/>
              <a:t> </a:t>
            </a:r>
          </a:p>
        </p:txBody>
      </p:sp>
    </p:spTree>
    <p:extLst>
      <p:ext uri="{BB962C8B-B14F-4D97-AF65-F5344CB8AC3E}">
        <p14:creationId xmlns:p14="http://schemas.microsoft.com/office/powerpoint/2010/main" val="2074404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2DAAC9A-F5D4-44DF-A551-4483D8D87F81}"/>
              </a:ext>
            </a:extLst>
          </p:cNvPr>
          <p:cNvSpPr>
            <a:spLocks noGrp="1"/>
          </p:cNvSpPr>
          <p:nvPr>
            <p:ph type="title" idx="4294967295"/>
          </p:nvPr>
        </p:nvSpPr>
        <p:spPr>
          <a:xfrm>
            <a:off x="1797627" y="590550"/>
            <a:ext cx="6360536" cy="655638"/>
          </a:xfrm>
        </p:spPr>
        <p:txBody>
          <a:bodyPr>
            <a:normAutofit fontScale="90000"/>
          </a:bodyPr>
          <a:lstStyle/>
          <a:p>
            <a:r>
              <a:rPr lang="tr-TR" sz="4000" dirty="0">
                <a:solidFill>
                  <a:schemeClr val="accent5">
                    <a:lumMod val="50000"/>
                  </a:schemeClr>
                </a:solidFill>
                <a:latin typeface="Georgia" panose="02040502050405020303" pitchFamily="18" charset="0"/>
              </a:rPr>
              <a:t>ORGANİZASYON YAPISI </a:t>
            </a:r>
          </a:p>
        </p:txBody>
      </p:sp>
      <p:sp>
        <p:nvSpPr>
          <p:cNvPr id="4" name="Metin Yer Tutucusu 3">
            <a:extLst>
              <a:ext uri="{FF2B5EF4-FFF2-40B4-BE49-F238E27FC236}">
                <a16:creationId xmlns:a16="http://schemas.microsoft.com/office/drawing/2014/main" xmlns="" id="{8A199B8D-4B5C-4A22-8D49-13A2965E5ADA}"/>
              </a:ext>
            </a:extLst>
          </p:cNvPr>
          <p:cNvSpPr>
            <a:spLocks noGrp="1"/>
          </p:cNvSpPr>
          <p:nvPr>
            <p:ph type="body" idx="4294967295"/>
          </p:nvPr>
        </p:nvSpPr>
        <p:spPr>
          <a:xfrm>
            <a:off x="644235" y="1246188"/>
            <a:ext cx="2774373" cy="558800"/>
          </a:xfrm>
        </p:spPr>
        <p:txBody>
          <a:bodyPr>
            <a:normAutofit/>
          </a:bodyPr>
          <a:lstStyle/>
          <a:p>
            <a:pPr marL="0" indent="0">
              <a:buNone/>
            </a:pPr>
            <a:r>
              <a:rPr lang="tr-TR" i="1" u="sng" dirty="0">
                <a:latin typeface="Georgia" panose="02040502050405020303" pitchFamily="18" charset="0"/>
              </a:rPr>
              <a:t>SİSTEMDEKİ YERİ</a:t>
            </a:r>
          </a:p>
        </p:txBody>
      </p:sp>
      <p:sp>
        <p:nvSpPr>
          <p:cNvPr id="5" name="Metin kutusu 4">
            <a:extLst>
              <a:ext uri="{FF2B5EF4-FFF2-40B4-BE49-F238E27FC236}">
                <a16:creationId xmlns:a16="http://schemas.microsoft.com/office/drawing/2014/main" xmlns="" id="{9887559B-D332-48DA-A3E5-A16EE419344D}"/>
              </a:ext>
            </a:extLst>
          </p:cNvPr>
          <p:cNvSpPr txBox="1"/>
          <p:nvPr/>
        </p:nvSpPr>
        <p:spPr>
          <a:xfrm>
            <a:off x="872836" y="1537855"/>
            <a:ext cx="10072255" cy="4708981"/>
          </a:xfrm>
          <a:prstGeom prst="rect">
            <a:avLst/>
          </a:prstGeom>
          <a:noFill/>
        </p:spPr>
        <p:txBody>
          <a:bodyPr wrap="square" rtlCol="0">
            <a:spAutoFit/>
          </a:bodyPr>
          <a:lstStyle/>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Seyahat acenteler de diğer işletmeler gibi varlıklarını sürdürebilmek için kâr amacı güder. </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Küçük ölçekli seyahat acentelerinde organizasyon yapısı BASİT. </a:t>
            </a:r>
          </a:p>
          <a:p>
            <a:pPr marL="342900" indent="-342900">
              <a:buClr>
                <a:schemeClr val="accent5">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orta ve büyük ölçekli seyahat acentelerinde organizasyon yapıları AYRINTILI ve KARMAŞIKTIR.</a:t>
            </a:r>
          </a:p>
          <a:p>
            <a:pPr marL="342900" indent="-342900">
              <a:buClr>
                <a:schemeClr val="accent5">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Organize yapılarının iyi çalışması, genel müdüründen, transfer elemanına, operasyon elemanına, rezervasyon elemanına kadar birçok eleman hizmetleri kusursuz yerine getirmeye çalışmalıdır. </a:t>
            </a:r>
          </a:p>
          <a:p>
            <a:pPr marL="342900" indent="-342900">
              <a:buClr>
                <a:schemeClr val="accent5">
                  <a:lumMod val="50000"/>
                </a:schemeClr>
              </a:buClr>
              <a:buFont typeface="Wingdings" panose="05000000000000000000" pitchFamily="2" charset="2"/>
              <a:buChar char="v"/>
            </a:pPr>
            <a:endParaRPr lang="tr-TR" sz="2000" dirty="0">
              <a:latin typeface="Cambria" panose="02040503050406030204" pitchFamily="18" charset="0"/>
            </a:endParaRPr>
          </a:p>
          <a:p>
            <a:pPr>
              <a:buClr>
                <a:schemeClr val="accent5">
                  <a:lumMod val="50000"/>
                </a:schemeClr>
              </a:buClr>
            </a:pPr>
            <a:r>
              <a:rPr lang="tr-TR" sz="2000" dirty="0">
                <a:latin typeface="Cambria" panose="02040503050406030204" pitchFamily="18" charset="0"/>
              </a:rPr>
              <a:t>      </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Eğer bu hizmetler hava şartları, trafik vb. nedenlerle yerine getirilmezse konuk haklı olarak reklâmasyona gidebilir.</a:t>
            </a:r>
          </a:p>
          <a:p>
            <a:pPr marL="342900" indent="-342900">
              <a:buClr>
                <a:schemeClr val="accent5">
                  <a:lumMod val="50000"/>
                </a:schemeClr>
              </a:buClr>
              <a:buFont typeface="Wingdings" panose="05000000000000000000" pitchFamily="2" charset="2"/>
              <a:buChar char="v"/>
            </a:pPr>
            <a:endParaRPr lang="tr-TR" sz="2000" dirty="0">
              <a:latin typeface="Georgia" panose="02040502050405020303" pitchFamily="18" charset="0"/>
            </a:endParaRPr>
          </a:p>
        </p:txBody>
      </p:sp>
    </p:spTree>
    <p:extLst>
      <p:ext uri="{BB962C8B-B14F-4D97-AF65-F5344CB8AC3E}">
        <p14:creationId xmlns:p14="http://schemas.microsoft.com/office/powerpoint/2010/main" val="2197656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2150918"/>
            <a:ext cx="8915400" cy="3760304"/>
          </a:xfrm>
        </p:spPr>
        <p:txBody>
          <a:bodyPr/>
          <a:lstStyle/>
          <a:p>
            <a:r>
              <a:rPr lang="tr-TR" b="1" dirty="0" smtClean="0">
                <a:effectLst>
                  <a:outerShdw blurRad="38100" dist="38100" dir="2700000" algn="tl">
                    <a:srgbClr val="000000">
                      <a:alpha val="43137"/>
                    </a:srgbClr>
                  </a:outerShdw>
                </a:effectLst>
              </a:rPr>
              <a:t>KAYNAKÇA</a:t>
            </a:r>
          </a:p>
          <a:p>
            <a:pPr marL="0" indent="0">
              <a:buNone/>
            </a:pPr>
            <a:endParaRPr lang="tr-TR" b="1" dirty="0" smtClean="0">
              <a:effectLst>
                <a:outerShdw blurRad="38100" dist="38100" dir="2700000" algn="tl">
                  <a:srgbClr val="000000">
                    <a:alpha val="43137"/>
                  </a:srgbClr>
                </a:outerShdw>
              </a:effectLst>
            </a:endParaRPr>
          </a:p>
          <a:p>
            <a:pPr marL="0" indent="0">
              <a:buNone/>
            </a:pPr>
            <a:r>
              <a:rPr lang="tr-TR" b="1" dirty="0" smtClean="0">
                <a:effectLst>
                  <a:outerShdw blurRad="38100" dist="38100" dir="2700000" algn="tl">
                    <a:srgbClr val="000000">
                      <a:alpha val="43137"/>
                    </a:srgbClr>
                  </a:outerShdw>
                </a:effectLst>
              </a:rPr>
              <a:t>MEB, Konaklama ve Seyahat Hizmetleri Rezervasyon Sistemleri Ankara,2011</a:t>
            </a:r>
            <a:endParaRPr lang="tr-T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24197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0DFF1B4-97D4-4151-ACC7-3578672FFAF2}"/>
              </a:ext>
            </a:extLst>
          </p:cNvPr>
          <p:cNvSpPr>
            <a:spLocks noGrp="1"/>
          </p:cNvSpPr>
          <p:nvPr>
            <p:ph type="title" idx="4294967295"/>
          </p:nvPr>
        </p:nvSpPr>
        <p:spPr>
          <a:xfrm>
            <a:off x="2078182" y="675409"/>
            <a:ext cx="7523018" cy="653329"/>
          </a:xfrm>
        </p:spPr>
        <p:txBody>
          <a:bodyPr>
            <a:normAutofit/>
          </a:bodyPr>
          <a:lstStyle/>
          <a:p>
            <a:r>
              <a:rPr lang="tr-TR" dirty="0">
                <a:solidFill>
                  <a:srgbClr val="663300"/>
                </a:solidFill>
              </a:rPr>
              <a:t>REZERVASYON </a:t>
            </a:r>
          </a:p>
        </p:txBody>
      </p:sp>
      <p:sp>
        <p:nvSpPr>
          <p:cNvPr id="3" name="İçerik Yer Tutucusu 2">
            <a:extLst>
              <a:ext uri="{FF2B5EF4-FFF2-40B4-BE49-F238E27FC236}">
                <a16:creationId xmlns:a16="http://schemas.microsoft.com/office/drawing/2014/main" xmlns="" id="{9CD36354-0501-48E2-98A7-2E3486A96920}"/>
              </a:ext>
            </a:extLst>
          </p:cNvPr>
          <p:cNvSpPr>
            <a:spLocks noGrp="1"/>
          </p:cNvSpPr>
          <p:nvPr>
            <p:ph idx="4294967295"/>
          </p:nvPr>
        </p:nvSpPr>
        <p:spPr>
          <a:xfrm>
            <a:off x="0" y="2557463"/>
            <a:ext cx="9601200" cy="3511550"/>
          </a:xfrm>
        </p:spPr>
        <p:txBody>
          <a:bodyPr/>
          <a:lstStyle/>
          <a:p>
            <a:endParaRPr lang="tr-TR" dirty="0"/>
          </a:p>
          <a:p>
            <a:endParaRPr lang="tr-TR" dirty="0"/>
          </a:p>
        </p:txBody>
      </p:sp>
      <p:sp>
        <p:nvSpPr>
          <p:cNvPr id="4" name="Metin kutusu 3">
            <a:extLst>
              <a:ext uri="{FF2B5EF4-FFF2-40B4-BE49-F238E27FC236}">
                <a16:creationId xmlns:a16="http://schemas.microsoft.com/office/drawing/2014/main" xmlns="" id="{E774C84C-FE63-4834-BCA5-77A16CC8F150}"/>
              </a:ext>
            </a:extLst>
          </p:cNvPr>
          <p:cNvSpPr txBox="1"/>
          <p:nvPr/>
        </p:nvSpPr>
        <p:spPr>
          <a:xfrm>
            <a:off x="1295400" y="1316181"/>
            <a:ext cx="9760527" cy="5016758"/>
          </a:xfrm>
          <a:prstGeom prst="rect">
            <a:avLst/>
          </a:prstGeom>
          <a:noFill/>
        </p:spPr>
        <p:txBody>
          <a:bodyPr wrap="square" rtlCol="0">
            <a:spAutoFit/>
          </a:bodyPr>
          <a:lstStyle/>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Rezervasyon, turizm işletmelerinde isim belirterek yer ayırma ve kayıt işlemi yaptırmak demektir. </a:t>
            </a:r>
          </a:p>
          <a:p>
            <a:pPr marL="342900" indent="-342900">
              <a:buClr>
                <a:schemeClr val="accent5">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Otel odalarında, diğer işletmelerde ise uçak koltuklarının, restoran masalarının ya da salonların önceden ayrılması işlemine denir.</a:t>
            </a:r>
          </a:p>
          <a:p>
            <a:pPr marL="342900" indent="-342900">
              <a:buClr>
                <a:schemeClr val="accent5">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Bu işlem, bir kişi veya gruplar için kişisel olarak ya da seyahat acentesi aracılığı ile yapılabilir.</a:t>
            </a:r>
          </a:p>
          <a:p>
            <a:pPr marL="342900" indent="-342900">
              <a:buClr>
                <a:schemeClr val="accent5">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 Kara, deniz, hava araçlarının tarifeli veya tarifesiz seferlerine ilişkin olarak ve her türlü konaklama yeme içme ve eğlence işletmelerinde tüketici adına yer </a:t>
            </a:r>
          </a:p>
          <a:p>
            <a:pPr>
              <a:buClr>
                <a:schemeClr val="accent5">
                  <a:lumMod val="50000"/>
                </a:schemeClr>
              </a:buClr>
            </a:pPr>
            <a:r>
              <a:rPr lang="tr-TR" sz="2000" dirty="0">
                <a:latin typeface="Cambria" panose="02040503050406030204" pitchFamily="18" charset="0"/>
              </a:rPr>
              <a:t>      ayırtmak, kayıt işlemi yapmak şeklinde tanımlanmıştır. </a:t>
            </a:r>
          </a:p>
          <a:p>
            <a:pPr>
              <a:buClr>
                <a:schemeClr val="accent5">
                  <a:lumMod val="50000"/>
                </a:schemeClr>
              </a:buClr>
            </a:pPr>
            <a:r>
              <a:rPr lang="tr-TR" sz="2000" dirty="0">
                <a:latin typeface="Cambria" panose="02040503050406030204" pitchFamily="18" charset="0"/>
              </a:rPr>
              <a:t> </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Seyahat acenteleri, dünya genelinde </a:t>
            </a:r>
            <a:r>
              <a:rPr lang="tr-TR" sz="2000" dirty="0">
                <a:solidFill>
                  <a:schemeClr val="accent6">
                    <a:lumMod val="50000"/>
                  </a:schemeClr>
                </a:solidFill>
                <a:latin typeface="Cambria" panose="02040503050406030204" pitchFamily="18" charset="0"/>
              </a:rPr>
              <a:t>en çok rezervasyonu hava yolu ulaşımı </a:t>
            </a:r>
            <a:r>
              <a:rPr lang="tr-TR" sz="2000" dirty="0">
                <a:latin typeface="Cambria" panose="02040503050406030204" pitchFamily="18" charset="0"/>
              </a:rPr>
              <a:t>konusunda yapmaktadır.</a:t>
            </a:r>
          </a:p>
          <a:p>
            <a:pPr marL="342900" indent="-342900">
              <a:buClr>
                <a:schemeClr val="accent5">
                  <a:lumMod val="50000"/>
                </a:schemeClr>
              </a:buClr>
              <a:buFont typeface="Wingdings" panose="05000000000000000000" pitchFamily="2" charset="2"/>
              <a:buChar char="v"/>
            </a:pPr>
            <a:endParaRPr lang="tr-TR" sz="2000" dirty="0">
              <a:latin typeface="Georgia" panose="02040502050405020303" pitchFamily="18" charset="0"/>
            </a:endParaRPr>
          </a:p>
        </p:txBody>
      </p:sp>
    </p:spTree>
    <p:extLst>
      <p:ext uri="{BB962C8B-B14F-4D97-AF65-F5344CB8AC3E}">
        <p14:creationId xmlns:p14="http://schemas.microsoft.com/office/powerpoint/2010/main" val="3174433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2FBE4CE-982A-4CAF-8625-3CE38EB1DD27}"/>
              </a:ext>
            </a:extLst>
          </p:cNvPr>
          <p:cNvSpPr>
            <a:spLocks noGrp="1"/>
          </p:cNvSpPr>
          <p:nvPr>
            <p:ph type="title" idx="4294967295"/>
          </p:nvPr>
        </p:nvSpPr>
        <p:spPr>
          <a:xfrm>
            <a:off x="1714500" y="663575"/>
            <a:ext cx="7886700" cy="763588"/>
          </a:xfrm>
        </p:spPr>
        <p:txBody>
          <a:bodyPr>
            <a:normAutofit/>
          </a:bodyPr>
          <a:lstStyle/>
          <a:p>
            <a:r>
              <a:rPr lang="tr-TR" sz="4000" dirty="0">
                <a:solidFill>
                  <a:schemeClr val="accent5">
                    <a:lumMod val="50000"/>
                  </a:schemeClr>
                </a:solidFill>
                <a:latin typeface="Georgia" panose="02040502050405020303" pitchFamily="18" charset="0"/>
              </a:rPr>
              <a:t>REZERVASYON KAPSAMI</a:t>
            </a:r>
          </a:p>
        </p:txBody>
      </p:sp>
      <p:sp>
        <p:nvSpPr>
          <p:cNvPr id="3" name="Metin kutusu 2">
            <a:extLst>
              <a:ext uri="{FF2B5EF4-FFF2-40B4-BE49-F238E27FC236}">
                <a16:creationId xmlns:a16="http://schemas.microsoft.com/office/drawing/2014/main" xmlns="" id="{A7CDFD6C-FED7-4774-8AE6-17975B6A0569}"/>
              </a:ext>
            </a:extLst>
          </p:cNvPr>
          <p:cNvSpPr txBox="1"/>
          <p:nvPr/>
        </p:nvSpPr>
        <p:spPr>
          <a:xfrm>
            <a:off x="1295400" y="1620982"/>
            <a:ext cx="10044545" cy="4708981"/>
          </a:xfrm>
          <a:prstGeom prst="rect">
            <a:avLst/>
          </a:prstGeom>
          <a:noFill/>
        </p:spPr>
        <p:txBody>
          <a:bodyPr wrap="square" rtlCol="0">
            <a:spAutoFit/>
          </a:bodyPr>
          <a:lstStyle/>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Acenteler, rezervasyon işlemlerini hızlı ve düzenli yapmak için çeşitli otomasyon programları kullanır.</a:t>
            </a:r>
          </a:p>
          <a:p>
            <a:pPr>
              <a:buClr>
                <a:schemeClr val="accent5">
                  <a:lumMod val="50000"/>
                </a:schemeClr>
              </a:buClr>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 Bizzat görüşerek, faksla, telefonla, e-postayla yoluyla veya bilgisayar ortamında online olarak rezervasyon yapmak mümkündür.</a:t>
            </a:r>
          </a:p>
          <a:p>
            <a:pPr>
              <a:buClr>
                <a:schemeClr val="accent5">
                  <a:lumMod val="50000"/>
                </a:schemeClr>
              </a:buClr>
            </a:pPr>
            <a:r>
              <a:rPr lang="tr-TR" sz="2000" dirty="0">
                <a:latin typeface="Cambria" panose="02040503050406030204" pitchFamily="18" charset="0"/>
              </a:rPr>
              <a:t> </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Mektup, telgraf ve teleks rezervasyonları artık kullanımdan kalkmıştır.  Rezervasyonların mutlaka yazılı olarak belgelendirilmesi gerekir.</a:t>
            </a:r>
          </a:p>
          <a:p>
            <a:pPr marL="342900" indent="-342900">
              <a:buClr>
                <a:schemeClr val="accent5">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Seyahat acentelerinde rezervasyon çeşitleri; otel rezervasyonu, uçak bilet rezervasyonu vb. münferit ve grup rezervasyonlarıdır.</a:t>
            </a:r>
          </a:p>
          <a:p>
            <a:pPr>
              <a:buClr>
                <a:schemeClr val="accent5">
                  <a:lumMod val="50000"/>
                </a:schemeClr>
              </a:buClr>
            </a:pPr>
            <a:r>
              <a:rPr lang="tr-TR" sz="2000" dirty="0">
                <a:latin typeface="Cambria" panose="02040503050406030204" pitchFamily="18" charset="0"/>
              </a:rPr>
              <a:t> </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Rezervasyon süreci, kişi veya grupların rezervasyon için seyahat acentelerine  başvurması ile başlar.</a:t>
            </a:r>
          </a:p>
          <a:p>
            <a:pPr marL="342900" indent="-342900">
              <a:buClr>
                <a:schemeClr val="accent5">
                  <a:lumMod val="50000"/>
                </a:schemeClr>
              </a:buClr>
              <a:buFont typeface="Wingdings" panose="05000000000000000000" pitchFamily="2" charset="2"/>
              <a:buChar char="v"/>
            </a:pPr>
            <a:endParaRPr lang="tr-TR" sz="2000" dirty="0">
              <a:latin typeface="Georgia" panose="02040502050405020303" pitchFamily="18" charset="0"/>
            </a:endParaRPr>
          </a:p>
        </p:txBody>
      </p:sp>
    </p:spTree>
    <p:extLst>
      <p:ext uri="{BB962C8B-B14F-4D97-AF65-F5344CB8AC3E}">
        <p14:creationId xmlns:p14="http://schemas.microsoft.com/office/powerpoint/2010/main" val="2159912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10C27DF-0070-4568-80F0-126208B6F31B}"/>
              </a:ext>
            </a:extLst>
          </p:cNvPr>
          <p:cNvSpPr>
            <a:spLocks noGrp="1"/>
          </p:cNvSpPr>
          <p:nvPr>
            <p:ph type="title" idx="4294967295"/>
          </p:nvPr>
        </p:nvSpPr>
        <p:spPr>
          <a:xfrm>
            <a:off x="1593272" y="639763"/>
            <a:ext cx="6566478" cy="606425"/>
          </a:xfrm>
        </p:spPr>
        <p:txBody>
          <a:bodyPr>
            <a:normAutofit fontScale="90000"/>
          </a:bodyPr>
          <a:lstStyle/>
          <a:p>
            <a:r>
              <a:rPr lang="tr-TR" sz="3600" dirty="0">
                <a:solidFill>
                  <a:schemeClr val="accent5">
                    <a:lumMod val="50000"/>
                  </a:schemeClr>
                </a:solidFill>
                <a:latin typeface="Georgia" panose="02040502050405020303" pitchFamily="18" charset="0"/>
              </a:rPr>
              <a:t>ACENTA REZERVASYON </a:t>
            </a:r>
          </a:p>
        </p:txBody>
      </p:sp>
      <p:sp>
        <p:nvSpPr>
          <p:cNvPr id="3" name="Metin Yer Tutucusu 2">
            <a:extLst>
              <a:ext uri="{FF2B5EF4-FFF2-40B4-BE49-F238E27FC236}">
                <a16:creationId xmlns:a16="http://schemas.microsoft.com/office/drawing/2014/main" xmlns="" id="{0DBD3758-C527-4E7E-85EE-A84D047DED91}"/>
              </a:ext>
            </a:extLst>
          </p:cNvPr>
          <p:cNvSpPr>
            <a:spLocks noGrp="1"/>
          </p:cNvSpPr>
          <p:nvPr>
            <p:ph type="body" idx="4294967295"/>
          </p:nvPr>
        </p:nvSpPr>
        <p:spPr>
          <a:xfrm>
            <a:off x="1724891" y="1246188"/>
            <a:ext cx="10467109" cy="608012"/>
          </a:xfrm>
        </p:spPr>
        <p:txBody>
          <a:bodyPr>
            <a:normAutofit/>
          </a:bodyPr>
          <a:lstStyle/>
          <a:p>
            <a:pPr marL="0" indent="0">
              <a:buNone/>
            </a:pPr>
            <a:r>
              <a:rPr lang="tr-TR" sz="2800" b="1" dirty="0">
                <a:latin typeface="Georgia" panose="02040502050405020303" pitchFamily="18" charset="0"/>
              </a:rPr>
              <a:t>1- </a:t>
            </a:r>
            <a:r>
              <a:rPr lang="tr-TR" sz="2800" b="1" i="1" u="sng" dirty="0">
                <a:latin typeface="Georgia" panose="02040502050405020303" pitchFamily="18" charset="0"/>
              </a:rPr>
              <a:t>OPSİYON (REZERVASYON TEYİT SÜRESİ )</a:t>
            </a:r>
          </a:p>
        </p:txBody>
      </p:sp>
      <p:sp>
        <p:nvSpPr>
          <p:cNvPr id="4" name="Metin kutusu 3">
            <a:extLst>
              <a:ext uri="{FF2B5EF4-FFF2-40B4-BE49-F238E27FC236}">
                <a16:creationId xmlns:a16="http://schemas.microsoft.com/office/drawing/2014/main" xmlns="" id="{FE9085D6-69D8-44FF-9DB3-12ED9212A134}"/>
              </a:ext>
            </a:extLst>
          </p:cNvPr>
          <p:cNvSpPr txBox="1"/>
          <p:nvPr/>
        </p:nvSpPr>
        <p:spPr>
          <a:xfrm>
            <a:off x="1593272" y="1854777"/>
            <a:ext cx="9379527" cy="4708981"/>
          </a:xfrm>
          <a:prstGeom prst="rect">
            <a:avLst/>
          </a:prstGeom>
          <a:noFill/>
        </p:spPr>
        <p:txBody>
          <a:bodyPr wrap="square" rtlCol="0">
            <a:spAutoFit/>
          </a:bodyPr>
          <a:lstStyle/>
          <a:p>
            <a:pPr marL="342900" indent="-342900">
              <a:buClr>
                <a:schemeClr val="accent4">
                  <a:lumMod val="50000"/>
                </a:schemeClr>
              </a:buClr>
              <a:buFont typeface="Wingdings" panose="05000000000000000000" pitchFamily="2" charset="2"/>
              <a:buChar char="v"/>
            </a:pPr>
            <a:r>
              <a:rPr lang="tr-TR" sz="2000" dirty="0">
                <a:latin typeface="Cambria" panose="02040503050406030204" pitchFamily="18" charset="0"/>
              </a:rPr>
              <a:t>Rezervasyon yaptıranların onaylanmış olan rezervasyonu tek taraflı olarak iptal edebileceği son tarihtir. </a:t>
            </a:r>
          </a:p>
          <a:p>
            <a:pPr marL="342900" indent="-342900">
              <a:buClr>
                <a:schemeClr val="accent4">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4">
                  <a:lumMod val="50000"/>
                </a:schemeClr>
              </a:buClr>
              <a:buFont typeface="Wingdings" panose="05000000000000000000" pitchFamily="2" charset="2"/>
              <a:buChar char="v"/>
            </a:pPr>
            <a:r>
              <a:rPr lang="tr-TR" sz="2000" dirty="0">
                <a:latin typeface="Cambria" panose="02040503050406030204" pitchFamily="18" charset="0"/>
              </a:rPr>
              <a:t>Bu süre içinde rezervasyon yaptıran taraflar herhangi bir sorumluluk altına girmeden rezervasyonu iptal edebilir.</a:t>
            </a:r>
          </a:p>
          <a:p>
            <a:pPr marL="342900" indent="-342900">
              <a:buClr>
                <a:schemeClr val="accent4">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4">
                  <a:lumMod val="50000"/>
                </a:schemeClr>
              </a:buClr>
              <a:buFont typeface="Wingdings" panose="05000000000000000000" pitchFamily="2" charset="2"/>
              <a:buChar char="v"/>
            </a:pPr>
            <a:r>
              <a:rPr lang="tr-TR" sz="2000" dirty="0">
                <a:latin typeface="Cambria" panose="02040503050406030204" pitchFamily="18" charset="0"/>
              </a:rPr>
              <a:t>Konaklama işletmeleri, ulaştırma işletmeleri, seyahat acenteleri rezervasyon iptal edildiği takdirde tekrar satmalarının mümkün olabileceği son tarihi opsiyon tarihi olarak rezervasyon tarafa bildirir. </a:t>
            </a:r>
          </a:p>
          <a:p>
            <a:pPr marL="342900" indent="-342900">
              <a:buClr>
                <a:schemeClr val="accent4">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4">
                  <a:lumMod val="50000"/>
                </a:schemeClr>
              </a:buClr>
              <a:buFont typeface="Wingdings" panose="05000000000000000000" pitchFamily="2" charset="2"/>
              <a:buChar char="v"/>
            </a:pPr>
            <a:r>
              <a:rPr lang="tr-TR" sz="2000" dirty="0">
                <a:latin typeface="Cambria" panose="02040503050406030204" pitchFamily="18" charset="0"/>
              </a:rPr>
              <a:t>Bu süre geçtikten sonra sözleşmede belirtilen bir mazeret olmadan yapılacak iptallerde işletmeye belli bir miktar tazminat ödenmesi gerekmektedir, opsiyon tarihiden sonra işletmenin bu hizmeti satması zor olacaktır.</a:t>
            </a:r>
          </a:p>
          <a:p>
            <a:pPr marL="342900" indent="-342900">
              <a:buClr>
                <a:schemeClr val="accent4">
                  <a:lumMod val="50000"/>
                </a:schemeClr>
              </a:buClr>
              <a:buFont typeface="Wingdings" panose="05000000000000000000" pitchFamily="2" charset="2"/>
              <a:buChar char="v"/>
            </a:pPr>
            <a:endParaRPr lang="tr-TR" sz="2000" dirty="0">
              <a:latin typeface="Georgia" panose="02040502050405020303" pitchFamily="18" charset="0"/>
            </a:endParaRPr>
          </a:p>
          <a:p>
            <a:pPr marL="342900" indent="-342900">
              <a:buClr>
                <a:schemeClr val="accent4">
                  <a:lumMod val="50000"/>
                </a:schemeClr>
              </a:buClr>
              <a:buFont typeface="Wingdings" panose="05000000000000000000" pitchFamily="2" charset="2"/>
              <a:buChar char="v"/>
            </a:pPr>
            <a:endParaRPr lang="tr-TR" sz="2000" dirty="0">
              <a:latin typeface="Georgia" panose="02040502050405020303" pitchFamily="18" charset="0"/>
            </a:endParaRPr>
          </a:p>
        </p:txBody>
      </p:sp>
    </p:spTree>
    <p:extLst>
      <p:ext uri="{BB962C8B-B14F-4D97-AF65-F5344CB8AC3E}">
        <p14:creationId xmlns:p14="http://schemas.microsoft.com/office/powerpoint/2010/main" val="3796751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43835DE-0727-42B7-B99D-484E565627AD}"/>
              </a:ext>
            </a:extLst>
          </p:cNvPr>
          <p:cNvSpPr>
            <a:spLocks noGrp="1"/>
          </p:cNvSpPr>
          <p:nvPr>
            <p:ph type="title" idx="4294967295"/>
          </p:nvPr>
        </p:nvSpPr>
        <p:spPr>
          <a:xfrm>
            <a:off x="1690254" y="739920"/>
            <a:ext cx="7910946" cy="666750"/>
          </a:xfrm>
        </p:spPr>
        <p:txBody>
          <a:bodyPr>
            <a:normAutofit/>
          </a:bodyPr>
          <a:lstStyle/>
          <a:p>
            <a:r>
              <a:rPr lang="tr-TR" i="1" u="sng" dirty="0">
                <a:latin typeface="Georgia" panose="02040502050405020303" pitchFamily="18" charset="0"/>
              </a:rPr>
              <a:t>2- </a:t>
            </a:r>
            <a:r>
              <a:rPr lang="tr-TR" sz="3600" i="1" u="sng" dirty="0">
                <a:latin typeface="Georgia" panose="02040502050405020303" pitchFamily="18" charset="0"/>
              </a:rPr>
              <a:t>AKSİYON (ÖZEL İNDİRİMLER)</a:t>
            </a:r>
          </a:p>
        </p:txBody>
      </p:sp>
      <p:sp>
        <p:nvSpPr>
          <p:cNvPr id="3" name="Metin kutusu 2">
            <a:extLst>
              <a:ext uri="{FF2B5EF4-FFF2-40B4-BE49-F238E27FC236}">
                <a16:creationId xmlns:a16="http://schemas.microsoft.com/office/drawing/2014/main" xmlns="" id="{8FBDC814-A834-4689-BBE8-16FA0B22D1BA}"/>
              </a:ext>
            </a:extLst>
          </p:cNvPr>
          <p:cNvSpPr txBox="1"/>
          <p:nvPr/>
        </p:nvSpPr>
        <p:spPr>
          <a:xfrm>
            <a:off x="1690254" y="1524000"/>
            <a:ext cx="8395855" cy="3785652"/>
          </a:xfrm>
          <a:prstGeom prst="rect">
            <a:avLst/>
          </a:prstGeom>
          <a:noFill/>
        </p:spPr>
        <p:txBody>
          <a:bodyPr wrap="square" rtlCol="0">
            <a:spAutoFit/>
          </a:bodyPr>
          <a:lstStyle/>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Bazı acenteler, paket turlardaki kar oranlarından vazgeçerek önemli indirimler yapıp sürümden kazanmayı hedeflemektedir. </a:t>
            </a:r>
          </a:p>
          <a:p>
            <a:pPr>
              <a:buClr>
                <a:schemeClr val="accent5">
                  <a:lumMod val="50000"/>
                </a:schemeClr>
              </a:buClr>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Aksiyon daha çok charter (tarifesiz uçuşlar) uçuşlarındaki boş paket tur satışlarında, koltuk satışlarında boş koltukların satılması</a:t>
            </a:r>
          </a:p>
          <a:p>
            <a:pPr>
              <a:buClr>
                <a:schemeClr val="accent5">
                  <a:lumMod val="50000"/>
                </a:schemeClr>
              </a:buClr>
            </a:pPr>
            <a:r>
              <a:rPr lang="tr-TR" sz="2000" dirty="0">
                <a:latin typeface="Cambria" panose="02040503050406030204" pitchFamily="18" charset="0"/>
              </a:rPr>
              <a:t>      için yapılan fiyat indirimleri için kullanılır. </a:t>
            </a:r>
          </a:p>
          <a:p>
            <a:pPr>
              <a:buClr>
                <a:schemeClr val="accent5">
                  <a:lumMod val="50000"/>
                </a:schemeClr>
              </a:buClr>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Tarih yaklaştıkça önemli aksiyon yapılabilir.</a:t>
            </a:r>
          </a:p>
          <a:p>
            <a:pPr marL="342900" indent="-342900">
              <a:buClr>
                <a:schemeClr val="accent5">
                  <a:lumMod val="50000"/>
                </a:schemeClr>
              </a:buClr>
              <a:buFont typeface="Wingdings" panose="05000000000000000000" pitchFamily="2" charset="2"/>
              <a:buChar char="v"/>
            </a:pPr>
            <a:endParaRPr lang="tr-TR" sz="20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 Hava yolu şirketleri ve tur operatörleri de rakiplerine üstünlük sağlamak için aksiyon yapabilir. </a:t>
            </a:r>
          </a:p>
          <a:p>
            <a:pPr marL="342900" indent="-342900">
              <a:buClr>
                <a:schemeClr val="accent5">
                  <a:lumMod val="50000"/>
                </a:schemeClr>
              </a:buClr>
              <a:buFont typeface="Wingdings" panose="05000000000000000000" pitchFamily="2" charset="2"/>
              <a:buChar char="v"/>
            </a:pPr>
            <a:endParaRPr lang="tr-TR" sz="2000" dirty="0">
              <a:latin typeface="Georgia" panose="02040502050405020303" pitchFamily="18" charset="0"/>
            </a:endParaRPr>
          </a:p>
        </p:txBody>
      </p:sp>
    </p:spTree>
    <p:extLst>
      <p:ext uri="{BB962C8B-B14F-4D97-AF65-F5344CB8AC3E}">
        <p14:creationId xmlns:p14="http://schemas.microsoft.com/office/powerpoint/2010/main" val="3793408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032C32F-1A5D-4A92-9A4E-AB65ABF80ACE}"/>
              </a:ext>
            </a:extLst>
          </p:cNvPr>
          <p:cNvSpPr>
            <a:spLocks noGrp="1"/>
          </p:cNvSpPr>
          <p:nvPr>
            <p:ph type="title" idx="4294967295"/>
          </p:nvPr>
        </p:nvSpPr>
        <p:spPr>
          <a:xfrm>
            <a:off x="1859972" y="405245"/>
            <a:ext cx="7741227" cy="1229880"/>
          </a:xfrm>
        </p:spPr>
        <p:txBody>
          <a:bodyPr>
            <a:normAutofit fontScale="90000"/>
          </a:bodyPr>
          <a:lstStyle/>
          <a:p>
            <a:r>
              <a:rPr lang="tr-TR" dirty="0"/>
              <a:t>3- </a:t>
            </a:r>
            <a:r>
              <a:rPr lang="tr-TR" sz="4000" i="1" u="sng" dirty="0">
                <a:latin typeface="Georgia" panose="02040502050405020303" pitchFamily="18" charset="0"/>
              </a:rPr>
              <a:t>STOP-SALE (SATIŞLARI DURDURMA)</a:t>
            </a:r>
          </a:p>
        </p:txBody>
      </p:sp>
      <p:sp>
        <p:nvSpPr>
          <p:cNvPr id="3" name="Metin kutusu 2">
            <a:extLst>
              <a:ext uri="{FF2B5EF4-FFF2-40B4-BE49-F238E27FC236}">
                <a16:creationId xmlns:a16="http://schemas.microsoft.com/office/drawing/2014/main" xmlns="" id="{282CBDEF-3173-4629-91EF-202C20F89A6F}"/>
              </a:ext>
            </a:extLst>
          </p:cNvPr>
          <p:cNvSpPr txBox="1"/>
          <p:nvPr/>
        </p:nvSpPr>
        <p:spPr>
          <a:xfrm>
            <a:off x="1627909" y="1634836"/>
            <a:ext cx="9268691" cy="4524315"/>
          </a:xfrm>
          <a:prstGeom prst="rect">
            <a:avLst/>
          </a:prstGeom>
          <a:noFill/>
        </p:spPr>
        <p:txBody>
          <a:bodyPr wrap="square" rtlCol="0">
            <a:spAutoFit/>
          </a:bodyPr>
          <a:lstStyle/>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Acenteler, böyle bir duruma düşmemek için yüksek dönem rezervasyonlarını kesin rezervasyon olarak yaptırmayı tercih eder.</a:t>
            </a:r>
          </a:p>
          <a:p>
            <a:pPr marL="342900" indent="-342900">
              <a:buClr>
                <a:schemeClr val="accent5">
                  <a:lumMod val="50000"/>
                </a:schemeClr>
              </a:buClr>
              <a:buFont typeface="Wingdings" panose="05000000000000000000" pitchFamily="2" charset="2"/>
              <a:buChar char="v"/>
            </a:pPr>
            <a:endParaRPr lang="tr-TR" sz="24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Ayrıca işletmeler arasında sözleşmeler yapılırken belirtilen özel durumlar gerçekleştiği takdirde rezervasyonun iptal edilmesi veya ertelenmesi hakkı da vardır.</a:t>
            </a:r>
          </a:p>
          <a:p>
            <a:pPr>
              <a:buClr>
                <a:schemeClr val="accent5">
                  <a:lumMod val="50000"/>
                </a:schemeClr>
              </a:buClr>
            </a:pPr>
            <a:r>
              <a:rPr lang="tr-TR" sz="2400" dirty="0">
                <a:latin typeface="Cambria" panose="02040503050406030204" pitchFamily="18" charset="0"/>
              </a:rPr>
              <a:t> </a:t>
            </a: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Bunlara mücbir sebepler (zorlayıcı sebepler) adı verilir.</a:t>
            </a:r>
          </a:p>
          <a:p>
            <a:pPr marL="342900" indent="-342900">
              <a:buClr>
                <a:schemeClr val="accent5">
                  <a:lumMod val="50000"/>
                </a:schemeClr>
              </a:buClr>
              <a:buFont typeface="Wingdings" panose="05000000000000000000" pitchFamily="2" charset="2"/>
              <a:buChar char="v"/>
            </a:pPr>
            <a:endParaRPr lang="tr-TR" sz="24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İki ülke arasında gerginlik yaşanması, uçakların kaza yapması vb. durumlar da mücbir sebeplerdendir </a:t>
            </a:r>
          </a:p>
          <a:p>
            <a:pPr>
              <a:buClr>
                <a:schemeClr val="accent5">
                  <a:lumMod val="50000"/>
                </a:schemeClr>
              </a:buClr>
            </a:pPr>
            <a:endParaRPr lang="tr-TR" sz="2400" dirty="0">
              <a:latin typeface="Cambria" panose="02040503050406030204" pitchFamily="18" charset="0"/>
            </a:endParaRPr>
          </a:p>
        </p:txBody>
      </p:sp>
    </p:spTree>
    <p:extLst>
      <p:ext uri="{BB962C8B-B14F-4D97-AF65-F5344CB8AC3E}">
        <p14:creationId xmlns:p14="http://schemas.microsoft.com/office/powerpoint/2010/main" val="2735126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A23A2C0-FB79-4F70-A547-56045D9B7195}"/>
              </a:ext>
            </a:extLst>
          </p:cNvPr>
          <p:cNvSpPr>
            <a:spLocks noGrp="1"/>
          </p:cNvSpPr>
          <p:nvPr>
            <p:ph type="title" idx="4294967295"/>
          </p:nvPr>
        </p:nvSpPr>
        <p:spPr>
          <a:xfrm>
            <a:off x="1731963" y="677863"/>
            <a:ext cx="10460037" cy="638175"/>
          </a:xfrm>
        </p:spPr>
        <p:txBody>
          <a:bodyPr>
            <a:normAutofit fontScale="90000"/>
          </a:bodyPr>
          <a:lstStyle/>
          <a:p>
            <a:r>
              <a:rPr lang="tr-TR" sz="3600" i="1" u="sng" dirty="0">
                <a:latin typeface="Georgia" panose="02040502050405020303" pitchFamily="18" charset="0"/>
              </a:rPr>
              <a:t>3-OVER-BOOKİNG (ÇİFTE REZERVASYON</a:t>
            </a:r>
          </a:p>
        </p:txBody>
      </p:sp>
      <p:sp>
        <p:nvSpPr>
          <p:cNvPr id="3" name="Metin kutusu 2">
            <a:extLst>
              <a:ext uri="{FF2B5EF4-FFF2-40B4-BE49-F238E27FC236}">
                <a16:creationId xmlns:a16="http://schemas.microsoft.com/office/drawing/2014/main" xmlns="" id="{5EF655C9-85A8-4059-85CF-118B4772E0F3}"/>
              </a:ext>
            </a:extLst>
          </p:cNvPr>
          <p:cNvSpPr txBox="1"/>
          <p:nvPr/>
        </p:nvSpPr>
        <p:spPr>
          <a:xfrm>
            <a:off x="1080655" y="1316182"/>
            <a:ext cx="10224654" cy="5016758"/>
          </a:xfrm>
          <a:prstGeom prst="rect">
            <a:avLst/>
          </a:prstGeom>
          <a:noFill/>
        </p:spPr>
        <p:txBody>
          <a:bodyPr wrap="square" rtlCol="0">
            <a:spAutoFit/>
          </a:bodyPr>
          <a:lstStyle/>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Turizm işletmeleri, bazı rezervasyonlarının iptal edilebileceğini düşünerek fazla rezervasyon olarak onaylar. Buna “over-booking” denir. </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Sebepleri</a:t>
            </a:r>
            <a:r>
              <a:rPr lang="tr-TR" sz="2000" dirty="0" smtClean="0">
                <a:latin typeface="Cambria" panose="02040503050406030204" pitchFamily="18" charset="0"/>
              </a:rPr>
              <a:t>;</a:t>
            </a:r>
            <a:endParaRPr lang="tr-TR" sz="2000" dirty="0">
              <a:effectLst>
                <a:outerShdw blurRad="38100" dist="38100" dir="2700000" algn="tl">
                  <a:srgbClr val="000000">
                    <a:alpha val="43137"/>
                  </a:srgbClr>
                </a:outerShdw>
              </a:effectLst>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Ülkede yaşanan mali krizler nedeniyle rezervasyon iptallerinin çok olması.</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 Acentelerin satabileceklerini düşünerek sürekli fazla rezervasyon yaptırmaları</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nedeniyle konaklama işletmelerinin de kendilerinden istenen bütün</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rezervasyonları onaylamaları.</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Turun başlama tarihinde, konaklama işletmesinin onayladığı aşırı rezervasyon</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yapmış konuklar işletmeye geldiği takdirde kapasite aşılmış olur ve konuklar</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açıkta kalır. Bu duruma turizm sektöründe </a:t>
            </a:r>
            <a:r>
              <a:rPr lang="tr-TR" sz="2000" dirty="0">
                <a:solidFill>
                  <a:schemeClr val="accent5">
                    <a:lumMod val="50000"/>
                  </a:schemeClr>
                </a:solidFill>
                <a:latin typeface="Cambria" panose="02040503050406030204" pitchFamily="18" charset="0"/>
              </a:rPr>
              <a:t>“short a düşmek” </a:t>
            </a:r>
            <a:r>
              <a:rPr lang="tr-TR" sz="2000" dirty="0">
                <a:latin typeface="Cambria" panose="02040503050406030204" pitchFamily="18" charset="0"/>
              </a:rPr>
              <a:t>adı verilir.</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 Overbooking rezervasyonları, tahmini fazla satışlar, short a düşmek ise</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gerçekleşen fazla satışlardır.</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Bu duruma düşen işletme, konukları aynı kalite düzeyinde veya daha iyi bir</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işletmede konaklatmak zorundadır.</a:t>
            </a:r>
          </a:p>
          <a:p>
            <a:pPr marL="342900" indent="-342900">
              <a:buClr>
                <a:schemeClr val="accent5">
                  <a:lumMod val="50000"/>
                </a:schemeClr>
              </a:buClr>
              <a:buFont typeface="Wingdings" panose="05000000000000000000" pitchFamily="2" charset="2"/>
              <a:buChar char="v"/>
            </a:pPr>
            <a:r>
              <a:rPr lang="tr-TR" sz="2000" dirty="0">
                <a:latin typeface="Cambria" panose="02040503050406030204" pitchFamily="18" charset="0"/>
              </a:rPr>
              <a:t> Ayrıca para cezası, işletme belgesi iptali gibi yasal yaptırımları da vardır.</a:t>
            </a:r>
          </a:p>
          <a:p>
            <a:endParaRPr lang="tr-TR" sz="2000" dirty="0">
              <a:latin typeface="Cambria" panose="02040503050406030204" pitchFamily="18" charset="0"/>
            </a:endParaRPr>
          </a:p>
        </p:txBody>
      </p:sp>
    </p:spTree>
    <p:extLst>
      <p:ext uri="{BB962C8B-B14F-4D97-AF65-F5344CB8AC3E}">
        <p14:creationId xmlns:p14="http://schemas.microsoft.com/office/powerpoint/2010/main" val="4233571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D007FDD-571E-4730-9825-46E61CDFE644}"/>
              </a:ext>
            </a:extLst>
          </p:cNvPr>
          <p:cNvSpPr>
            <a:spLocks noGrp="1"/>
          </p:cNvSpPr>
          <p:nvPr>
            <p:ph type="title" idx="4294967295"/>
          </p:nvPr>
        </p:nvSpPr>
        <p:spPr>
          <a:xfrm>
            <a:off x="1693718" y="504825"/>
            <a:ext cx="9601200" cy="638175"/>
          </a:xfrm>
        </p:spPr>
        <p:txBody>
          <a:bodyPr>
            <a:noAutofit/>
          </a:bodyPr>
          <a:lstStyle/>
          <a:p>
            <a:r>
              <a:rPr lang="tr-TR" sz="2800" i="1" u="sng" dirty="0"/>
              <a:t>4- </a:t>
            </a:r>
            <a:r>
              <a:rPr lang="tr-TR" sz="2800" i="1" u="sng" dirty="0">
                <a:latin typeface="Georgia" panose="02040502050405020303" pitchFamily="18" charset="0"/>
              </a:rPr>
              <a:t>NO-SHOW</a:t>
            </a:r>
            <a:br>
              <a:rPr lang="tr-TR" sz="2800" i="1" u="sng" dirty="0">
                <a:latin typeface="Georgia" panose="02040502050405020303" pitchFamily="18" charset="0"/>
              </a:rPr>
            </a:br>
            <a:r>
              <a:rPr lang="tr-TR" sz="2800" i="1" u="sng" dirty="0">
                <a:latin typeface="Georgia" panose="02040502050405020303" pitchFamily="18" charset="0"/>
              </a:rPr>
              <a:t> (YAPILDIĞI HALDE KULLANILMAYAN REZERVASYON) </a:t>
            </a:r>
          </a:p>
        </p:txBody>
      </p:sp>
      <p:sp>
        <p:nvSpPr>
          <p:cNvPr id="3" name="Metin kutusu 2">
            <a:extLst>
              <a:ext uri="{FF2B5EF4-FFF2-40B4-BE49-F238E27FC236}">
                <a16:creationId xmlns:a16="http://schemas.microsoft.com/office/drawing/2014/main" xmlns="" id="{511681D9-1879-43EE-843A-2C6F2283BDBE}"/>
              </a:ext>
            </a:extLst>
          </p:cNvPr>
          <p:cNvSpPr txBox="1"/>
          <p:nvPr/>
        </p:nvSpPr>
        <p:spPr>
          <a:xfrm>
            <a:off x="1274619" y="2022764"/>
            <a:ext cx="9601200" cy="4524315"/>
          </a:xfrm>
          <a:prstGeom prst="rect">
            <a:avLst/>
          </a:prstGeom>
          <a:noFill/>
        </p:spPr>
        <p:txBody>
          <a:bodyPr wrap="square" rtlCol="0">
            <a:spAutoFit/>
          </a:bodyPr>
          <a:lstStyle/>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Yapıldığı halde kullanılmayan, iptal edilmeyen rezervasyonlardır</a:t>
            </a:r>
          </a:p>
          <a:p>
            <a:pPr>
              <a:buClr>
                <a:schemeClr val="accent5">
                  <a:lumMod val="50000"/>
                </a:schemeClr>
              </a:buClr>
            </a:pPr>
            <a:endParaRPr lang="tr-TR" sz="24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 Acente opsiyon tarihi geçtikten sonra rezervasyon işlemini iptal ederse oda ücretini ödemek zorundadır.</a:t>
            </a:r>
          </a:p>
          <a:p>
            <a:pPr marL="342900" indent="-342900">
              <a:buClr>
                <a:schemeClr val="accent5">
                  <a:lumMod val="50000"/>
                </a:schemeClr>
              </a:buClr>
              <a:buFont typeface="Wingdings" panose="05000000000000000000" pitchFamily="2" charset="2"/>
              <a:buChar char="v"/>
            </a:pPr>
            <a:endParaRPr lang="tr-TR" sz="24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İşletmeler arasında yapılan sözleşmeye göre No-Show ücreti değişkendir.</a:t>
            </a:r>
          </a:p>
          <a:p>
            <a:pPr>
              <a:buClr>
                <a:schemeClr val="accent5">
                  <a:lumMod val="50000"/>
                </a:schemeClr>
              </a:buClr>
            </a:pPr>
            <a:endParaRPr lang="tr-TR" sz="2400" dirty="0">
              <a:latin typeface="Cambria" panose="02040503050406030204" pitchFamily="18" charset="0"/>
            </a:endParaRPr>
          </a:p>
          <a:p>
            <a:pPr marL="342900" indent="-342900">
              <a:buClr>
                <a:schemeClr val="accent5">
                  <a:lumMod val="50000"/>
                </a:schemeClr>
              </a:buClr>
              <a:buFont typeface="Wingdings" panose="05000000000000000000" pitchFamily="2" charset="2"/>
              <a:buChar char="v"/>
            </a:pPr>
            <a:r>
              <a:rPr lang="tr-TR" sz="2400" dirty="0">
                <a:latin typeface="Cambria" panose="02040503050406030204" pitchFamily="18" charset="0"/>
              </a:rPr>
              <a:t> Check-in tarihinden bir gün önceki iptal ile beş gün önceki iptale farklı No-Show oranları uygulanabilir.</a:t>
            </a:r>
          </a:p>
          <a:p>
            <a:pPr marL="342900" indent="-342900">
              <a:buClr>
                <a:schemeClr val="accent5">
                  <a:lumMod val="50000"/>
                </a:schemeClr>
              </a:buClr>
              <a:buFont typeface="Wingdings" panose="05000000000000000000" pitchFamily="2" charset="2"/>
              <a:buChar char="v"/>
            </a:pPr>
            <a:endParaRPr lang="tr-TR" sz="2400" dirty="0">
              <a:latin typeface="Georgia" panose="02040502050405020303" pitchFamily="18" charset="0"/>
            </a:endParaRPr>
          </a:p>
          <a:p>
            <a:pPr marL="342900" indent="-342900">
              <a:buClr>
                <a:schemeClr val="accent5">
                  <a:lumMod val="50000"/>
                </a:schemeClr>
              </a:buClr>
              <a:buFont typeface="Wingdings" panose="05000000000000000000" pitchFamily="2" charset="2"/>
              <a:buChar char="v"/>
            </a:pPr>
            <a:endParaRPr lang="tr-TR" sz="2400" dirty="0">
              <a:latin typeface="Georgia" panose="02040502050405020303" pitchFamily="18" charset="0"/>
            </a:endParaRPr>
          </a:p>
        </p:txBody>
      </p:sp>
    </p:spTree>
    <p:extLst>
      <p:ext uri="{BB962C8B-B14F-4D97-AF65-F5344CB8AC3E}">
        <p14:creationId xmlns:p14="http://schemas.microsoft.com/office/powerpoint/2010/main" val="513814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1182FCA-C3B9-4F90-8F23-0D2DD6C080CD}"/>
              </a:ext>
            </a:extLst>
          </p:cNvPr>
          <p:cNvSpPr>
            <a:spLocks noGrp="1"/>
          </p:cNvSpPr>
          <p:nvPr>
            <p:ph type="title" idx="4294967295"/>
          </p:nvPr>
        </p:nvSpPr>
        <p:spPr>
          <a:xfrm>
            <a:off x="1529194" y="420399"/>
            <a:ext cx="8052955" cy="860425"/>
          </a:xfrm>
        </p:spPr>
        <p:txBody>
          <a:bodyPr>
            <a:normAutofit fontScale="90000"/>
          </a:bodyPr>
          <a:lstStyle/>
          <a:p>
            <a:r>
              <a:rPr lang="tr-TR" sz="3600" i="1" u="sng" dirty="0">
                <a:latin typeface="Georgia" panose="02040502050405020303" pitchFamily="18" charset="0"/>
              </a:rPr>
              <a:t>5-GO SHOW (REZERVASYONSUZ YOLCU)</a:t>
            </a:r>
          </a:p>
        </p:txBody>
      </p:sp>
      <p:sp>
        <p:nvSpPr>
          <p:cNvPr id="4" name="Metin kutusu 3">
            <a:extLst>
              <a:ext uri="{FF2B5EF4-FFF2-40B4-BE49-F238E27FC236}">
                <a16:creationId xmlns:a16="http://schemas.microsoft.com/office/drawing/2014/main" xmlns="" id="{76FAC360-C534-49D0-9837-D31E68F7043A}"/>
              </a:ext>
            </a:extLst>
          </p:cNvPr>
          <p:cNvSpPr txBox="1"/>
          <p:nvPr/>
        </p:nvSpPr>
        <p:spPr>
          <a:xfrm>
            <a:off x="1122218" y="1550988"/>
            <a:ext cx="8866909" cy="4678204"/>
          </a:xfrm>
          <a:prstGeom prst="rect">
            <a:avLst/>
          </a:prstGeom>
          <a:noFill/>
        </p:spPr>
        <p:txBody>
          <a:bodyPr wrap="square" rtlCol="0">
            <a:spAutoFit/>
          </a:bodyPr>
          <a:lstStyle/>
          <a:p>
            <a:pPr marL="285750" indent="-285750">
              <a:buClr>
                <a:schemeClr val="accent5">
                  <a:lumMod val="50000"/>
                </a:schemeClr>
              </a:buClr>
              <a:buFont typeface="Wingdings" panose="05000000000000000000" pitchFamily="2" charset="2"/>
              <a:buChar char="v"/>
            </a:pPr>
            <a:r>
              <a:rPr lang="tr-TR" sz="2000" dirty="0">
                <a:latin typeface="Georgia" panose="02040502050405020303" pitchFamily="18" charset="0"/>
              </a:rPr>
              <a:t>Tur operatörünün seyahat acentesine gönderdiği konuk listesinde ismi  görülmeyen fakat tur grubuyla birlikte gelen rezervasyon fazlası konukların durumuna Go-Show adı verilir.</a:t>
            </a:r>
          </a:p>
          <a:p>
            <a:pPr>
              <a:buClr>
                <a:schemeClr val="accent5">
                  <a:lumMod val="50000"/>
                </a:schemeClr>
              </a:buClr>
            </a:pPr>
            <a:endParaRPr lang="tr-TR" sz="2000" dirty="0">
              <a:latin typeface="Georgia" panose="02040502050405020303" pitchFamily="18" charset="0"/>
            </a:endParaRPr>
          </a:p>
          <a:p>
            <a:pPr marL="285750" indent="-285750">
              <a:buClr>
                <a:schemeClr val="accent5">
                  <a:lumMod val="50000"/>
                </a:schemeClr>
              </a:buClr>
              <a:buFont typeface="Wingdings" panose="05000000000000000000" pitchFamily="2" charset="2"/>
              <a:buChar char="v"/>
            </a:pPr>
            <a:r>
              <a:rPr lang="tr-TR" sz="2000" dirty="0">
                <a:latin typeface="Georgia" panose="02040502050405020303" pitchFamily="18" charset="0"/>
              </a:rPr>
              <a:t>Son anda gelişen bir tercih yakın arkadaşlar ya da aile üyeleri birlikte gelmeye karar vermişlerdir. </a:t>
            </a:r>
          </a:p>
          <a:p>
            <a:pPr marL="285750" indent="-285750">
              <a:buClr>
                <a:schemeClr val="accent5">
                  <a:lumMod val="50000"/>
                </a:schemeClr>
              </a:buClr>
              <a:buFont typeface="Wingdings" panose="05000000000000000000" pitchFamily="2" charset="2"/>
              <a:buChar char="v"/>
            </a:pPr>
            <a:endParaRPr lang="tr-TR" sz="2000" dirty="0">
              <a:latin typeface="Georgia" panose="02040502050405020303" pitchFamily="18" charset="0"/>
            </a:endParaRPr>
          </a:p>
          <a:p>
            <a:pPr marL="285750" indent="-285750">
              <a:buClr>
                <a:schemeClr val="accent5">
                  <a:lumMod val="50000"/>
                </a:schemeClr>
              </a:buClr>
              <a:buFont typeface="Wingdings" panose="05000000000000000000" pitchFamily="2" charset="2"/>
              <a:buChar char="v"/>
            </a:pPr>
            <a:r>
              <a:rPr lang="tr-TR" sz="2000" dirty="0">
                <a:latin typeface="Georgia" panose="02040502050405020303" pitchFamily="18" charset="0"/>
              </a:rPr>
              <a:t>Örneğin, anne babası tatile giderken çocuklarını da okuluyla birlikte geziye  gönderecektir. Fakat son gün gezinin ertelenmesi sebebiyle çocuklarını da getirmek  zorunda kalmışlardır.</a:t>
            </a:r>
          </a:p>
          <a:p>
            <a:pPr>
              <a:buClr>
                <a:schemeClr val="accent5">
                  <a:lumMod val="50000"/>
                </a:schemeClr>
              </a:buClr>
            </a:pPr>
            <a:endParaRPr lang="tr-TR" sz="2000" dirty="0">
              <a:latin typeface="Georgia" panose="02040502050405020303" pitchFamily="18" charset="0"/>
            </a:endParaRPr>
          </a:p>
          <a:p>
            <a:pPr marL="285750" indent="-285750">
              <a:buClr>
                <a:schemeClr val="accent5">
                  <a:lumMod val="50000"/>
                </a:schemeClr>
              </a:buClr>
              <a:buFont typeface="Wingdings" panose="05000000000000000000" pitchFamily="2" charset="2"/>
              <a:buChar char="v"/>
            </a:pPr>
            <a:r>
              <a:rPr lang="tr-TR" sz="2000" dirty="0">
                <a:latin typeface="Georgia" panose="02040502050405020303" pitchFamily="18" charset="0"/>
              </a:rPr>
              <a:t>Gönderici seyahat acentesi tur kapasitesi dolmasına rağmen gidecek yerde boş yer </a:t>
            </a:r>
            <a:r>
              <a:rPr lang="sv-SE" sz="2000" dirty="0">
                <a:latin typeface="Georgia" panose="02040502050405020303" pitchFamily="18" charset="0"/>
              </a:rPr>
              <a:t>olacağını tahmin ederek son dakika satışı yapabilir. Bu uygulama zaman zaman</a:t>
            </a:r>
            <a:r>
              <a:rPr lang="tr-TR" sz="2000" dirty="0">
                <a:latin typeface="Georgia" panose="02040502050405020303" pitchFamily="18" charset="0"/>
              </a:rPr>
              <a:t> yaşanmaktadır. </a:t>
            </a:r>
          </a:p>
          <a:p>
            <a:pPr marL="285750" indent="-285750">
              <a:buClr>
                <a:schemeClr val="accent5">
                  <a:lumMod val="50000"/>
                </a:schemeClr>
              </a:buClr>
              <a:buFont typeface="Wingdings" panose="05000000000000000000" pitchFamily="2" charset="2"/>
              <a:buChar char="v"/>
            </a:pPr>
            <a:endParaRPr lang="sv-SE" dirty="0">
              <a:latin typeface="Georgia" panose="02040502050405020303" pitchFamily="18" charset="0"/>
            </a:endParaRPr>
          </a:p>
        </p:txBody>
      </p:sp>
    </p:spTree>
    <p:extLst>
      <p:ext uri="{BB962C8B-B14F-4D97-AF65-F5344CB8AC3E}">
        <p14:creationId xmlns:p14="http://schemas.microsoft.com/office/powerpoint/2010/main" val="193629392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147</TotalTime>
  <Words>1141</Words>
  <Application>Microsoft Office PowerPoint</Application>
  <PresentationFormat>Geniş ekran</PresentationFormat>
  <Paragraphs>144</Paragraphs>
  <Slides>14</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14</vt:i4>
      </vt:variant>
    </vt:vector>
  </HeadingPairs>
  <TitlesOfParts>
    <vt:vector size="22" baseType="lpstr">
      <vt:lpstr>Arial</vt:lpstr>
      <vt:lpstr>Calibri</vt:lpstr>
      <vt:lpstr>Cambria</vt:lpstr>
      <vt:lpstr>Century Gothic</vt:lpstr>
      <vt:lpstr>Georgia</vt:lpstr>
      <vt:lpstr>Wingdings</vt:lpstr>
      <vt:lpstr>Wingdings 3</vt:lpstr>
      <vt:lpstr>Duman</vt:lpstr>
      <vt:lpstr>KONAKLAMA VE SEYAHAT HİZMETLERİ</vt:lpstr>
      <vt:lpstr>REZERVASYON </vt:lpstr>
      <vt:lpstr>REZERVASYON KAPSAMI</vt:lpstr>
      <vt:lpstr>ACENTA REZERVASYON </vt:lpstr>
      <vt:lpstr>2- AKSİYON (ÖZEL İNDİRİMLER)</vt:lpstr>
      <vt:lpstr>3- STOP-SALE (SATIŞLARI DURDURMA)</vt:lpstr>
      <vt:lpstr>3-OVER-BOOKİNG (ÇİFTE REZERVASYON</vt:lpstr>
      <vt:lpstr>4- NO-SHOW  (YAPILDIĞI HALDE KULLANILMAYAN REZERVASYON) </vt:lpstr>
      <vt:lpstr>5-GO SHOW (REZERVASYONSUZ YOLCU)</vt:lpstr>
      <vt:lpstr>6- GO-MAİL (ŞİRKET POSTASI)</vt:lpstr>
      <vt:lpstr>KONTENJAN</vt:lpstr>
      <vt:lpstr>REZERVASYON KAVRAMININ AMACI</vt:lpstr>
      <vt:lpstr>ORGANİZASYON YAPISI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VE SEYAHAT HİZMETLERİ</dc:title>
  <dc:creator>User</dc:creator>
  <cp:lastModifiedBy>zeynep</cp:lastModifiedBy>
  <cp:revision>16</cp:revision>
  <dcterms:created xsi:type="dcterms:W3CDTF">2019-03-09T16:11:41Z</dcterms:created>
  <dcterms:modified xsi:type="dcterms:W3CDTF">2019-03-15T10:50:06Z</dcterms:modified>
</cp:coreProperties>
</file>