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9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13.11.2017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2400" b="1" dirty="0" smtClean="0">
                <a:latin typeface="Times New Roman" pitchFamily="18" charset="0"/>
                <a:cs typeface="Times New Roman" pitchFamily="18" charset="0"/>
              </a:rPr>
              <a:t>Meslek Elemanı Olarak Sosyal Hizmet Uzmanının Sorumlulukları </a:t>
            </a:r>
            <a:endParaRPr lang="tr-TR" sz="2400" b="1"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80728"/>
            <a:ext cx="8229600" cy="5145435"/>
          </a:xfrm>
        </p:spPr>
        <p:txBody>
          <a:bodyPr>
            <a:normAutofit/>
          </a:bodyPr>
          <a:lstStyle/>
          <a:p>
            <a:pPr algn="just">
              <a:buNone/>
            </a:pPr>
            <a:r>
              <a:rPr lang="tr-TR" sz="2000" b="1" dirty="0" smtClean="0">
                <a:latin typeface="Times New Roman" pitchFamily="18" charset="0"/>
                <a:cs typeface="Times New Roman" pitchFamily="18" charset="0"/>
              </a:rPr>
              <a:t>4.01. </a:t>
            </a:r>
            <a:r>
              <a:rPr lang="tr-TR" sz="2000" b="1" dirty="0" smtClean="0">
                <a:latin typeface="Times New Roman" pitchFamily="18" charset="0"/>
                <a:cs typeface="Times New Roman" pitchFamily="18" charset="0"/>
              </a:rPr>
              <a:t>Yetkinlik</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a:t>
            </a:r>
            <a:r>
              <a:rPr lang="tr-TR" sz="2000" dirty="0" smtClean="0">
                <a:latin typeface="Times New Roman" pitchFamily="18" charset="0"/>
                <a:cs typeface="Times New Roman" pitchFamily="18" charset="0"/>
              </a:rPr>
              <a:t>hizmet uzmanları:</a:t>
            </a:r>
          </a:p>
          <a:p>
            <a:pPr algn="just"/>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a</a:t>
            </a:r>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Sadece </a:t>
            </a:r>
            <a:r>
              <a:rPr lang="tr-TR" sz="2000" dirty="0" smtClean="0">
                <a:latin typeface="Times New Roman" pitchFamily="18" charset="0"/>
                <a:cs typeface="Times New Roman" pitchFamily="18" charset="0"/>
              </a:rPr>
              <a:t>yetkin olduğu veya yetkin olmaya konusunda istekli olduğu alanda sorumluluk kabul etmeli veya görev almalıdır.          </a:t>
            </a:r>
          </a:p>
          <a:p>
            <a:pPr algn="just">
              <a:buNone/>
            </a:pPr>
            <a:r>
              <a:rPr lang="tr-TR" sz="2000" dirty="0" smtClean="0">
                <a:latin typeface="Times New Roman" pitchFamily="18" charset="0"/>
                <a:cs typeface="Times New Roman" pitchFamily="18" charset="0"/>
              </a:rPr>
              <a:t>b) </a:t>
            </a:r>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Mesleki uygulamalarında yetkin hale gelmek için çaba göstermeli; bilgilerinin geliştirilmesi ve geçerliliğinin sınanması konusunda uygun yöntemlere başvurmalıdır.</a:t>
            </a:r>
          </a:p>
          <a:p>
            <a:pPr algn="just">
              <a:buNone/>
            </a:pPr>
            <a:r>
              <a:rPr lang="tr-TR" sz="2000" dirty="0" smtClean="0">
                <a:latin typeface="Times New Roman" pitchFamily="18" charset="0"/>
                <a:cs typeface="Times New Roman" pitchFamily="18" charset="0"/>
              </a:rPr>
              <a:t>c) </a:t>
            </a:r>
            <a:r>
              <a:rPr lang="tr-TR" sz="2000" dirty="0" smtClean="0">
                <a:latin typeface="Times New Roman" pitchFamily="18" charset="0"/>
                <a:cs typeface="Times New Roman" pitchFamily="18" charset="0"/>
              </a:rPr>
              <a:t> Mesleki </a:t>
            </a:r>
            <a:r>
              <a:rPr lang="tr-TR" sz="2000" dirty="0" smtClean="0">
                <a:latin typeface="Times New Roman" pitchFamily="18" charset="0"/>
                <a:cs typeface="Times New Roman" pitchFamily="18" charset="0"/>
              </a:rPr>
              <a:t>uygulamalarında sosyal hizmet mesleği ve disiplini ile meslek etiğine ilişkin geçerli bilgileri temel almalıdır.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196752"/>
            <a:ext cx="8229600" cy="4929411"/>
          </a:xfrm>
        </p:spPr>
        <p:txBody>
          <a:bodyPr>
            <a:normAutofit/>
          </a:bodyPr>
          <a:lstStyle/>
          <a:p>
            <a:pPr algn="just">
              <a:buNone/>
            </a:pPr>
            <a:r>
              <a:rPr lang="tr-TR" sz="2000" b="1" dirty="0" smtClean="0">
                <a:latin typeface="Times New Roman" pitchFamily="18" charset="0"/>
                <a:cs typeface="Times New Roman" pitchFamily="18" charset="0"/>
              </a:rPr>
              <a:t>4.02. </a:t>
            </a:r>
            <a:r>
              <a:rPr lang="tr-TR" sz="2000" b="1" dirty="0" smtClean="0">
                <a:latin typeface="Times New Roman" pitchFamily="18" charset="0"/>
                <a:cs typeface="Times New Roman" pitchFamily="18" charset="0"/>
              </a:rPr>
              <a:t>Ayrımcılık</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hizmet uzmanları </a:t>
            </a:r>
            <a:r>
              <a:rPr lang="tr-TR" sz="2000" dirty="0" smtClean="0">
                <a:latin typeface="Times New Roman" pitchFamily="18" charset="0"/>
                <a:cs typeface="Times New Roman" pitchFamily="18" charset="0"/>
              </a:rPr>
              <a:t>mesleki </a:t>
            </a:r>
            <a:r>
              <a:rPr lang="tr-TR" sz="2000" dirty="0" smtClean="0">
                <a:latin typeface="Times New Roman" pitchFamily="18" charset="0"/>
                <a:cs typeface="Times New Roman" pitchFamily="18" charset="0"/>
              </a:rPr>
              <a:t>uygulamalarında; ırk, etnik ve ulusal köken, renk, cinsiyet, cinsel tercih, yaş, medeni durum, siyasal görüş, dinsel inanç, zihinsel ya da fiziksel özür temeline dayanan ayrımcılığın herhangi bir biçimine yer vermemeli; göz yummamalı; kolaylaştırmamalı ve ayrımcılık yapanlarla işbirliğine girmemelidir.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80728"/>
            <a:ext cx="8229600" cy="5145435"/>
          </a:xfrm>
        </p:spPr>
        <p:txBody>
          <a:bodyPr>
            <a:normAutofit/>
          </a:bodyPr>
          <a:lstStyle/>
          <a:p>
            <a:pPr algn="just">
              <a:buNone/>
            </a:pPr>
            <a:r>
              <a:rPr lang="tr-TR" sz="2000" b="1" dirty="0" smtClean="0">
                <a:latin typeface="Times New Roman" pitchFamily="18" charset="0"/>
                <a:cs typeface="Times New Roman" pitchFamily="18" charset="0"/>
              </a:rPr>
              <a:t>4.03. </a:t>
            </a:r>
            <a:r>
              <a:rPr lang="tr-TR" sz="2000" b="1" dirty="0" smtClean="0">
                <a:latin typeface="Times New Roman" pitchFamily="18" charset="0"/>
                <a:cs typeface="Times New Roman" pitchFamily="18" charset="0"/>
              </a:rPr>
              <a:t>Kişisel Tutum</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hizmet uzmanları, mesleki sorumluluklarını yerine getirirken kişisel tutumlarının buna engel olmasına izin vermemelidir.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196752"/>
            <a:ext cx="8229600" cy="4929411"/>
          </a:xfrm>
        </p:spPr>
        <p:txBody>
          <a:bodyPr>
            <a:normAutofit/>
          </a:bodyPr>
          <a:lstStyle/>
          <a:p>
            <a:pPr algn="just">
              <a:buNone/>
            </a:pPr>
            <a:r>
              <a:rPr lang="tr-TR" sz="2000" b="1" dirty="0" smtClean="0">
                <a:latin typeface="Times New Roman" pitchFamily="18" charset="0"/>
                <a:cs typeface="Times New Roman" pitchFamily="18" charset="0"/>
              </a:rPr>
              <a:t>4.04. </a:t>
            </a:r>
            <a:r>
              <a:rPr lang="tr-TR" sz="2000" b="1" dirty="0" smtClean="0">
                <a:latin typeface="Times New Roman" pitchFamily="18" charset="0"/>
                <a:cs typeface="Times New Roman" pitchFamily="18" charset="0"/>
              </a:rPr>
              <a:t>Dürüst Olmama</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a:t>
            </a:r>
            <a:r>
              <a:rPr lang="tr-TR" sz="2000" dirty="0" smtClean="0">
                <a:latin typeface="Times New Roman" pitchFamily="18" charset="0"/>
                <a:cs typeface="Times New Roman" pitchFamily="18" charset="0"/>
              </a:rPr>
              <a:t>hizmet uzmanları dürüst olmayan, hileli işlere </a:t>
            </a:r>
            <a:r>
              <a:rPr lang="tr-TR" sz="2000" dirty="0" smtClean="0">
                <a:latin typeface="Times New Roman" pitchFamily="18" charset="0"/>
                <a:cs typeface="Times New Roman" pitchFamily="18" charset="0"/>
              </a:rPr>
              <a:t>katılmamalı; göz </a:t>
            </a:r>
            <a:r>
              <a:rPr lang="tr-TR" sz="2000" dirty="0" smtClean="0">
                <a:latin typeface="Times New Roman" pitchFamily="18" charset="0"/>
                <a:cs typeface="Times New Roman" pitchFamily="18" charset="0"/>
              </a:rPr>
              <a:t>yummamalı ; bu durumlarla ilişkilendirilmemeye özen göstermelidir</a:t>
            </a:r>
            <a:r>
              <a:rPr lang="tr-TR" sz="2000" b="1" dirty="0" smtClean="0">
                <a:latin typeface="Times New Roman" pitchFamily="18" charset="0"/>
                <a:cs typeface="Times New Roman" pitchFamily="18" charset="0"/>
              </a:rPr>
              <a:t>.</a:t>
            </a:r>
            <a:endParaRPr lang="tr-TR" sz="2000"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696"/>
            <a:ext cx="8229600" cy="5433467"/>
          </a:xfrm>
        </p:spPr>
        <p:txBody>
          <a:bodyPr>
            <a:normAutofit/>
          </a:bodyPr>
          <a:lstStyle/>
          <a:p>
            <a:pPr algn="just">
              <a:buNone/>
            </a:pPr>
            <a:r>
              <a:rPr lang="tr-TR" sz="2000" b="1" dirty="0" smtClean="0">
                <a:latin typeface="Times New Roman" pitchFamily="18" charset="0"/>
                <a:cs typeface="Times New Roman" pitchFamily="18" charset="0"/>
              </a:rPr>
              <a:t>4.05. </a:t>
            </a:r>
            <a:r>
              <a:rPr lang="tr-TR" sz="2000" b="1" dirty="0" smtClean="0">
                <a:latin typeface="Times New Roman" pitchFamily="18" charset="0"/>
                <a:cs typeface="Times New Roman" pitchFamily="18" charset="0"/>
              </a:rPr>
              <a:t>Zayıf Yönler</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hizmet uzmanları,</a:t>
            </a:r>
          </a:p>
          <a:p>
            <a:pPr algn="just">
              <a:buNone/>
            </a:pPr>
            <a:r>
              <a:rPr lang="tr-TR" sz="2000" dirty="0" smtClean="0">
                <a:latin typeface="Times New Roman" pitchFamily="18" charset="0"/>
                <a:cs typeface="Times New Roman" pitchFamily="18" charset="0"/>
              </a:rPr>
              <a:t>a) </a:t>
            </a:r>
            <a:r>
              <a:rPr lang="tr-TR" sz="2000" dirty="0" smtClean="0">
                <a:latin typeface="Times New Roman" pitchFamily="18" charset="0"/>
                <a:cs typeface="Times New Roman" pitchFamily="18" charset="0"/>
              </a:rPr>
              <a:t>Mesleki </a:t>
            </a:r>
            <a:r>
              <a:rPr lang="tr-TR" sz="2000" dirty="0" smtClean="0">
                <a:latin typeface="Times New Roman" pitchFamily="18" charset="0"/>
                <a:cs typeface="Times New Roman" pitchFamily="18" charset="0"/>
              </a:rPr>
              <a:t>yönden sorumlu oldukları bireylerin yararını tehlikeye atacak ya da kendi mesleki karar ve performanslarına engel olacak bireysel sorunlarının, yasal problemlerinin, ekonomik yetersizliklerinin, fiziksel, zihinsel ve ruhsal sağlıkları ile ilgili güçlüklerinin mesleki çalışmalarını etkilemesine izin vermemelidir.</a:t>
            </a:r>
          </a:p>
          <a:p>
            <a:pPr algn="just">
              <a:buNone/>
            </a:pPr>
            <a:r>
              <a:rPr lang="tr-TR" sz="2000" dirty="0" smtClean="0">
                <a:latin typeface="Times New Roman" pitchFamily="18" charset="0"/>
                <a:cs typeface="Times New Roman" pitchFamily="18" charset="0"/>
              </a:rPr>
              <a:t>b) </a:t>
            </a:r>
            <a:r>
              <a:rPr lang="tr-TR" sz="2000" dirty="0" smtClean="0">
                <a:latin typeface="Times New Roman" pitchFamily="18" charset="0"/>
                <a:cs typeface="Times New Roman" pitchFamily="18" charset="0"/>
              </a:rPr>
              <a:t>Bireysel </a:t>
            </a:r>
            <a:r>
              <a:rPr lang="tr-TR" sz="2000" dirty="0" smtClean="0">
                <a:latin typeface="Times New Roman" pitchFamily="18" charset="0"/>
                <a:cs typeface="Times New Roman" pitchFamily="18" charset="0"/>
              </a:rPr>
              <a:t>sorunları (fiziksel, zihinsel ve ruhsal sağlık, eş ve çocukları ile ilgili benzeri güçlükler) veya çalıştıkları alanın yarattığı sorunlar (tükenmişlik sendromu vb.) mesleki karar ya da performanslarına engel oluşturduğunda, sorunlarını çözebilmek için profesyonel yardım alarak, iş yükünü ayarlayarak veya durumuna uygun bir alana geçerek hizmet verdikleri müracaatçıları korumaya özen göstermelidir.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196752"/>
            <a:ext cx="8229600" cy="4929411"/>
          </a:xfrm>
        </p:spPr>
        <p:txBody>
          <a:bodyPr>
            <a:normAutofit/>
          </a:bodyPr>
          <a:lstStyle/>
          <a:p>
            <a:pPr algn="just">
              <a:buNone/>
            </a:pPr>
            <a:r>
              <a:rPr lang="tr-TR" sz="2000" b="1" dirty="0" smtClean="0">
                <a:latin typeface="Times New Roman" pitchFamily="18" charset="0"/>
                <a:cs typeface="Times New Roman" pitchFamily="18" charset="0"/>
              </a:rPr>
              <a:t>4.06.</a:t>
            </a:r>
            <a:r>
              <a:rPr lang="tr-TR" sz="2000" b="1"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Temsil</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hizmet uzmanları</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a)   </a:t>
            </a:r>
            <a:r>
              <a:rPr lang="tr-TR" sz="2000" dirty="0" smtClean="0">
                <a:latin typeface="Times New Roman" pitchFamily="18" charset="0"/>
                <a:cs typeface="Times New Roman" pitchFamily="18" charset="0"/>
              </a:rPr>
              <a:t>Kamuoyuna </a:t>
            </a:r>
            <a:r>
              <a:rPr lang="tr-TR" sz="2000" dirty="0" smtClean="0">
                <a:latin typeface="Times New Roman" pitchFamily="18" charset="0"/>
                <a:cs typeface="Times New Roman" pitchFamily="18" charset="0"/>
              </a:rPr>
              <a:t>yaptıkları açıklama ve eylemlerin bireysel mi yoksa temsilcisi olduğu bir grup ya da kuruluş adına mı yaptığını belirtmelidir.</a:t>
            </a:r>
          </a:p>
          <a:p>
            <a:pPr algn="just">
              <a:buNone/>
            </a:pPr>
            <a:r>
              <a:rPr lang="tr-TR" sz="2000" dirty="0" smtClean="0">
                <a:latin typeface="Times New Roman" pitchFamily="18" charset="0"/>
                <a:cs typeface="Times New Roman" pitchFamily="18" charset="0"/>
              </a:rPr>
              <a:t>b) </a:t>
            </a:r>
            <a:r>
              <a:rPr lang="tr-TR" sz="2000" dirty="0" smtClean="0">
                <a:latin typeface="Times New Roman" pitchFamily="18" charset="0"/>
                <a:cs typeface="Times New Roman" pitchFamily="18" charset="0"/>
              </a:rPr>
              <a:t>Müracaatçılarına</a:t>
            </a:r>
            <a:r>
              <a:rPr lang="tr-TR" sz="2000" dirty="0" smtClean="0">
                <a:latin typeface="Times New Roman" pitchFamily="18" charset="0"/>
                <a:cs typeface="Times New Roman" pitchFamily="18" charset="0"/>
              </a:rPr>
              <a:t>, kurumuna ve kamuya, yalnızca gerçekten mesleki yeterliliğe sahip olduğu konular ve hizmetler hakkında açıklamalarda bulunmalıdır.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8229600" cy="5289451"/>
          </a:xfrm>
        </p:spPr>
        <p:txBody>
          <a:bodyPr>
            <a:normAutofit/>
          </a:bodyPr>
          <a:lstStyle/>
          <a:p>
            <a:pPr algn="just">
              <a:buNone/>
            </a:pPr>
            <a:r>
              <a:rPr lang="tr-TR" sz="2000" b="1" dirty="0" smtClean="0">
                <a:latin typeface="Times New Roman" pitchFamily="18" charset="0"/>
                <a:cs typeface="Times New Roman" pitchFamily="18" charset="0"/>
              </a:rPr>
              <a:t>4.07. </a:t>
            </a:r>
            <a:r>
              <a:rPr lang="tr-TR" sz="2000" b="1" dirty="0" smtClean="0">
                <a:latin typeface="Times New Roman" pitchFamily="18" charset="0"/>
                <a:cs typeface="Times New Roman" pitchFamily="18" charset="0"/>
              </a:rPr>
              <a:t>Israrlı Talepler</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hizmet </a:t>
            </a:r>
            <a:r>
              <a:rPr lang="tr-TR" sz="2000" dirty="0" smtClean="0">
                <a:latin typeface="Times New Roman" pitchFamily="18" charset="0"/>
                <a:cs typeface="Times New Roman" pitchFamily="18" charset="0"/>
              </a:rPr>
              <a:t>uzmanları:</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a)</a:t>
            </a:r>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İçinde bulundukları durum nedeniyle aşırı etki, yönlendirme ya da baskıya karşı incinebilir durumda olan müracaatçılarının uygun olmayan taleplerini yerine getirmeyi taahhüt etmemelidir.</a:t>
            </a:r>
          </a:p>
          <a:p>
            <a:pPr algn="just">
              <a:buNone/>
            </a:pPr>
            <a:r>
              <a:rPr lang="tr-TR" sz="2000" dirty="0" smtClean="0">
                <a:latin typeface="Times New Roman" pitchFamily="18" charset="0"/>
                <a:cs typeface="Times New Roman" pitchFamily="18" charset="0"/>
              </a:rPr>
              <a:t>b)   </a:t>
            </a:r>
            <a:r>
              <a:rPr lang="tr-TR" sz="2000" dirty="0" smtClean="0">
                <a:latin typeface="Times New Roman" pitchFamily="18" charset="0"/>
                <a:cs typeface="Times New Roman" pitchFamily="18" charset="0"/>
              </a:rPr>
              <a:t>Şu </a:t>
            </a:r>
            <a:r>
              <a:rPr lang="tr-TR" sz="2000" dirty="0" smtClean="0">
                <a:latin typeface="Times New Roman" pitchFamily="18" charset="0"/>
                <a:cs typeface="Times New Roman" pitchFamily="18" charset="0"/>
              </a:rPr>
              <a:t>anki müracaatçılarından veya özel durumları nedeniyle aşırı ölçüde incinebilecek diğer kişilerden gelecek tanıklık etme, bonservis verme, referans olma, onaylama yönündeki ısrarlı taleplere yönelik taahhütte bulunmamalıdır.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696"/>
            <a:ext cx="8229600" cy="5433467"/>
          </a:xfrm>
        </p:spPr>
        <p:txBody>
          <a:bodyPr>
            <a:normAutofit/>
          </a:bodyPr>
          <a:lstStyle/>
          <a:p>
            <a:pPr algn="just">
              <a:buNone/>
            </a:pPr>
            <a:r>
              <a:rPr lang="tr-TR" sz="2000" b="1" dirty="0" smtClean="0">
                <a:latin typeface="Times New Roman" pitchFamily="18" charset="0"/>
                <a:cs typeface="Times New Roman" pitchFamily="18" charset="0"/>
              </a:rPr>
              <a:t>3.08. </a:t>
            </a:r>
            <a:r>
              <a:rPr lang="tr-TR" sz="2000" b="1" dirty="0" smtClean="0">
                <a:latin typeface="Times New Roman" pitchFamily="18" charset="0"/>
                <a:cs typeface="Times New Roman" pitchFamily="18" charset="0"/>
              </a:rPr>
              <a:t>Telif </a:t>
            </a:r>
            <a:r>
              <a:rPr lang="tr-TR" sz="2000" b="1" dirty="0" smtClean="0">
                <a:latin typeface="Times New Roman" pitchFamily="18" charset="0"/>
                <a:cs typeface="Times New Roman" pitchFamily="18" charset="0"/>
              </a:rPr>
              <a:t>Hakkı ve İtibarın </a:t>
            </a:r>
            <a:r>
              <a:rPr lang="tr-TR" sz="2000" b="1" dirty="0" smtClean="0">
                <a:latin typeface="Times New Roman" pitchFamily="18" charset="0"/>
                <a:cs typeface="Times New Roman" pitchFamily="18" charset="0"/>
              </a:rPr>
              <a:t>Kabulü</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hizmet uzmanları telif hakkı da dahil olmak üzere, yalnızca fiilen yaptıkları ya da yapılmasına katkıda bulundukları çalışmaların sorumluluğunu ve kazanımlarını üstlenmelidir. Başkalarının çalışmalarını ve katkılarını da dürüstçe belirtmelidir.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23</Words>
  <Application>Microsoft Office PowerPoint</Application>
  <PresentationFormat>Ekran Gösterisi (4:3)</PresentationFormat>
  <Paragraphs>37</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Meslek Elemanı Olarak Sosyal Hizmet Uzmanının Sorumlulukları </vt:lpstr>
      <vt:lpstr>Slayt 2</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Meslek Elemanı Olarak Sosyal Hizmet Uzmanının Sorumlulukları </dc:title>
  <dc:creator>İrfan Doğan</dc:creator>
  <cp:lastModifiedBy>sbf</cp:lastModifiedBy>
  <cp:revision>23</cp:revision>
  <dcterms:created xsi:type="dcterms:W3CDTF">2017-11-13T09:21:20Z</dcterms:created>
  <dcterms:modified xsi:type="dcterms:W3CDTF">2017-11-13T09:30:06Z</dcterms:modified>
</cp:coreProperties>
</file>