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B24E-A592-4531-9897-1C82248694A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995-2340-4E89-8237-F8C39B0EEC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9863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B24E-A592-4531-9897-1C82248694A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995-2340-4E89-8237-F8C39B0EEC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4554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B24E-A592-4531-9897-1C82248694A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995-2340-4E89-8237-F8C39B0EEC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224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B24E-A592-4531-9897-1C82248694A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995-2340-4E89-8237-F8C39B0EEC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9591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B24E-A592-4531-9897-1C82248694A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995-2340-4E89-8237-F8C39B0EEC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2560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B24E-A592-4531-9897-1C82248694A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995-2340-4E89-8237-F8C39B0EEC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4706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B24E-A592-4531-9897-1C82248694A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995-2340-4E89-8237-F8C39B0EEC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05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B24E-A592-4531-9897-1C82248694A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995-2340-4E89-8237-F8C39B0EEC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263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B24E-A592-4531-9897-1C82248694A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995-2340-4E89-8237-F8C39B0EEC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0590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B24E-A592-4531-9897-1C82248694A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995-2340-4E89-8237-F8C39B0EEC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60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1B24E-A592-4531-9897-1C82248694A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995-2340-4E89-8237-F8C39B0EEC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065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1B24E-A592-4531-9897-1C82248694AA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A3995-2340-4E89-8237-F8C39B0EEC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920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.tr/s/ref=dp_byline_sr_book_2?ie=UTF8&amp;field-author=%C3%9Cmm%C3%BChan+Nazan+Yatk%C4%B1n&amp;search-alias=books" TargetMode="External"/><Relationship Id="rId2" Type="http://schemas.openxmlformats.org/officeDocument/2006/relationships/hyperlink" Target="https://www.amazon.com.tr/s/ref=dp_byline_sr_book_1?ie=UTF8&amp;field-author=Ahmet+Yatk%C4%B1n&amp;search-alias=book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İlişkiler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668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Televizyon,</a:t>
            </a:r>
          </a:p>
          <a:p>
            <a:pPr algn="just">
              <a:lnSpc>
                <a:spcPct val="90000"/>
              </a:lnSpc>
            </a:pPr>
            <a:r>
              <a:rPr lang="tr-TR" altLang="tr-TR" dirty="0" smtClean="0"/>
              <a:t>Türkiye’ de ilk kez televizyon yayını 1968 yılı Ocak ayında Ankara’da başlamıştır. 1971’de İstanbul, İzmir, Eskişehir ve 1972’de tüm Türkiye’ye yayılmıştır. 1984 yılında da renkli televizyon yayını başlamıştır.</a:t>
            </a:r>
          </a:p>
          <a:p>
            <a:pPr algn="just">
              <a:lnSpc>
                <a:spcPct val="90000"/>
              </a:lnSpc>
            </a:pPr>
            <a:r>
              <a:rPr lang="tr-TR" altLang="tr-TR" dirty="0" smtClean="0"/>
              <a:t>Haberlerin ilgi çekici olması gerekmektedir.</a:t>
            </a:r>
          </a:p>
          <a:p>
            <a:pPr algn="just">
              <a:lnSpc>
                <a:spcPct val="90000"/>
              </a:lnSpc>
            </a:pPr>
            <a:r>
              <a:rPr lang="tr-TR" altLang="tr-TR" dirty="0" smtClean="0"/>
              <a:t>Kullanılan resimlerin içerik ile uyumlu olması gerekmektedir.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8264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tr-TR" altLang="tr-TR" dirty="0" smtClean="0"/>
              <a:t>Dünyanın her yerine ulaşabilir</a:t>
            </a:r>
          </a:p>
          <a:p>
            <a:pPr algn="just">
              <a:lnSpc>
                <a:spcPct val="90000"/>
              </a:lnSpc>
            </a:pPr>
            <a:r>
              <a:rPr lang="tr-TR" altLang="tr-TR" dirty="0" smtClean="0"/>
              <a:t>Ses ve görüntü kalitesi önemlidir.</a:t>
            </a:r>
          </a:p>
          <a:p>
            <a:pPr algn="just">
              <a:lnSpc>
                <a:spcPct val="90000"/>
              </a:lnSpc>
            </a:pPr>
            <a:r>
              <a:rPr lang="tr-TR" altLang="tr-TR" dirty="0" smtClean="0"/>
              <a:t>Etkin bir iletişim aracıdır.</a:t>
            </a:r>
          </a:p>
          <a:p>
            <a:pPr algn="just">
              <a:lnSpc>
                <a:spcPct val="90000"/>
              </a:lnSpc>
            </a:pPr>
            <a:r>
              <a:rPr lang="tr-TR" altLang="tr-TR" dirty="0" smtClean="0"/>
              <a:t>Kullanılan semboller önemlidir.</a:t>
            </a:r>
          </a:p>
          <a:p>
            <a:pPr algn="just">
              <a:lnSpc>
                <a:spcPct val="90000"/>
              </a:lnSpc>
            </a:pPr>
            <a:r>
              <a:rPr lang="tr-TR" altLang="tr-TR" dirty="0" smtClean="0"/>
              <a:t>Haberlerin etik olarak doğru olması gerekmektedir</a:t>
            </a:r>
            <a:endParaRPr lang="tr-TR" alt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8743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Yayın akışını etkin kullanmak gereklidir</a:t>
            </a:r>
          </a:p>
          <a:p>
            <a:r>
              <a:rPr lang="tr-TR" dirty="0" smtClean="0"/>
              <a:t>Zamanlama önemlidir</a:t>
            </a:r>
          </a:p>
          <a:p>
            <a:r>
              <a:rPr lang="tr-TR" dirty="0" smtClean="0"/>
              <a:t>Hedef kitlenin izleme saatleri tahmin edilip bu zamanlamaya göre hareket etmek gereklidir</a:t>
            </a:r>
          </a:p>
          <a:p>
            <a:r>
              <a:rPr lang="tr-TR" dirty="0" smtClean="0"/>
              <a:t>Çok izlenen programlara reklam verilebilir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 algn="just">
              <a:lnSpc>
                <a:spcPct val="9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0894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Çıkan haberlerin doğruluğu önemlidir. Olumsuz bir haberle anılan işletme bu imajı temizleyemeyebilir.</a:t>
            </a:r>
          </a:p>
          <a:p>
            <a:r>
              <a:rPr lang="tr-TR" dirty="0" smtClean="0"/>
              <a:t>İnsanlar çoğunlukla izlediği haberlere doğrudan inanırlar, haberin doğruluğunu sorgulamayabilirler. </a:t>
            </a:r>
          </a:p>
          <a:p>
            <a:r>
              <a:rPr lang="tr-TR" dirty="0" smtClean="0"/>
              <a:t>Reklamlar izleyiciyi sıkmamalıdır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181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tr-TR" altLang="tr-TR" dirty="0" smtClean="0"/>
              <a:t>RADYO</a:t>
            </a:r>
          </a:p>
          <a:p>
            <a:pPr algn="just">
              <a:lnSpc>
                <a:spcPct val="90000"/>
              </a:lnSpc>
            </a:pPr>
            <a:r>
              <a:rPr lang="tr-TR" altLang="tr-TR" dirty="0" smtClean="0"/>
              <a:t>Başka bir işle uğraşırken aynı anda radyo dinlenebilir</a:t>
            </a:r>
          </a:p>
          <a:p>
            <a:pPr algn="just">
              <a:lnSpc>
                <a:spcPct val="90000"/>
              </a:lnSpc>
            </a:pPr>
            <a:r>
              <a:rPr lang="tr-TR" altLang="tr-TR" dirty="0" smtClean="0"/>
              <a:t>Çok dinlenen programlara reklam verilebilir.</a:t>
            </a:r>
          </a:p>
          <a:p>
            <a:pPr algn="just">
              <a:lnSpc>
                <a:spcPct val="90000"/>
              </a:lnSpc>
            </a:pPr>
            <a:r>
              <a:rPr lang="tr-TR" altLang="tr-TR" dirty="0" smtClean="0"/>
              <a:t>Gün boyunca yayın yapabilirler</a:t>
            </a:r>
          </a:p>
          <a:p>
            <a:pPr algn="just">
              <a:lnSpc>
                <a:spcPct val="90000"/>
              </a:lnSpc>
            </a:pPr>
            <a:r>
              <a:rPr lang="tr-TR" altLang="tr-TR" dirty="0" smtClean="0"/>
              <a:t>Basılı araçların ulaşamayacağı yerlere ulaşabilir. </a:t>
            </a:r>
          </a:p>
          <a:p>
            <a:pPr algn="just">
              <a:lnSpc>
                <a:spcPct val="90000"/>
              </a:lnSpc>
            </a:pPr>
            <a:r>
              <a:rPr lang="tr-TR" altLang="tr-TR" dirty="0" smtClean="0"/>
              <a:t>Her radyo kanalının kendine göre hedef kitlesi vardır.</a:t>
            </a:r>
          </a:p>
          <a:p>
            <a:pPr algn="just">
              <a:lnSpc>
                <a:spcPct val="90000"/>
              </a:lnSpc>
            </a:pPr>
            <a:endParaRPr lang="tr-TR" altLang="tr-TR" dirty="0" smtClean="0"/>
          </a:p>
          <a:p>
            <a:pPr algn="just">
              <a:lnSpc>
                <a:spcPct val="90000"/>
              </a:lnSpc>
            </a:pPr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7410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 smtClean="0"/>
              <a:t>Tengilimoğlu</a:t>
            </a:r>
            <a:r>
              <a:rPr lang="tr-TR" dirty="0" smtClean="0"/>
              <a:t>, D. Sağlık Kurumlarında Halkla İlişkiler.</a:t>
            </a:r>
          </a:p>
          <a:p>
            <a:r>
              <a:rPr lang="tr-TR" dirty="0" smtClean="0"/>
              <a:t>Halkla İlişkiler ve İletişim , 2018, </a:t>
            </a:r>
            <a:r>
              <a:rPr lang="tr-TR" u="sng" dirty="0" smtClean="0">
                <a:hlinkClick r:id="rId2"/>
              </a:rPr>
              <a:t>Ahmet Yatkın</a:t>
            </a:r>
            <a:r>
              <a:rPr lang="tr-TR" dirty="0" smtClean="0"/>
              <a:t> , </a:t>
            </a:r>
            <a:r>
              <a:rPr lang="tr-TR" u="sng" dirty="0" smtClean="0">
                <a:hlinkClick r:id="rId3"/>
              </a:rPr>
              <a:t>Ümmühan Nazan Yatkın</a:t>
            </a:r>
            <a:r>
              <a:rPr lang="tr-TR" dirty="0" smtClean="0"/>
              <a:t> , Nobel Akademik Yayıncılık; 5. baskı </a:t>
            </a:r>
            <a:endParaRPr lang="tr-TR" b="1" dirty="0" smtClean="0"/>
          </a:p>
          <a:p>
            <a:r>
              <a:rPr lang="tr-TR" dirty="0" smtClean="0"/>
              <a:t>Bülbül, R. (2000). Halkla İlişkiler ve Tanıtım, Nobel Yayın, Ankara</a:t>
            </a:r>
            <a:endParaRPr lang="tr-TR" b="1" dirty="0" smtClean="0"/>
          </a:p>
          <a:p>
            <a:r>
              <a:rPr lang="tr-TR" dirty="0" smtClean="0"/>
              <a:t>Ertekin, Y. (2000). Halkla İlişkiler, Yargı Yayıncılık, Ankara</a:t>
            </a:r>
          </a:p>
          <a:p>
            <a:r>
              <a:rPr lang="tr-TR" dirty="0" smtClean="0"/>
              <a:t>Mısırlı, İ. (2003). Genel İletişim, Detay Yayıncılık, Ankara </a:t>
            </a:r>
          </a:p>
          <a:p>
            <a:r>
              <a:rPr lang="tr-TR" dirty="0" smtClean="0"/>
              <a:t>T.C. Anadolu Üniversitesi Yayını No: 2713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1676</a:t>
            </a:r>
          </a:p>
          <a:p>
            <a:r>
              <a:rPr lang="tr-TR" dirty="0" smtClean="0"/>
              <a:t>Halkla İlişkiler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Prof.Dr</a:t>
            </a:r>
            <a:r>
              <a:rPr lang="tr-TR" dirty="0" smtClean="0"/>
              <a:t>. Ahmet Kalender (Ünite 1) </a:t>
            </a:r>
            <a:r>
              <a:rPr lang="tr-TR" dirty="0" err="1" smtClean="0"/>
              <a:t>Prof.Dr</a:t>
            </a:r>
            <a:r>
              <a:rPr lang="tr-TR" dirty="0" smtClean="0"/>
              <a:t>. Zeynep Filiz </a:t>
            </a:r>
            <a:r>
              <a:rPr lang="tr-TR" dirty="0" err="1" smtClean="0"/>
              <a:t>Peltekoğlu</a:t>
            </a:r>
            <a:r>
              <a:rPr lang="tr-TR" dirty="0" smtClean="0"/>
              <a:t> (Ünite 2) </a:t>
            </a:r>
            <a:r>
              <a:rPr lang="tr-TR" dirty="0" err="1" smtClean="0"/>
              <a:t>Doç.Dr</a:t>
            </a:r>
            <a:r>
              <a:rPr lang="tr-TR" dirty="0" smtClean="0"/>
              <a:t>. Sevil </a:t>
            </a:r>
            <a:r>
              <a:rPr lang="tr-TR" dirty="0" err="1" smtClean="0"/>
              <a:t>Bayçu</a:t>
            </a:r>
            <a:r>
              <a:rPr lang="tr-TR" dirty="0" smtClean="0"/>
              <a:t> (Ünite 3) </a:t>
            </a:r>
            <a:r>
              <a:rPr lang="tr-TR" dirty="0" err="1" smtClean="0"/>
              <a:t>Dr.Öğr.Üyesi</a:t>
            </a:r>
            <a:r>
              <a:rPr lang="tr-TR" dirty="0" smtClean="0"/>
              <a:t> Mehmet Sinan Ergüven (Ünite 4) </a:t>
            </a:r>
            <a:r>
              <a:rPr lang="tr-TR" dirty="0" err="1" smtClean="0"/>
              <a:t>Prof.Dr</a:t>
            </a:r>
            <a:r>
              <a:rPr lang="tr-TR" dirty="0" smtClean="0"/>
              <a:t>. </a:t>
            </a:r>
            <a:r>
              <a:rPr lang="tr-TR" dirty="0" err="1" smtClean="0"/>
              <a:t>Rasime</a:t>
            </a:r>
            <a:r>
              <a:rPr lang="tr-TR" dirty="0" smtClean="0"/>
              <a:t> Ayhan Yılmaz (Ünite 5) </a:t>
            </a:r>
            <a:r>
              <a:rPr lang="tr-TR" dirty="0" err="1" smtClean="0"/>
              <a:t>Prof.Dr</a:t>
            </a:r>
            <a:r>
              <a:rPr lang="tr-TR" dirty="0" smtClean="0"/>
              <a:t>. Ayla Okay (Ünite 6) </a:t>
            </a:r>
            <a:r>
              <a:rPr lang="tr-TR" dirty="0" err="1" smtClean="0"/>
              <a:t>Prof.Dr</a:t>
            </a:r>
            <a:r>
              <a:rPr lang="tr-TR" dirty="0" smtClean="0"/>
              <a:t>. Aylin Göztaş (Ünite 7) </a:t>
            </a:r>
            <a:r>
              <a:rPr lang="tr-TR" dirty="0" err="1" smtClean="0"/>
              <a:t>Prof.Dr</a:t>
            </a:r>
            <a:r>
              <a:rPr lang="tr-TR" dirty="0" smtClean="0"/>
              <a:t>. Sema Becerikli (Ünite 8)  </a:t>
            </a:r>
          </a:p>
          <a:p>
            <a:r>
              <a:rPr lang="tr-TR" dirty="0" smtClean="0"/>
              <a:t>Editör </a:t>
            </a:r>
            <a:r>
              <a:rPr lang="tr-TR" dirty="0" err="1" smtClean="0"/>
              <a:t>Prof.Dr</a:t>
            </a:r>
            <a:r>
              <a:rPr lang="tr-TR" dirty="0" smtClean="0"/>
              <a:t>. Aydın Ziya Özgür</a:t>
            </a:r>
          </a:p>
          <a:p>
            <a:r>
              <a:rPr lang="tr-TR" dirty="0" err="1" smtClean="0"/>
              <a:t>Megep</a:t>
            </a:r>
            <a:r>
              <a:rPr lang="tr-TR" dirty="0" smtClean="0"/>
              <a:t> (Mesleki Eğitim Ve Öğretim Sisteminin Güçlendirilmesi Projesi) Halkla İlişkiler Ve  Organizasyon Hizmetleri Alanı , Ankara 2007, Milli Eğitim Bakanlığı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2127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T.C. Anadolu </a:t>
            </a:r>
            <a:r>
              <a:rPr lang="tr-TR" dirty="0" err="1" smtClean="0"/>
              <a:t>Ün‹Vers‹Tes</a:t>
            </a:r>
            <a:r>
              <a:rPr lang="tr-TR" dirty="0" smtClean="0"/>
              <a:t>‹ Yayını No: 2613 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1581</a:t>
            </a:r>
          </a:p>
          <a:p>
            <a:r>
              <a:rPr lang="tr-TR" dirty="0" smtClean="0"/>
              <a:t>Halkla İlişkiler Uygulama Teknikleri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Öğr.Gör.Dr</a:t>
            </a:r>
            <a:r>
              <a:rPr lang="tr-TR" dirty="0" smtClean="0"/>
              <a:t>. Melike </a:t>
            </a:r>
            <a:r>
              <a:rPr lang="tr-TR" dirty="0" err="1" smtClean="0"/>
              <a:t>Taﬁcıoğlu</a:t>
            </a:r>
            <a:r>
              <a:rPr lang="tr-TR" dirty="0" smtClean="0"/>
              <a:t> (Ünite 1) </a:t>
            </a:r>
            <a:r>
              <a:rPr lang="tr-TR" dirty="0" err="1" smtClean="0"/>
              <a:t>Yrd.Doç.Dr</a:t>
            </a:r>
            <a:r>
              <a:rPr lang="tr-TR" dirty="0" smtClean="0"/>
              <a:t>. Feyyaz Bodur (Ünite 2) </a:t>
            </a:r>
            <a:r>
              <a:rPr lang="tr-TR" dirty="0" err="1" smtClean="0"/>
              <a:t>Doç.Dr</a:t>
            </a:r>
            <a:r>
              <a:rPr lang="tr-TR" dirty="0" smtClean="0"/>
              <a:t>. Hüseyin Eryılmaz (Ünite 3)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r>
              <a:rPr lang="tr-TR" dirty="0" smtClean="0"/>
              <a:t> (Ünite 4) </a:t>
            </a:r>
            <a:r>
              <a:rPr lang="tr-TR" dirty="0" err="1" smtClean="0"/>
              <a:t>Prof.Dr</a:t>
            </a:r>
            <a:r>
              <a:rPr lang="tr-TR" dirty="0" smtClean="0"/>
              <a:t>. Cengiz Hakan Aydın (Ünite 5) </a:t>
            </a:r>
            <a:r>
              <a:rPr lang="tr-TR" dirty="0" err="1" smtClean="0"/>
              <a:t>Öğr.Gör</a:t>
            </a:r>
            <a:r>
              <a:rPr lang="tr-TR" dirty="0" smtClean="0"/>
              <a:t>. Eren Göksel (Ünite 6)</a:t>
            </a:r>
          </a:p>
          <a:p>
            <a:r>
              <a:rPr lang="tr-TR" dirty="0" smtClean="0"/>
              <a:t>Editör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endParaRPr lang="tr-TR" dirty="0" smtClean="0"/>
          </a:p>
          <a:p>
            <a:r>
              <a:rPr lang="tr-TR" dirty="0" smtClean="0"/>
              <a:t> </a:t>
            </a:r>
          </a:p>
          <a:p>
            <a:r>
              <a:rPr lang="tr-TR" dirty="0" smtClean="0"/>
              <a:t>T.C. Anadolu Üniversitesi Yayını No: 2603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1571 </a:t>
            </a:r>
          </a:p>
          <a:p>
            <a:r>
              <a:rPr lang="tr-TR" dirty="0" smtClean="0"/>
              <a:t>Halkla İlişkiler Yönetimi 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Doç.Dr</a:t>
            </a:r>
            <a:r>
              <a:rPr lang="tr-TR" dirty="0" smtClean="0"/>
              <a:t>. Filiz Demir (Ünite 1, 3) </a:t>
            </a:r>
            <a:r>
              <a:rPr lang="tr-TR" dirty="0" err="1" smtClean="0"/>
              <a:t>Arş.Gör.Dr</a:t>
            </a:r>
            <a:r>
              <a:rPr lang="tr-TR" dirty="0" smtClean="0"/>
              <a:t>. Ozan </a:t>
            </a:r>
            <a:r>
              <a:rPr lang="tr-TR" dirty="0" err="1" smtClean="0"/>
              <a:t>Ağlargöz</a:t>
            </a:r>
            <a:r>
              <a:rPr lang="tr-TR" dirty="0" smtClean="0"/>
              <a:t> (Ünite 2) </a:t>
            </a:r>
            <a:r>
              <a:rPr lang="tr-TR" dirty="0" err="1" smtClean="0"/>
              <a:t>Yrd.Doç.Dr</a:t>
            </a:r>
            <a:r>
              <a:rPr lang="tr-TR" dirty="0" smtClean="0"/>
              <a:t>. N. Bilge İspir (Ünite 4) </a:t>
            </a:r>
            <a:r>
              <a:rPr lang="tr-TR" dirty="0" err="1" smtClean="0"/>
              <a:t>Doç.Dr</a:t>
            </a:r>
            <a:r>
              <a:rPr lang="tr-TR" dirty="0" smtClean="0"/>
              <a:t>. İdil Süher (Ünite 5) </a:t>
            </a:r>
            <a:r>
              <a:rPr lang="tr-TR" dirty="0" err="1" smtClean="0"/>
              <a:t>Öğr.Gör</a:t>
            </a:r>
            <a:r>
              <a:rPr lang="tr-TR" dirty="0" smtClean="0"/>
              <a:t>. Levent </a:t>
            </a:r>
            <a:r>
              <a:rPr lang="tr-TR" dirty="0" err="1" smtClean="0"/>
              <a:t>Özkoçak</a:t>
            </a:r>
            <a:r>
              <a:rPr lang="tr-TR" dirty="0" smtClean="0"/>
              <a:t> (Ünite 6)    Editör </a:t>
            </a:r>
            <a:r>
              <a:rPr lang="tr-TR" dirty="0" err="1" smtClean="0"/>
              <a:t>Yrd.Doç.Dr</a:t>
            </a:r>
            <a:r>
              <a:rPr lang="tr-TR" dirty="0" smtClean="0"/>
              <a:t>. Nuray Tokgöz</a:t>
            </a:r>
          </a:p>
          <a:p>
            <a:r>
              <a:rPr lang="tr-TR" dirty="0" smtClean="0"/>
              <a:t> </a:t>
            </a:r>
          </a:p>
          <a:p>
            <a:r>
              <a:rPr lang="tr-TR" dirty="0" err="1" smtClean="0"/>
              <a:t>Megep</a:t>
            </a:r>
            <a:r>
              <a:rPr lang="tr-TR" dirty="0" smtClean="0"/>
              <a:t> (Meslekî Eğitim Ve Öğretim Sisteminin  Güçlendirilmesi Projesi) </a:t>
            </a:r>
          </a:p>
          <a:p>
            <a:r>
              <a:rPr lang="tr-TR" dirty="0" smtClean="0"/>
              <a:t>Halkla İlişkiler Ve Organizasyon Hizmetleri </a:t>
            </a:r>
          </a:p>
          <a:p>
            <a:r>
              <a:rPr lang="tr-TR" dirty="0" smtClean="0"/>
              <a:t>Halkla İlişkiler Kavramı </a:t>
            </a:r>
          </a:p>
          <a:p>
            <a:r>
              <a:rPr lang="tr-TR" dirty="0" smtClean="0"/>
              <a:t> Ankara 2006, Milli Eğitim Bakanlığı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221164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250</Words>
  <Application>Microsoft Office PowerPoint</Application>
  <PresentationFormat>Ekran Gösterisi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Halkla İlişkiler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</dc:title>
  <dc:creator>EDA</dc:creator>
  <cp:lastModifiedBy>EDA</cp:lastModifiedBy>
  <cp:revision>9</cp:revision>
  <dcterms:created xsi:type="dcterms:W3CDTF">2020-05-14T12:23:39Z</dcterms:created>
  <dcterms:modified xsi:type="dcterms:W3CDTF">2020-05-14T12:35:17Z</dcterms:modified>
</cp:coreProperties>
</file>