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877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3870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8738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90906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22746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31040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1C82C1-3921-4DF0-B70D-53A4605A853E}"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43730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1C82C1-3921-4DF0-B70D-53A4605A853E}"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57651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1C82C1-3921-4DF0-B70D-53A4605A853E}"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1858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70863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31300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C82C1-3921-4DF0-B70D-53A4605A853E}"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A0D10-C004-4FBD-A355-10E6DB7A5B16}" type="slidenum">
              <a:rPr lang="tr-TR" smtClean="0"/>
              <a:t>‹#›</a:t>
            </a:fld>
            <a:endParaRPr lang="tr-TR"/>
          </a:p>
        </p:txBody>
      </p:sp>
    </p:spTree>
    <p:extLst>
      <p:ext uri="{BB962C8B-B14F-4D97-AF65-F5344CB8AC3E}">
        <p14:creationId xmlns:p14="http://schemas.microsoft.com/office/powerpoint/2010/main" val="271461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n.wikipedia.org/wiki/Language"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en.wikipedia.org/wiki/Language" TargetMode="External"/><Relationship Id="rId3" Type="http://schemas.openxmlformats.org/officeDocument/2006/relationships/hyperlink" Target="https://simple.wikipedia.org/wiki/Ancient_Greek" TargetMode="External"/><Relationship Id="rId7" Type="http://schemas.openxmlformats.org/officeDocument/2006/relationships/hyperlink" Target="https://simple.wikipedia.org/wiki/Textbook" TargetMode="External"/><Relationship Id="rId2" Type="http://schemas.openxmlformats.org/officeDocument/2006/relationships/hyperlink" Target="https://simple.wikipedia.org/wiki/Grammar#cite_note-1" TargetMode="External"/><Relationship Id="rId1" Type="http://schemas.openxmlformats.org/officeDocument/2006/relationships/slideLayout" Target="../slideLayouts/slideLayout2.xml"/><Relationship Id="rId6" Type="http://schemas.openxmlformats.org/officeDocument/2006/relationships/hyperlink" Target="https://simple.wikipedia.org/wiki/Sentence" TargetMode="External"/><Relationship Id="rId5" Type="http://schemas.openxmlformats.org/officeDocument/2006/relationships/hyperlink" Target="https://simple.wikipedia.org/wiki/Language" TargetMode="External"/><Relationship Id="rId4" Type="http://schemas.openxmlformats.org/officeDocument/2006/relationships/hyperlink" Target="https://simple.wikipedia.org/wiki/Craft"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Lexeme" TargetMode="External"/><Relationship Id="rId3" Type="http://schemas.openxmlformats.org/officeDocument/2006/relationships/hyperlink" Target="https://en.wikipedia.org/wiki/Semantics" TargetMode="External"/><Relationship Id="rId7" Type="http://schemas.openxmlformats.org/officeDocument/2006/relationships/hyperlink" Target="https://en.wikipedia.org/wiki/Lexicon" TargetMode="External"/><Relationship Id="rId2" Type="http://schemas.openxmlformats.org/officeDocument/2006/relationships/hyperlink" Target="https://en.wikipedia.org/wiki/Syntax" TargetMode="External"/><Relationship Id="rId1" Type="http://schemas.openxmlformats.org/officeDocument/2006/relationships/slideLayout" Target="../slideLayouts/slideLayout2.xml"/><Relationship Id="rId6" Type="http://schemas.openxmlformats.org/officeDocument/2006/relationships/hyperlink" Target="https://en.wikipedia.org/wiki/Canis_familiaris" TargetMode="External"/><Relationship Id="rId5" Type="http://schemas.openxmlformats.org/officeDocument/2006/relationships/hyperlink" Target="https://en.wikipedia.org/wiki/Vocabulary" TargetMode="External"/><Relationship Id="rId4" Type="http://schemas.openxmlformats.org/officeDocument/2006/relationships/hyperlink" Target="https://en.wikipedia.org/wiki/Language#cite_note-68" TargetMode="External"/><Relationship Id="rId9" Type="http://schemas.openxmlformats.org/officeDocument/2006/relationships/hyperlink" Target="https://en.wikipedia.org/wiki/Grammatical_category"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Truth_value" TargetMode="External"/><Relationship Id="rId2" Type="http://schemas.openxmlformats.org/officeDocument/2006/relationships/hyperlink" Target="https://en.wikipedia.org/wiki/Predicate_(grammar)" TargetMode="External"/><Relationship Id="rId1" Type="http://schemas.openxmlformats.org/officeDocument/2006/relationships/slideLayout" Target="../slideLayouts/slideLayout2.xml"/><Relationship Id="rId4" Type="http://schemas.openxmlformats.org/officeDocument/2006/relationships/hyperlink" Target="https://en.wikipedia.org/wiki/Pragmatics"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Allophones" TargetMode="External"/><Relationship Id="rId3" Type="http://schemas.openxmlformats.org/officeDocument/2006/relationships/hyperlink" Target="https://en.wikipedia.org/wiki/Language#cite_note-73" TargetMode="External"/><Relationship Id="rId7" Type="http://schemas.openxmlformats.org/officeDocument/2006/relationships/hyperlink" Target="https://en.wikipedia.org/wiki/Hindi" TargetMode="External"/><Relationship Id="rId2" Type="http://schemas.openxmlformats.org/officeDocument/2006/relationships/hyperlink" Target="https://en.wikipedia.org/wiki/Phonemes" TargetMode="External"/><Relationship Id="rId1" Type="http://schemas.openxmlformats.org/officeDocument/2006/relationships/slideLayout" Target="../slideLayouts/slideLayout2.xml"/><Relationship Id="rId6" Type="http://schemas.openxmlformats.org/officeDocument/2006/relationships/hyperlink" Target="https://en.wikipedia.org/wiki/Korean_language" TargetMode="External"/><Relationship Id="rId5" Type="http://schemas.openxmlformats.org/officeDocument/2006/relationships/hyperlink" Target="https://en.wikipedia.org/wiki/Aspiration_(linguistics)" TargetMode="External"/><Relationship Id="rId4" Type="http://schemas.openxmlformats.org/officeDocument/2006/relationships/hyperlink" Target="https://en.wikipedia.org/wiki/Minimal_pair" TargetMode="External"/><Relationship Id="rId9" Type="http://schemas.openxmlformats.org/officeDocument/2006/relationships/hyperlink" Target="https://en.wikipedia.org/wiki/Mandarin_Chinese"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Pitch_accent" TargetMode="External"/><Relationship Id="rId13" Type="http://schemas.openxmlformats.org/officeDocument/2006/relationships/hyperlink" Target="https://en.wikipedia.org/wiki/Rotokas_language" TargetMode="External"/><Relationship Id="rId18" Type="http://schemas.openxmlformats.org/officeDocument/2006/relationships/hyperlink" Target="https://en.wikipedia.org/wiki/Phoneme#Phonemes_in_sign_languages" TargetMode="External"/><Relationship Id="rId3" Type="http://schemas.openxmlformats.org/officeDocument/2006/relationships/hyperlink" Target="https://en.wikipedia.org/wiki/Vowels" TargetMode="External"/><Relationship Id="rId7" Type="http://schemas.openxmlformats.org/officeDocument/2006/relationships/hyperlink" Target="https://en.wikipedia.org/wiki/Stress_(linguistics)" TargetMode="External"/><Relationship Id="rId12" Type="http://schemas.openxmlformats.org/officeDocument/2006/relationships/hyperlink" Target="https://en.wikipedia.org/wiki/Language#cite_note-75" TargetMode="External"/><Relationship Id="rId17" Type="http://schemas.openxmlformats.org/officeDocument/2006/relationships/hyperlink" Target="https://en.wikipedia.org/wiki/Sign_language" TargetMode="External"/><Relationship Id="rId2" Type="http://schemas.openxmlformats.org/officeDocument/2006/relationships/hyperlink" Target="https://en.wikipedia.org/wiki/Oral_language" TargetMode="External"/><Relationship Id="rId16" Type="http://schemas.openxmlformats.org/officeDocument/2006/relationships/hyperlink" Target="https://en.wikipedia.org/wiki/Language#cite_note-Trask214-74" TargetMode="External"/><Relationship Id="rId1" Type="http://schemas.openxmlformats.org/officeDocument/2006/relationships/slideLayout" Target="../slideLayouts/slideLayout2.xml"/><Relationship Id="rId6" Type="http://schemas.openxmlformats.org/officeDocument/2006/relationships/hyperlink" Target="https://en.wikipedia.org/wiki/Language#cite_note-MacMahon5-62" TargetMode="External"/><Relationship Id="rId11" Type="http://schemas.openxmlformats.org/officeDocument/2006/relationships/hyperlink" Target="https://en.wikipedia.org/wiki/Suprasegmental" TargetMode="External"/><Relationship Id="rId5" Type="http://schemas.openxmlformats.org/officeDocument/2006/relationships/hyperlink" Target="https://en.wikipedia.org/wiki/Syllable" TargetMode="External"/><Relationship Id="rId15" Type="http://schemas.openxmlformats.org/officeDocument/2006/relationships/hyperlink" Target="https://en.wikipedia.org/wiki/Taa_language#Phonology" TargetMode="External"/><Relationship Id="rId10" Type="http://schemas.openxmlformats.org/officeDocument/2006/relationships/hyperlink" Target="https://en.wikipedia.org/wiki/Tonal_language" TargetMode="External"/><Relationship Id="rId19" Type="http://schemas.openxmlformats.org/officeDocument/2006/relationships/hyperlink" Target="https://en.wikipedia.org/wiki/Chereme" TargetMode="External"/><Relationship Id="rId4" Type="http://schemas.openxmlformats.org/officeDocument/2006/relationships/hyperlink" Target="https://en.wikipedia.org/wiki/Consonants" TargetMode="External"/><Relationship Id="rId9" Type="http://schemas.openxmlformats.org/officeDocument/2006/relationships/hyperlink" Target="https://en.wikipedia.org/wiki/Vowel_length" TargetMode="External"/><Relationship Id="rId14" Type="http://schemas.openxmlformats.org/officeDocument/2006/relationships/hyperlink" Target="https://en.wikipedia.org/wiki/Pirah%C3%A3_languag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Latin_alphabet" TargetMode="External"/><Relationship Id="rId2" Type="http://schemas.openxmlformats.org/officeDocument/2006/relationships/hyperlink" Target="https://en.wikipedia.org/wiki/Writing_system" TargetMode="External"/><Relationship Id="rId1" Type="http://schemas.openxmlformats.org/officeDocument/2006/relationships/slideLayout" Target="../slideLayouts/slideLayout2.xml"/><Relationship Id="rId6" Type="http://schemas.openxmlformats.org/officeDocument/2006/relationships/hyperlink" Target="https://en.wikipedia.org/wiki/Arabic_script" TargetMode="External"/><Relationship Id="rId5" Type="http://schemas.openxmlformats.org/officeDocument/2006/relationships/hyperlink" Target="https://en.wikipedia.org/wiki/Logographic" TargetMode="External"/><Relationship Id="rId4" Type="http://schemas.openxmlformats.org/officeDocument/2006/relationships/hyperlink" Target="https://en.wikipedia.org/wiki/Inuktitut"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Word" TargetMode="External"/><Relationship Id="rId2" Type="http://schemas.openxmlformats.org/officeDocument/2006/relationships/hyperlink" Target="https://en.wikipedia.org/wiki/Morpheme" TargetMode="External"/><Relationship Id="rId1" Type="http://schemas.openxmlformats.org/officeDocument/2006/relationships/slideLayout" Target="../slideLayouts/slideLayout2.xml"/><Relationship Id="rId5" Type="http://schemas.openxmlformats.org/officeDocument/2006/relationships/hyperlink" Target="https://en.wikipedia.org/wiki/Morphology_(linguistics)" TargetMode="External"/><Relationship Id="rId4" Type="http://schemas.openxmlformats.org/officeDocument/2006/relationships/hyperlink" Target="https://en.wikipedia.org/wiki/Affix"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Noun" TargetMode="External"/><Relationship Id="rId2" Type="http://schemas.openxmlformats.org/officeDocument/2006/relationships/hyperlink" Target="https://en.wikipedia.org/wiki/Parts_of_speech" TargetMode="External"/><Relationship Id="rId1" Type="http://schemas.openxmlformats.org/officeDocument/2006/relationships/slideLayout" Target="../slideLayouts/slideLayout2.xml"/><Relationship Id="rId6" Type="http://schemas.openxmlformats.org/officeDocument/2006/relationships/hyperlink" Target="https://en.wikipedia.org/wiki/Korean_language" TargetMode="External"/><Relationship Id="rId5" Type="http://schemas.openxmlformats.org/officeDocument/2006/relationships/hyperlink" Target="https://en.wikipedia.org/wiki/Adjective" TargetMode="External"/><Relationship Id="rId4" Type="http://schemas.openxmlformats.org/officeDocument/2006/relationships/hyperlink" Target="https://en.wikipedia.org/wiki/Verb"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63575"/>
          </a:xfrm>
        </p:spPr>
        <p:txBody>
          <a:bodyPr>
            <a:noAutofit/>
          </a:bodyPr>
          <a:lstStyle/>
          <a:p>
            <a:pPr algn="ctr"/>
            <a:r>
              <a:rPr lang="tr-TR" b="1" dirty="0" err="1" smtClean="0">
                <a:solidFill>
                  <a:srgbClr val="C00000"/>
                </a:solidFill>
              </a:rPr>
              <a:t>Structure</a:t>
            </a:r>
            <a:r>
              <a:rPr lang="tr-TR" b="1" dirty="0" smtClean="0">
                <a:solidFill>
                  <a:srgbClr val="C00000"/>
                </a:solidFill>
              </a:rPr>
              <a:t> of Language</a:t>
            </a:r>
            <a:endParaRPr lang="tr-TR" b="1" dirty="0">
              <a:solidFill>
                <a:srgbClr val="C00000"/>
              </a:solidFill>
            </a:endParaRPr>
          </a:p>
        </p:txBody>
      </p:sp>
      <p:sp>
        <p:nvSpPr>
          <p:cNvPr id="3" name="İçerik Yer Tutucusu 2"/>
          <p:cNvSpPr>
            <a:spLocks noGrp="1"/>
          </p:cNvSpPr>
          <p:nvPr>
            <p:ph idx="1"/>
          </p:nvPr>
        </p:nvSpPr>
        <p:spPr>
          <a:xfrm>
            <a:off x="498764" y="1153390"/>
            <a:ext cx="11274136" cy="5268191"/>
          </a:xfrm>
        </p:spPr>
        <p:txBody>
          <a:bodyPr>
            <a:normAutofit fontScale="85000" lnSpcReduction="20000"/>
          </a:bodyPr>
          <a:lstStyle/>
          <a:p>
            <a:pPr marL="0" indent="0">
              <a:buNone/>
            </a:pPr>
            <a:r>
              <a:rPr lang="en-US" dirty="0"/>
              <a:t>When described as a system of symbolic communication, language is traditionally seen as consisting of three parts: signs, meanings, and a code connecting signs with their meanings. The study of the process of semiosis, how signs and meanings are combined, used, and interpreted is called semiotics. Signs can be composed of sounds, gestures, letters, or symbols, depending on whether the language is spoken, signed, or written, and they can be combined into complex signs, such as words and phrases. When used in communication, a sign is encoded and transmitted by a sender through a channel to a receiver who decodes it</a:t>
            </a:r>
            <a:r>
              <a:rPr lang="en-US" dirty="0" smtClean="0"/>
              <a:t>.</a:t>
            </a:r>
            <a:endParaRPr lang="en-US" dirty="0"/>
          </a:p>
          <a:p>
            <a:pPr marL="0" indent="0">
              <a:buNone/>
            </a:pPr>
            <a:r>
              <a:rPr lang="en-US" dirty="0"/>
              <a:t>Some of the properties that define human language as opposed to other communication systems are: the arbitrariness of the linguistic sign, meaning that there is no predictable connection between a linguistic sign and its meaning; the duality of the linguistic system, meaning that linguistic structures are built by combining elements into larger structures that can be seen as layered, e.g. how sounds build words and words build phrases; the discreteness of the elements of language, meaning that the elements out of which linguistic signs are constructed are discrete units, e.g. sounds and words, that can be distinguished from each other and rearranged in different patterns; and the productivity of the linguistic system, meaning that the finite number of linguistic elements can be combined into a theoretically infinite number of </a:t>
            </a:r>
            <a:r>
              <a:rPr lang="en-US" dirty="0" smtClean="0"/>
              <a:t>combinations</a:t>
            </a:r>
            <a:r>
              <a:rPr lang="tr-TR" dirty="0" smtClean="0"/>
              <a:t>.</a:t>
            </a:r>
          </a:p>
          <a:p>
            <a:r>
              <a:rPr lang="tr-TR" dirty="0">
                <a:hlinkClick r:id="rId2"/>
              </a:rPr>
              <a:t>https://en.wikipedia.org/wiki/Language</a:t>
            </a:r>
            <a:endParaRPr lang="tr-TR" dirty="0"/>
          </a:p>
          <a:p>
            <a:endParaRPr lang="tr-TR"/>
          </a:p>
          <a:p>
            <a:pPr marL="0" indent="0">
              <a:buNone/>
            </a:pPr>
            <a:endParaRPr lang="tr-TR" dirty="0"/>
          </a:p>
        </p:txBody>
      </p:sp>
    </p:spTree>
    <p:extLst>
      <p:ext uri="{BB962C8B-B14F-4D97-AF65-F5344CB8AC3E}">
        <p14:creationId xmlns:p14="http://schemas.microsoft.com/office/powerpoint/2010/main" val="1173080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40220"/>
          </a:xfrm>
        </p:spPr>
        <p:txBody>
          <a:bodyPr/>
          <a:lstStyle/>
          <a:p>
            <a:pPr algn="ctr"/>
            <a:r>
              <a:rPr lang="tr-TR" b="1" dirty="0" err="1">
                <a:solidFill>
                  <a:srgbClr val="C00000"/>
                </a:solidFill>
              </a:rPr>
              <a:t>Grammar</a:t>
            </a:r>
            <a:endParaRPr lang="tr-TR" dirty="0"/>
          </a:p>
        </p:txBody>
      </p:sp>
      <p:sp>
        <p:nvSpPr>
          <p:cNvPr id="3" name="İçerik Yer Tutucusu 2"/>
          <p:cNvSpPr>
            <a:spLocks noGrp="1"/>
          </p:cNvSpPr>
          <p:nvPr>
            <p:ph idx="1"/>
          </p:nvPr>
        </p:nvSpPr>
        <p:spPr>
          <a:xfrm>
            <a:off x="540327" y="1350818"/>
            <a:ext cx="11118273" cy="5143500"/>
          </a:xfrm>
        </p:spPr>
        <p:txBody>
          <a:bodyPr>
            <a:normAutofit lnSpcReduction="10000"/>
          </a:bodyPr>
          <a:lstStyle/>
          <a:p>
            <a:pPr marL="0" indent="0">
              <a:buNone/>
            </a:pPr>
            <a:r>
              <a:rPr lang="en-US" b="1" dirty="0"/>
              <a:t>Grammar</a:t>
            </a:r>
            <a:r>
              <a:rPr lang="en-US" dirty="0"/>
              <a:t> is the study of words, how they are used in sentences, and how they change in different situations.</a:t>
            </a:r>
            <a:r>
              <a:rPr lang="en-US" baseline="30000" dirty="0">
                <a:hlinkClick r:id="rId2"/>
              </a:rPr>
              <a:t>[1]</a:t>
            </a:r>
            <a:r>
              <a:rPr lang="en-US" dirty="0"/>
              <a:t> The </a:t>
            </a:r>
            <a:r>
              <a:rPr lang="en-US" dirty="0">
                <a:hlinkClick r:id="rId3" tooltip="Ancient Greek"/>
              </a:rPr>
              <a:t>Ancient Greeks</a:t>
            </a:r>
            <a:r>
              <a:rPr lang="en-US" dirty="0"/>
              <a:t> used to call it </a:t>
            </a:r>
            <a:r>
              <a:rPr lang="en-US" i="1" dirty="0" err="1"/>
              <a:t>grammatikē</a:t>
            </a:r>
            <a:r>
              <a:rPr lang="en-US" i="1" dirty="0"/>
              <a:t> </a:t>
            </a:r>
            <a:r>
              <a:rPr lang="en-US" i="1" dirty="0" err="1"/>
              <a:t>tékhnē</a:t>
            </a:r>
            <a:r>
              <a:rPr lang="en-US" dirty="0"/>
              <a:t>, the </a:t>
            </a:r>
            <a:r>
              <a:rPr lang="en-US" dirty="0">
                <a:hlinkClick r:id="rId4" tooltip="Craft"/>
              </a:rPr>
              <a:t>craft</a:t>
            </a:r>
            <a:r>
              <a:rPr lang="en-US" dirty="0"/>
              <a:t> of letters. It can have any of these meanings:</a:t>
            </a:r>
          </a:p>
          <a:p>
            <a:pPr marL="0" indent="0">
              <a:buNone/>
            </a:pPr>
            <a:r>
              <a:rPr lang="en-US" dirty="0"/>
              <a:t>The study of a </a:t>
            </a:r>
            <a:r>
              <a:rPr lang="en-US" dirty="0">
                <a:hlinkClick r:id="rId5" tooltip="Language"/>
              </a:rPr>
              <a:t>language</a:t>
            </a:r>
            <a:r>
              <a:rPr lang="en-US" dirty="0"/>
              <a:t>: how it works, and everything about it. This is </a:t>
            </a:r>
            <a:r>
              <a:rPr lang="en-US" i="1" dirty="0"/>
              <a:t>background research on language</a:t>
            </a:r>
            <a:r>
              <a:rPr lang="en-US" dirty="0"/>
              <a:t>.</a:t>
            </a:r>
          </a:p>
          <a:p>
            <a:pPr marL="0" indent="0">
              <a:buNone/>
            </a:pPr>
            <a:r>
              <a:rPr lang="en-US" dirty="0"/>
              <a:t>The study of </a:t>
            </a:r>
            <a:r>
              <a:rPr lang="en-US" dirty="0">
                <a:hlinkClick r:id="rId6" tooltip="Sentence"/>
              </a:rPr>
              <a:t>sentence</a:t>
            </a:r>
            <a:r>
              <a:rPr lang="en-US" dirty="0"/>
              <a:t> structure. Rules and examples show how the language should be used. This is a </a:t>
            </a:r>
            <a:r>
              <a:rPr lang="en-US" i="1" dirty="0"/>
              <a:t>correct usage grammar</a:t>
            </a:r>
            <a:r>
              <a:rPr lang="en-US" dirty="0"/>
              <a:t>, as in a </a:t>
            </a:r>
            <a:r>
              <a:rPr lang="en-US" dirty="0">
                <a:hlinkClick r:id="rId7" tooltip="Textbook"/>
              </a:rPr>
              <a:t>textbook</a:t>
            </a:r>
            <a:r>
              <a:rPr lang="en-US" dirty="0"/>
              <a:t> or manual/guide.</a:t>
            </a:r>
          </a:p>
          <a:p>
            <a:pPr marL="0" indent="0">
              <a:buNone/>
            </a:pPr>
            <a:r>
              <a:rPr lang="en-US" dirty="0"/>
              <a:t>The system which people learn as they grow up. This is the </a:t>
            </a:r>
            <a:r>
              <a:rPr lang="en-US" i="1" dirty="0"/>
              <a:t>native-speaker's grammar</a:t>
            </a:r>
            <a:r>
              <a:rPr lang="en-US" dirty="0" smtClean="0"/>
              <a:t>.</a:t>
            </a:r>
            <a:endParaRPr lang="tr-TR" dirty="0" smtClean="0"/>
          </a:p>
          <a:p>
            <a:r>
              <a:rPr lang="tr-TR" dirty="0">
                <a:hlinkClick r:id="rId8"/>
              </a:rPr>
              <a:t>https://</a:t>
            </a:r>
            <a:r>
              <a:rPr lang="tr-TR" dirty="0" smtClean="0">
                <a:hlinkClick r:id="rId8"/>
              </a:rPr>
              <a:t>en.wikipedia.org/wiki/Language</a:t>
            </a:r>
            <a:endParaRPr lang="tr-TR" dirty="0"/>
          </a:p>
        </p:txBody>
      </p:sp>
    </p:spTree>
    <p:extLst>
      <p:ext uri="{BB962C8B-B14F-4D97-AF65-F5344CB8AC3E}">
        <p14:creationId xmlns:p14="http://schemas.microsoft.com/office/powerpoint/2010/main" val="2428128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73966"/>
          </a:xfrm>
        </p:spPr>
        <p:txBody>
          <a:bodyPr>
            <a:normAutofit fontScale="90000"/>
          </a:bodyPr>
          <a:lstStyle/>
          <a:p>
            <a:pPr algn="ctr"/>
            <a:r>
              <a:rPr lang="tr-TR" b="1" dirty="0" err="1">
                <a:solidFill>
                  <a:srgbClr val="C00000"/>
                </a:solidFill>
              </a:rPr>
              <a:t>Structure</a:t>
            </a:r>
            <a:r>
              <a:rPr lang="tr-TR" b="1" dirty="0">
                <a:solidFill>
                  <a:srgbClr val="C00000"/>
                </a:solidFill>
              </a:rPr>
              <a:t> of Language</a:t>
            </a:r>
            <a:endParaRPr lang="tr-TR" dirty="0"/>
          </a:p>
        </p:txBody>
      </p:sp>
      <p:sp>
        <p:nvSpPr>
          <p:cNvPr id="3" name="İçerik Yer Tutucusu 2"/>
          <p:cNvSpPr>
            <a:spLocks noGrp="1"/>
          </p:cNvSpPr>
          <p:nvPr>
            <p:ph idx="1"/>
          </p:nvPr>
        </p:nvSpPr>
        <p:spPr>
          <a:xfrm>
            <a:off x="838200" y="1236518"/>
            <a:ext cx="10515600" cy="4940445"/>
          </a:xfrm>
        </p:spPr>
        <p:txBody>
          <a:bodyPr>
            <a:normAutofit fontScale="77500" lnSpcReduction="20000"/>
          </a:bodyPr>
          <a:lstStyle/>
          <a:p>
            <a:pPr marL="0" indent="0">
              <a:buNone/>
            </a:pPr>
            <a:r>
              <a:rPr lang="en-US" dirty="0"/>
              <a:t>The rules by which signs can be combined to form words and phrases are called </a:t>
            </a:r>
            <a:r>
              <a:rPr lang="en-US" dirty="0">
                <a:hlinkClick r:id="rId2" tooltip="Syntax"/>
              </a:rPr>
              <a:t>syntax</a:t>
            </a:r>
            <a:r>
              <a:rPr lang="en-US" dirty="0"/>
              <a:t> or grammar. The meaning that is connected to individual signs, morphemes, words, phrases, and texts is called </a:t>
            </a:r>
            <a:r>
              <a:rPr lang="en-US" dirty="0">
                <a:hlinkClick r:id="rId3" tooltip="Semantics"/>
              </a:rPr>
              <a:t>semantics</a:t>
            </a:r>
            <a:r>
              <a:rPr lang="en-US" dirty="0"/>
              <a:t>.</a:t>
            </a:r>
            <a:r>
              <a:rPr lang="en-US" baseline="30000" dirty="0">
                <a:hlinkClick r:id="rId4"/>
              </a:rPr>
              <a:t>[66]</a:t>
            </a:r>
            <a:r>
              <a:rPr lang="en-US" dirty="0"/>
              <a:t> The division of language into separate but connected systems of sign and meaning goes back to the first linguistic studies of de Saussure and is now used in almost all branches of </a:t>
            </a:r>
            <a:r>
              <a:rPr lang="en-US" dirty="0" smtClean="0"/>
              <a:t>linguistics</a:t>
            </a:r>
            <a:r>
              <a:rPr lang="tr-TR" dirty="0" smtClean="0"/>
              <a:t>.</a:t>
            </a:r>
          </a:p>
          <a:p>
            <a:pPr marL="0" indent="0">
              <a:buNone/>
            </a:pPr>
            <a:r>
              <a:rPr lang="en-US" dirty="0"/>
              <a:t>Languages express meaning by relating a sign form to a meaning, or its content. Sign forms must be something that can be perceived, for example, in sounds, images, or gestures, and then related to a specific meaning by social convention. Because the basic relation of meaning for most linguistic signs is based on social convention, linguistic signs can be considered arbitrary, in the sense that the convention is established socially and historically, rather than by means of a natural relation between a specific sign form and its meaning.</a:t>
            </a:r>
          </a:p>
          <a:p>
            <a:pPr marL="0" indent="0">
              <a:buNone/>
            </a:pPr>
            <a:r>
              <a:rPr lang="en-US" dirty="0"/>
              <a:t>Thus, languages must have a </a:t>
            </a:r>
            <a:r>
              <a:rPr lang="en-US" dirty="0">
                <a:hlinkClick r:id="rId5" tooltip="Vocabulary"/>
              </a:rPr>
              <a:t>vocabulary</a:t>
            </a:r>
            <a:r>
              <a:rPr lang="en-US" dirty="0"/>
              <a:t> of signs related to specific meaning. The English sign "dog" denotes, for example, a member of the species </a:t>
            </a:r>
            <a:r>
              <a:rPr lang="en-US" i="1" dirty="0" err="1">
                <a:hlinkClick r:id="rId6" tooltip="Canis familiaris"/>
              </a:rPr>
              <a:t>Canis</a:t>
            </a:r>
            <a:r>
              <a:rPr lang="en-US" i="1" dirty="0">
                <a:hlinkClick r:id="rId6" tooltip="Canis familiaris"/>
              </a:rPr>
              <a:t> </a:t>
            </a:r>
            <a:r>
              <a:rPr lang="en-US" i="1" dirty="0" err="1">
                <a:hlinkClick r:id="rId6" tooltip="Canis familiaris"/>
              </a:rPr>
              <a:t>familiaris</a:t>
            </a:r>
            <a:r>
              <a:rPr lang="en-US" dirty="0"/>
              <a:t>. In a language, the array of arbitrary signs connected to specific meanings is called the </a:t>
            </a:r>
            <a:r>
              <a:rPr lang="en-US" dirty="0">
                <a:hlinkClick r:id="rId7" tooltip="Lexicon"/>
              </a:rPr>
              <a:t>lexicon</a:t>
            </a:r>
            <a:r>
              <a:rPr lang="en-US" dirty="0"/>
              <a:t>, and a single sign connected to a meaning is called a </a:t>
            </a:r>
            <a:r>
              <a:rPr lang="en-US" dirty="0">
                <a:hlinkClick r:id="rId8" tooltip="Lexeme"/>
              </a:rPr>
              <a:t>lexeme</a:t>
            </a:r>
            <a:r>
              <a:rPr lang="en-US" dirty="0"/>
              <a:t>. Not all meanings in a language are represented by single words. Often, semantic concepts are embedded in the morphology or syntax of the language in the form of </a:t>
            </a:r>
            <a:r>
              <a:rPr lang="en-US" dirty="0">
                <a:hlinkClick r:id="rId9" tooltip="Grammatical category"/>
              </a:rPr>
              <a:t>grammatical categories</a:t>
            </a:r>
            <a:r>
              <a:rPr lang="en-US" dirty="0"/>
              <a:t>.</a:t>
            </a:r>
          </a:p>
          <a:p>
            <a:pPr marL="0" indent="0">
              <a:buNone/>
            </a:pPr>
            <a:endParaRPr lang="tr-TR" dirty="0"/>
          </a:p>
        </p:txBody>
      </p:sp>
    </p:spTree>
    <p:extLst>
      <p:ext uri="{BB962C8B-B14F-4D97-AF65-F5344CB8AC3E}">
        <p14:creationId xmlns:p14="http://schemas.microsoft.com/office/powerpoint/2010/main" val="339071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9545" y="365125"/>
            <a:ext cx="11128663" cy="819439"/>
          </a:xfrm>
        </p:spPr>
        <p:txBody>
          <a:bodyPr/>
          <a:lstStyle/>
          <a:p>
            <a:pPr algn="ctr"/>
            <a:r>
              <a:rPr lang="tr-TR" b="1" dirty="0" err="1">
                <a:solidFill>
                  <a:srgbClr val="C00000"/>
                </a:solidFill>
              </a:rPr>
              <a:t>Structure</a:t>
            </a:r>
            <a:r>
              <a:rPr lang="tr-TR" b="1" dirty="0">
                <a:solidFill>
                  <a:srgbClr val="C00000"/>
                </a:solidFill>
              </a:rPr>
              <a:t> of Language</a:t>
            </a:r>
            <a:endParaRPr lang="tr-TR" dirty="0"/>
          </a:p>
        </p:txBody>
      </p:sp>
      <p:sp>
        <p:nvSpPr>
          <p:cNvPr id="3" name="İçerik Yer Tutucusu 2"/>
          <p:cNvSpPr>
            <a:spLocks noGrp="1"/>
          </p:cNvSpPr>
          <p:nvPr>
            <p:ph idx="1"/>
          </p:nvPr>
        </p:nvSpPr>
        <p:spPr>
          <a:xfrm>
            <a:off x="259773" y="1184564"/>
            <a:ext cx="11492345" cy="5434445"/>
          </a:xfrm>
        </p:spPr>
        <p:txBody>
          <a:bodyPr>
            <a:normAutofit fontScale="92500" lnSpcReduction="20000"/>
          </a:bodyPr>
          <a:lstStyle/>
          <a:p>
            <a:pPr marL="0" indent="0">
              <a:buNone/>
            </a:pPr>
            <a:r>
              <a:rPr lang="en-US" dirty="0"/>
              <a:t>All languages contain the semantic structure of </a:t>
            </a:r>
            <a:r>
              <a:rPr lang="en-US" dirty="0">
                <a:hlinkClick r:id="rId2" tooltip="Predicate (grammar)"/>
              </a:rPr>
              <a:t>predication</a:t>
            </a:r>
            <a:r>
              <a:rPr lang="en-US" dirty="0"/>
              <a:t>: a structure that predicates a property, state, or action. Traditionally, semantics has been understood to be the study of how speakers and interpreters assign </a:t>
            </a:r>
            <a:r>
              <a:rPr lang="en-US" dirty="0">
                <a:hlinkClick r:id="rId3" tooltip="Truth value"/>
              </a:rPr>
              <a:t>truth values</a:t>
            </a:r>
            <a:r>
              <a:rPr lang="en-US" dirty="0"/>
              <a:t> to statements, so that meaning is understood to be the process by which a predicate can be said to be true or false about an entity, e.g. "[x [is y]]" or "[x [does y]]". Recently, this model of semantics has been complemented with more dynamic models of meaning that incorporate shared knowledge about the context in which a sign is interpreted into the production of meaning. Such models of meaning are explored in the field of </a:t>
            </a:r>
            <a:r>
              <a:rPr lang="en-US" dirty="0">
                <a:hlinkClick r:id="rId4" tooltip="Pragmatics"/>
              </a:rPr>
              <a:t>pragmatics</a:t>
            </a:r>
            <a:r>
              <a:rPr lang="en-US" dirty="0" smtClean="0"/>
              <a:t>.</a:t>
            </a:r>
            <a:endParaRPr lang="tr-TR" dirty="0" smtClean="0"/>
          </a:p>
          <a:p>
            <a:pPr marL="0" indent="0">
              <a:buNone/>
            </a:pPr>
            <a:r>
              <a:rPr lang="en-US" dirty="0"/>
              <a:t>Depending on modality, language structure can be based on systems of sounds (speech), gestures (sign languages), or graphic or tactile symbols (writing). The ways in which languages use sounds or signs to construct meaning are studied in phonology.[69] The study of how humans produce and perceive vocal sounds is called phonetics.[70] In spoken language, meaning is produced when sounds become part of a system in which some sounds can contribute to expressing meaning and others do not. In any given language, only a limited number of the many distinct sounds that can be created by the human vocal apparatus contribute to constructing meaning.</a:t>
            </a:r>
            <a:endParaRPr lang="tr-TR" dirty="0"/>
          </a:p>
        </p:txBody>
      </p:sp>
    </p:spTree>
    <p:extLst>
      <p:ext uri="{BB962C8B-B14F-4D97-AF65-F5344CB8AC3E}">
        <p14:creationId xmlns:p14="http://schemas.microsoft.com/office/powerpoint/2010/main" val="3495548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07711"/>
          </a:xfrm>
        </p:spPr>
        <p:txBody>
          <a:bodyPr>
            <a:normAutofit fontScale="90000"/>
          </a:bodyPr>
          <a:lstStyle/>
          <a:p>
            <a:pPr algn="ctr"/>
            <a:r>
              <a:rPr lang="tr-TR" b="1" dirty="0" err="1">
                <a:solidFill>
                  <a:srgbClr val="C00000"/>
                </a:solidFill>
              </a:rPr>
              <a:t>Sounds</a:t>
            </a:r>
            <a:r>
              <a:rPr lang="tr-TR" b="1" dirty="0">
                <a:solidFill>
                  <a:srgbClr val="C00000"/>
                </a:solidFill>
              </a:rPr>
              <a:t> </a:t>
            </a:r>
            <a:r>
              <a:rPr lang="tr-TR" b="1" dirty="0" err="1">
                <a:solidFill>
                  <a:srgbClr val="C00000"/>
                </a:solidFill>
              </a:rPr>
              <a:t>and</a:t>
            </a:r>
            <a:r>
              <a:rPr lang="tr-TR" b="1" dirty="0">
                <a:solidFill>
                  <a:srgbClr val="C00000"/>
                </a:solidFill>
              </a:rPr>
              <a:t> </a:t>
            </a:r>
            <a:r>
              <a:rPr lang="tr-TR" b="1" dirty="0" err="1" smtClean="0">
                <a:solidFill>
                  <a:srgbClr val="C00000"/>
                </a:solidFill>
              </a:rPr>
              <a:t>symbols</a:t>
            </a:r>
            <a:endParaRPr lang="tr-TR" dirty="0">
              <a:solidFill>
                <a:srgbClr val="C00000"/>
              </a:solidFill>
            </a:endParaRPr>
          </a:p>
        </p:txBody>
      </p:sp>
      <p:sp>
        <p:nvSpPr>
          <p:cNvPr id="3" name="İçerik Yer Tutucusu 2"/>
          <p:cNvSpPr>
            <a:spLocks noGrp="1"/>
          </p:cNvSpPr>
          <p:nvPr>
            <p:ph idx="1"/>
          </p:nvPr>
        </p:nvSpPr>
        <p:spPr>
          <a:xfrm>
            <a:off x="394855" y="955964"/>
            <a:ext cx="11409217" cy="5631872"/>
          </a:xfrm>
        </p:spPr>
        <p:txBody>
          <a:bodyPr>
            <a:normAutofit fontScale="92500" lnSpcReduction="20000"/>
          </a:bodyPr>
          <a:lstStyle/>
          <a:p>
            <a:pPr marL="0" indent="0">
              <a:buNone/>
            </a:pPr>
            <a:r>
              <a:rPr lang="en-US" dirty="0"/>
              <a:t>Sounds as part of a linguistic system are called </a:t>
            </a:r>
            <a:r>
              <a:rPr lang="en-US" dirty="0">
                <a:hlinkClick r:id="rId2" tooltip="Phonemes"/>
              </a:rPr>
              <a:t>phonemes</a:t>
            </a:r>
            <a:r>
              <a:rPr lang="en-US" dirty="0"/>
              <a:t>.</a:t>
            </a:r>
            <a:r>
              <a:rPr lang="en-US" baseline="30000" dirty="0">
                <a:hlinkClick r:id="rId3"/>
              </a:rPr>
              <a:t>[71]</a:t>
            </a:r>
            <a:r>
              <a:rPr lang="en-US" dirty="0"/>
              <a:t> Phonemes are abstract units of sound, defined as the smallest units in a language that can serve to distinguish between the meaning of a pair of minimally different words, a so-called </a:t>
            </a:r>
            <a:r>
              <a:rPr lang="en-US" dirty="0">
                <a:hlinkClick r:id="rId4" tooltip="Minimal pair"/>
              </a:rPr>
              <a:t>minimal pair</a:t>
            </a:r>
            <a:r>
              <a:rPr lang="en-US" dirty="0"/>
              <a:t>. In English, for example, the words </a:t>
            </a:r>
            <a:r>
              <a:rPr lang="en-US" i="1" dirty="0"/>
              <a:t>bat</a:t>
            </a:r>
            <a:r>
              <a:rPr lang="en-US" dirty="0"/>
              <a:t> [</a:t>
            </a:r>
            <a:r>
              <a:rPr lang="en-US" dirty="0" err="1"/>
              <a:t>bæt</a:t>
            </a:r>
            <a:r>
              <a:rPr lang="en-US" dirty="0"/>
              <a:t>] and </a:t>
            </a:r>
            <a:r>
              <a:rPr lang="en-US" i="1" dirty="0"/>
              <a:t>pat</a:t>
            </a:r>
            <a:r>
              <a:rPr lang="en-US" dirty="0"/>
              <a:t> [</a:t>
            </a:r>
            <a:r>
              <a:rPr lang="en-US" dirty="0" err="1"/>
              <a:t>pʰæt</a:t>
            </a:r>
            <a:r>
              <a:rPr lang="en-US" dirty="0"/>
              <a:t>] form a minimal pair, in which the distinction between /b/ and /p/ differentiates the two words, which have different meanings. However, each language contrasts sounds in different ways. For example, in a language that does not distinguish between voiced and unvoiced consonants, the sounds [p] and [b] (if they both occur) could be considered a single phoneme, and consequently, the two pronunciations would have the same meaning. Similarly, the English language does not distinguish phonemically between </a:t>
            </a:r>
            <a:r>
              <a:rPr lang="en-US" dirty="0">
                <a:hlinkClick r:id="rId5" tooltip="Aspiration (linguistics)"/>
              </a:rPr>
              <a:t>aspirated and non-aspirated</a:t>
            </a:r>
            <a:r>
              <a:rPr lang="en-US" dirty="0"/>
              <a:t> pronunciations of consonants, as many other languages like </a:t>
            </a:r>
            <a:r>
              <a:rPr lang="en-US" dirty="0">
                <a:hlinkClick r:id="rId6" tooltip="Korean language"/>
              </a:rPr>
              <a:t>Korean</a:t>
            </a:r>
            <a:r>
              <a:rPr lang="en-US" dirty="0"/>
              <a:t> and </a:t>
            </a:r>
            <a:r>
              <a:rPr lang="en-US" dirty="0">
                <a:hlinkClick r:id="rId7" tooltip="Hindi"/>
              </a:rPr>
              <a:t>Hindi</a:t>
            </a:r>
            <a:r>
              <a:rPr lang="en-US" dirty="0"/>
              <a:t> do: the unaspirated /p/ in </a:t>
            </a:r>
            <a:r>
              <a:rPr lang="en-US" i="1" dirty="0"/>
              <a:t>spin</a:t>
            </a:r>
            <a:r>
              <a:rPr lang="en-US" dirty="0"/>
              <a:t> [</a:t>
            </a:r>
            <a:r>
              <a:rPr lang="en-US" dirty="0" err="1"/>
              <a:t>spɪn</a:t>
            </a:r>
            <a:r>
              <a:rPr lang="en-US" dirty="0"/>
              <a:t>] and the aspirated /p/ in </a:t>
            </a:r>
            <a:r>
              <a:rPr lang="en-US" i="1" dirty="0"/>
              <a:t>pin</a:t>
            </a:r>
            <a:r>
              <a:rPr lang="en-US" dirty="0"/>
              <a:t> [</a:t>
            </a:r>
            <a:r>
              <a:rPr lang="en-US" dirty="0" err="1"/>
              <a:t>pʰɪn</a:t>
            </a:r>
            <a:r>
              <a:rPr lang="en-US" dirty="0"/>
              <a:t>] are considered to be merely different ways of pronouncing the same phoneme (such variants of a single phoneme are called </a:t>
            </a:r>
            <a:r>
              <a:rPr lang="en-US" dirty="0">
                <a:hlinkClick r:id="rId8" tooltip="Allophones"/>
              </a:rPr>
              <a:t>allophones</a:t>
            </a:r>
            <a:r>
              <a:rPr lang="en-US" dirty="0"/>
              <a:t>), whereas in </a:t>
            </a:r>
            <a:r>
              <a:rPr lang="en-US" dirty="0">
                <a:hlinkClick r:id="rId9" tooltip="Mandarin Chinese"/>
              </a:rPr>
              <a:t>Mandarin Chinese</a:t>
            </a:r>
            <a:r>
              <a:rPr lang="en-US" dirty="0"/>
              <a:t>, the same difference in pronunciation distinguishes between the words [</a:t>
            </a:r>
            <a:r>
              <a:rPr lang="en-US" dirty="0" err="1"/>
              <a:t>pʰá</a:t>
            </a:r>
            <a:r>
              <a:rPr lang="en-US" dirty="0"/>
              <a:t>] 'crouch' and [</a:t>
            </a:r>
            <a:r>
              <a:rPr lang="en-US" dirty="0" err="1"/>
              <a:t>pá</a:t>
            </a:r>
            <a:r>
              <a:rPr lang="en-US" dirty="0"/>
              <a:t>] 'eight' (the accent above the á means that the vowel is pronounced with a high tone).</a:t>
            </a:r>
            <a:endParaRPr lang="tr-TR" dirty="0"/>
          </a:p>
        </p:txBody>
      </p:sp>
    </p:spTree>
    <p:extLst>
      <p:ext uri="{BB962C8B-B14F-4D97-AF65-F5344CB8AC3E}">
        <p14:creationId xmlns:p14="http://schemas.microsoft.com/office/powerpoint/2010/main" val="264490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63575"/>
          </a:xfrm>
        </p:spPr>
        <p:txBody>
          <a:bodyPr>
            <a:noAutofit/>
          </a:bodyPr>
          <a:lstStyle/>
          <a:p>
            <a:pPr algn="ctr"/>
            <a:r>
              <a:rPr lang="tr-TR" b="1" dirty="0" err="1">
                <a:solidFill>
                  <a:srgbClr val="C00000"/>
                </a:solidFill>
              </a:rPr>
              <a:t>Sounds</a:t>
            </a:r>
            <a:r>
              <a:rPr lang="tr-TR" b="1" dirty="0">
                <a:solidFill>
                  <a:srgbClr val="C00000"/>
                </a:solidFill>
              </a:rPr>
              <a:t> </a:t>
            </a:r>
            <a:r>
              <a:rPr lang="tr-TR" b="1" dirty="0" err="1">
                <a:solidFill>
                  <a:srgbClr val="C00000"/>
                </a:solidFill>
              </a:rPr>
              <a:t>and</a:t>
            </a:r>
            <a:r>
              <a:rPr lang="tr-TR" b="1" dirty="0">
                <a:solidFill>
                  <a:srgbClr val="C00000"/>
                </a:solidFill>
              </a:rPr>
              <a:t> </a:t>
            </a:r>
            <a:r>
              <a:rPr lang="tr-TR" b="1" dirty="0" err="1">
                <a:solidFill>
                  <a:srgbClr val="C00000"/>
                </a:solidFill>
              </a:rPr>
              <a:t>symbols</a:t>
            </a:r>
            <a:endParaRPr lang="tr-TR" dirty="0"/>
          </a:p>
        </p:txBody>
      </p:sp>
      <p:sp>
        <p:nvSpPr>
          <p:cNvPr id="3" name="İçerik Yer Tutucusu 2"/>
          <p:cNvSpPr>
            <a:spLocks noGrp="1"/>
          </p:cNvSpPr>
          <p:nvPr>
            <p:ph idx="1"/>
          </p:nvPr>
        </p:nvSpPr>
        <p:spPr>
          <a:xfrm>
            <a:off x="353291" y="1278082"/>
            <a:ext cx="11575473" cy="5247409"/>
          </a:xfrm>
        </p:spPr>
        <p:txBody>
          <a:bodyPr>
            <a:normAutofit/>
          </a:bodyPr>
          <a:lstStyle/>
          <a:p>
            <a:pPr marL="0" indent="0">
              <a:buNone/>
            </a:pPr>
            <a:r>
              <a:rPr lang="en-US" dirty="0"/>
              <a:t>All </a:t>
            </a:r>
            <a:r>
              <a:rPr lang="en-US" dirty="0">
                <a:hlinkClick r:id="rId2" tooltip="Oral language"/>
              </a:rPr>
              <a:t>spoken languages</a:t>
            </a:r>
            <a:r>
              <a:rPr lang="en-US" dirty="0"/>
              <a:t> have phonemes of at least two different categories, </a:t>
            </a:r>
            <a:r>
              <a:rPr lang="en-US" dirty="0">
                <a:hlinkClick r:id="rId3" tooltip="Vowels"/>
              </a:rPr>
              <a:t>vowels</a:t>
            </a:r>
            <a:r>
              <a:rPr lang="en-US" dirty="0"/>
              <a:t> and </a:t>
            </a:r>
            <a:r>
              <a:rPr lang="en-US" dirty="0">
                <a:hlinkClick r:id="rId4" tooltip="Consonants"/>
              </a:rPr>
              <a:t>consonants</a:t>
            </a:r>
            <a:r>
              <a:rPr lang="en-US" dirty="0"/>
              <a:t>, that can be combined to form </a:t>
            </a:r>
            <a:r>
              <a:rPr lang="en-US" dirty="0">
                <a:hlinkClick r:id="rId5" tooltip="Syllable"/>
              </a:rPr>
              <a:t>syllables</a:t>
            </a:r>
            <a:r>
              <a:rPr lang="en-US" dirty="0"/>
              <a:t>.</a:t>
            </a:r>
            <a:r>
              <a:rPr lang="en-US" baseline="30000" dirty="0">
                <a:hlinkClick r:id="rId6"/>
              </a:rPr>
              <a:t>[60]</a:t>
            </a:r>
            <a:r>
              <a:rPr lang="en-US" dirty="0"/>
              <a:t> As well as segments such as consonants and vowels, some languages also use sound in other ways to convey meaning. Many languages, for example, use </a:t>
            </a:r>
            <a:r>
              <a:rPr lang="en-US" dirty="0">
                <a:hlinkClick r:id="rId7" tooltip="Stress (linguistics)"/>
              </a:rPr>
              <a:t>stress</a:t>
            </a:r>
            <a:r>
              <a:rPr lang="en-US" dirty="0"/>
              <a:t>, </a:t>
            </a:r>
            <a:r>
              <a:rPr lang="en-US" dirty="0">
                <a:hlinkClick r:id="rId8" tooltip="Pitch accent"/>
              </a:rPr>
              <a:t>pitch</a:t>
            </a:r>
            <a:r>
              <a:rPr lang="en-US" dirty="0"/>
              <a:t>, </a:t>
            </a:r>
            <a:r>
              <a:rPr lang="en-US" dirty="0">
                <a:hlinkClick r:id="rId9" tooltip="Vowel length"/>
              </a:rPr>
              <a:t>duration</a:t>
            </a:r>
            <a:r>
              <a:rPr lang="en-US" dirty="0"/>
              <a:t>, and </a:t>
            </a:r>
            <a:r>
              <a:rPr lang="en-US" dirty="0">
                <a:hlinkClick r:id="rId10" tooltip="Tonal language"/>
              </a:rPr>
              <a:t>tone</a:t>
            </a:r>
            <a:r>
              <a:rPr lang="en-US" dirty="0"/>
              <a:t> to distinguish meaning. Because these phenomena operate outside of the level of single segments, they are called </a:t>
            </a:r>
            <a:r>
              <a:rPr lang="en-US" dirty="0" err="1">
                <a:hlinkClick r:id="rId11" tooltip="Suprasegmental"/>
              </a:rPr>
              <a:t>suprasegmental</a:t>
            </a:r>
            <a:r>
              <a:rPr lang="en-US" dirty="0"/>
              <a:t>.</a:t>
            </a:r>
            <a:r>
              <a:rPr lang="en-US" baseline="30000" dirty="0">
                <a:hlinkClick r:id="rId12"/>
              </a:rPr>
              <a:t>[73]</a:t>
            </a:r>
            <a:r>
              <a:rPr lang="en-US" dirty="0"/>
              <a:t> Some languages have only a few phonemes, for example, </a:t>
            </a:r>
            <a:r>
              <a:rPr lang="en-US" dirty="0" err="1">
                <a:hlinkClick r:id="rId13" tooltip="Rotokas language"/>
              </a:rPr>
              <a:t>Rotokas</a:t>
            </a:r>
            <a:r>
              <a:rPr lang="en-US" dirty="0"/>
              <a:t> and </a:t>
            </a:r>
            <a:r>
              <a:rPr lang="en-US" dirty="0" err="1">
                <a:hlinkClick r:id="rId14" tooltip="Pirahã language"/>
              </a:rPr>
              <a:t>Pirahã</a:t>
            </a:r>
            <a:r>
              <a:rPr lang="en-US" dirty="0">
                <a:hlinkClick r:id="rId14" tooltip="Pirahã language"/>
              </a:rPr>
              <a:t> language</a:t>
            </a:r>
            <a:r>
              <a:rPr lang="en-US" dirty="0"/>
              <a:t> with 11 and 10 phonemes respectively, whereas languages like </a:t>
            </a:r>
            <a:r>
              <a:rPr lang="en-US" dirty="0" err="1">
                <a:hlinkClick r:id="rId15" tooltip="Taa language"/>
              </a:rPr>
              <a:t>Taa</a:t>
            </a:r>
            <a:r>
              <a:rPr lang="en-US" dirty="0"/>
              <a:t> may have as many as 141 phonemes.</a:t>
            </a:r>
            <a:r>
              <a:rPr lang="en-US" baseline="30000" dirty="0">
                <a:hlinkClick r:id="rId16"/>
              </a:rPr>
              <a:t>[72]</a:t>
            </a:r>
            <a:r>
              <a:rPr lang="en-US" dirty="0"/>
              <a:t> In </a:t>
            </a:r>
            <a:r>
              <a:rPr lang="en-US" dirty="0">
                <a:hlinkClick r:id="rId17" tooltip="Sign language"/>
              </a:rPr>
              <a:t>sign languages</a:t>
            </a:r>
            <a:r>
              <a:rPr lang="en-US" dirty="0"/>
              <a:t>, </a:t>
            </a:r>
            <a:r>
              <a:rPr lang="en-US" dirty="0">
                <a:hlinkClick r:id="rId18" tooltip="Phoneme"/>
              </a:rPr>
              <a:t>the equivalent to phonemes</a:t>
            </a:r>
            <a:r>
              <a:rPr lang="en-US" dirty="0"/>
              <a:t> (formerly called </a:t>
            </a:r>
            <a:r>
              <a:rPr lang="en-US" dirty="0" err="1">
                <a:hlinkClick r:id="rId19" tooltip="Chereme"/>
              </a:rPr>
              <a:t>cheremes</a:t>
            </a:r>
            <a:r>
              <a:rPr lang="en-US" dirty="0"/>
              <a:t>) are defined by the basic elements of gestures, such as hand shape, orientation, location, and motion, which correspond to manners of articulation in spoken language</a:t>
            </a:r>
            <a:endParaRPr lang="tr-TR" dirty="0"/>
          </a:p>
        </p:txBody>
      </p:sp>
    </p:spTree>
    <p:extLst>
      <p:ext uri="{BB962C8B-B14F-4D97-AF65-F5344CB8AC3E}">
        <p14:creationId xmlns:p14="http://schemas.microsoft.com/office/powerpoint/2010/main" val="378151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40219"/>
          </a:xfrm>
        </p:spPr>
        <p:txBody>
          <a:bodyPr/>
          <a:lstStyle/>
          <a:p>
            <a:pPr algn="ctr"/>
            <a:r>
              <a:rPr lang="tr-TR" b="1" dirty="0" err="1">
                <a:solidFill>
                  <a:srgbClr val="C00000"/>
                </a:solidFill>
              </a:rPr>
              <a:t>Sounds</a:t>
            </a:r>
            <a:r>
              <a:rPr lang="tr-TR" b="1" dirty="0">
                <a:solidFill>
                  <a:srgbClr val="C00000"/>
                </a:solidFill>
              </a:rPr>
              <a:t> </a:t>
            </a:r>
            <a:r>
              <a:rPr lang="tr-TR" b="1" dirty="0" err="1">
                <a:solidFill>
                  <a:srgbClr val="C00000"/>
                </a:solidFill>
              </a:rPr>
              <a:t>and</a:t>
            </a:r>
            <a:r>
              <a:rPr lang="tr-TR" b="1" dirty="0">
                <a:solidFill>
                  <a:srgbClr val="C00000"/>
                </a:solidFill>
              </a:rPr>
              <a:t> </a:t>
            </a:r>
            <a:r>
              <a:rPr lang="tr-TR" b="1" dirty="0" err="1">
                <a:solidFill>
                  <a:srgbClr val="C00000"/>
                </a:solidFill>
              </a:rPr>
              <a:t>symbols</a:t>
            </a:r>
            <a:endParaRPr lang="tr-TR" dirty="0"/>
          </a:p>
        </p:txBody>
      </p:sp>
      <p:sp>
        <p:nvSpPr>
          <p:cNvPr id="3" name="İçerik Yer Tutucusu 2"/>
          <p:cNvSpPr>
            <a:spLocks noGrp="1"/>
          </p:cNvSpPr>
          <p:nvPr>
            <p:ph idx="1"/>
          </p:nvPr>
        </p:nvSpPr>
        <p:spPr>
          <a:xfrm>
            <a:off x="838200" y="1278082"/>
            <a:ext cx="10515600" cy="4898881"/>
          </a:xfrm>
        </p:spPr>
        <p:txBody>
          <a:bodyPr>
            <a:normAutofit fontScale="70000" lnSpcReduction="20000"/>
          </a:bodyPr>
          <a:lstStyle/>
          <a:p>
            <a:pPr marL="0" indent="0">
              <a:buNone/>
            </a:pPr>
            <a:r>
              <a:rPr lang="en-US" dirty="0">
                <a:hlinkClick r:id="rId2" tooltip="Writing system"/>
              </a:rPr>
              <a:t>Writing systems</a:t>
            </a:r>
            <a:r>
              <a:rPr lang="en-US" dirty="0"/>
              <a:t> represent language using visual symbols, which may or may not correspond to the sounds of spoken language. The </a:t>
            </a:r>
            <a:r>
              <a:rPr lang="en-US" dirty="0">
                <a:hlinkClick r:id="rId3" tooltip="Latin alphabet"/>
              </a:rPr>
              <a:t>Latin alphabet</a:t>
            </a:r>
            <a:r>
              <a:rPr lang="en-US" dirty="0"/>
              <a:t> (and those on which it is based or that have been derived from it) was originally based on the representation of single sounds, so that words were constructed from letters that generally denote a single consonant or vowel in the structure of the word. In syllabic scripts, such as the </a:t>
            </a:r>
            <a:r>
              <a:rPr lang="en-US" dirty="0">
                <a:hlinkClick r:id="rId4" tooltip="Inuktitut"/>
              </a:rPr>
              <a:t>Inuktitut</a:t>
            </a:r>
            <a:r>
              <a:rPr lang="en-US" dirty="0"/>
              <a:t> syllabary, each sign represents a whole syllable. In </a:t>
            </a:r>
            <a:r>
              <a:rPr lang="en-US" dirty="0">
                <a:hlinkClick r:id="rId5" tooltip="Logographic"/>
              </a:rPr>
              <a:t>logographic</a:t>
            </a:r>
            <a:r>
              <a:rPr lang="en-US" dirty="0"/>
              <a:t> scripts, each sign represents an entire </a:t>
            </a:r>
            <a:r>
              <a:rPr lang="en-US" dirty="0" smtClean="0"/>
              <a:t>word,</a:t>
            </a:r>
            <a:r>
              <a:rPr lang="tr-TR" baseline="30000" dirty="0"/>
              <a:t> </a:t>
            </a:r>
            <a:r>
              <a:rPr lang="en-US" dirty="0" smtClean="0"/>
              <a:t>and </a:t>
            </a:r>
            <a:r>
              <a:rPr lang="en-US" dirty="0"/>
              <a:t>will generally bear no relation to the sound of that word in spoken language.</a:t>
            </a:r>
          </a:p>
          <a:p>
            <a:pPr marL="0" indent="0">
              <a:buNone/>
            </a:pPr>
            <a:r>
              <a:rPr lang="en-US" dirty="0"/>
              <a:t>Because all languages have a very large number of words, no purely logographic scripts are known to exist. Written language represents the way spoken sounds and words follow one after another by arranging symbols according to a pattern that follows a certain direction. The direction used in a writing system is entirely arbitrary and established by convention. Some writing systems use the horizontal axis (left to right as the Latin script or right to left as the </a:t>
            </a:r>
            <a:r>
              <a:rPr lang="en-US" dirty="0">
                <a:hlinkClick r:id="rId6" tooltip="Arabic script"/>
              </a:rPr>
              <a:t>Arabic script</a:t>
            </a:r>
            <a:r>
              <a:rPr lang="en-US" dirty="0"/>
              <a:t>), while others such as traditional Chinese writing use the vertical dimension (from top to bottom). A few writing systems use opposite directions for alternating lines, and others, such as the ancient Maya script, can be written in either direction and rely on graphic cues to show the reader the direction of reading. In order to represent the sounds of the world's languages in writing, linguists have developed the International Phonetic Alphabet, designed to represent all of the discrete sounds that are known to contribute to meaning in human </a:t>
            </a:r>
            <a:r>
              <a:rPr lang="en-US" dirty="0" smtClean="0"/>
              <a:t>languages</a:t>
            </a:r>
            <a:r>
              <a:rPr lang="tr-TR" dirty="0" smtClean="0"/>
              <a:t>.</a:t>
            </a:r>
            <a:endParaRPr lang="en-US" dirty="0"/>
          </a:p>
          <a:p>
            <a:endParaRPr lang="tr-TR" dirty="0"/>
          </a:p>
        </p:txBody>
      </p:sp>
    </p:spTree>
    <p:extLst>
      <p:ext uri="{BB962C8B-B14F-4D97-AF65-F5344CB8AC3E}">
        <p14:creationId xmlns:p14="http://schemas.microsoft.com/office/powerpoint/2010/main" val="1514520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67484"/>
          </a:xfrm>
        </p:spPr>
        <p:txBody>
          <a:bodyPr/>
          <a:lstStyle/>
          <a:p>
            <a:pPr algn="ctr"/>
            <a:r>
              <a:rPr lang="tr-TR" b="1" dirty="0" err="1" smtClean="0">
                <a:solidFill>
                  <a:srgbClr val="C00000"/>
                </a:solidFill>
              </a:rPr>
              <a:t>Grammar</a:t>
            </a:r>
            <a:endParaRPr lang="tr-TR" dirty="0">
              <a:solidFill>
                <a:srgbClr val="C00000"/>
              </a:solidFill>
            </a:endParaRPr>
          </a:p>
        </p:txBody>
      </p:sp>
      <p:sp>
        <p:nvSpPr>
          <p:cNvPr id="3" name="İçerik Yer Tutucusu 2"/>
          <p:cNvSpPr>
            <a:spLocks noGrp="1"/>
          </p:cNvSpPr>
          <p:nvPr>
            <p:ph idx="1"/>
          </p:nvPr>
        </p:nvSpPr>
        <p:spPr>
          <a:xfrm>
            <a:off x="838200" y="1132610"/>
            <a:ext cx="10834255" cy="5044353"/>
          </a:xfrm>
        </p:spPr>
        <p:txBody>
          <a:bodyPr>
            <a:normAutofit fontScale="92500" lnSpcReduction="20000"/>
          </a:bodyPr>
          <a:lstStyle/>
          <a:p>
            <a:pPr marL="0" indent="0">
              <a:buNone/>
            </a:pPr>
            <a:r>
              <a:rPr lang="en-US" dirty="0"/>
              <a:t>Grammar is the study of how meaningful elements called </a:t>
            </a:r>
            <a:r>
              <a:rPr lang="en-US" i="1" dirty="0">
                <a:hlinkClick r:id="rId2" tooltip="Morpheme"/>
              </a:rPr>
              <a:t>morphemes</a:t>
            </a:r>
            <a:r>
              <a:rPr lang="en-US" dirty="0"/>
              <a:t> within a language can be combined into utterances. Morphemes can either be </a:t>
            </a:r>
            <a:r>
              <a:rPr lang="en-US" i="1" dirty="0"/>
              <a:t>free</a:t>
            </a:r>
            <a:r>
              <a:rPr lang="en-US" dirty="0"/>
              <a:t> or </a:t>
            </a:r>
            <a:r>
              <a:rPr lang="en-US" i="1" dirty="0"/>
              <a:t>bound</a:t>
            </a:r>
            <a:r>
              <a:rPr lang="en-US" dirty="0"/>
              <a:t>. If they are free to be moved around within an utterance, they are usually called </a:t>
            </a:r>
            <a:r>
              <a:rPr lang="en-US" i="1" dirty="0">
                <a:hlinkClick r:id="rId3" tooltip="Word"/>
              </a:rPr>
              <a:t>words</a:t>
            </a:r>
            <a:r>
              <a:rPr lang="en-US" dirty="0"/>
              <a:t>, and if they are bound to other words or morphemes, they are called </a:t>
            </a:r>
            <a:r>
              <a:rPr lang="en-US" dirty="0">
                <a:hlinkClick r:id="rId4" tooltip="Affix"/>
              </a:rPr>
              <a:t>affixes</a:t>
            </a:r>
            <a:r>
              <a:rPr lang="en-US" dirty="0"/>
              <a:t>. The way in which meaningful elements can be combined within a language is governed by rules. The rules for the internal structure of words are called </a:t>
            </a:r>
            <a:r>
              <a:rPr lang="en-US" dirty="0">
                <a:hlinkClick r:id="rId5" tooltip="Morphology (linguistics)"/>
              </a:rPr>
              <a:t>morphology</a:t>
            </a:r>
            <a:r>
              <a:rPr lang="en-US" dirty="0"/>
              <a:t>. The rules of the internal structure of phrases and sentences are called </a:t>
            </a:r>
            <a:r>
              <a:rPr lang="en-US" i="1" dirty="0"/>
              <a:t>syntax</a:t>
            </a:r>
            <a:r>
              <a:rPr lang="en-US" dirty="0"/>
              <a:t>. Grammar can be described as a system of categories and a set of rules that determine how categories combine to form different aspects of meaning.[81] Languages differ widely in whether they are encoded through the use of categories or lexical units. However, several categories are so common as to be nearly universal. Such universal categories include the encoding of the grammatical relations of participants and predicates by grammatically distinguishing between their relations to a predicate, the encoding of temporal and spatial relations on predicates, and a system of grammatical person governing reference to and distinction between speakers and addressees and those about whom they are speaking.</a:t>
            </a:r>
            <a:endParaRPr lang="tr-TR" dirty="0"/>
          </a:p>
        </p:txBody>
      </p:sp>
    </p:spTree>
    <p:extLst>
      <p:ext uri="{BB962C8B-B14F-4D97-AF65-F5344CB8AC3E}">
        <p14:creationId xmlns:p14="http://schemas.microsoft.com/office/powerpoint/2010/main" val="2601420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Grammar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en-US" dirty="0"/>
              <a:t>Languages organize their </a:t>
            </a:r>
            <a:r>
              <a:rPr lang="en-US" dirty="0">
                <a:hlinkClick r:id="rId2" tooltip="Parts of speech"/>
              </a:rPr>
              <a:t>parts of speech</a:t>
            </a:r>
            <a:r>
              <a:rPr lang="en-US" dirty="0"/>
              <a:t> into classes according to their functions and positions relative to other parts. All languages, for instance, make a basic distinction between a group of words that prototypically denotes things and concepts and a group of words that prototypically denotes actions and events. The first group, which includes English words such as "dog" and "song", are usually called </a:t>
            </a:r>
            <a:r>
              <a:rPr lang="en-US" dirty="0">
                <a:hlinkClick r:id="rId3" tooltip="Noun"/>
              </a:rPr>
              <a:t>nouns</a:t>
            </a:r>
            <a:r>
              <a:rPr lang="en-US" dirty="0"/>
              <a:t>. The second, which includes "run" and "sing", are called </a:t>
            </a:r>
            <a:r>
              <a:rPr lang="en-US" dirty="0">
                <a:hlinkClick r:id="rId4" tooltip="Verb"/>
              </a:rPr>
              <a:t>verbs</a:t>
            </a:r>
            <a:r>
              <a:rPr lang="en-US" dirty="0"/>
              <a:t>. Another common category is the </a:t>
            </a:r>
            <a:r>
              <a:rPr lang="en-US" dirty="0">
                <a:hlinkClick r:id="rId5" tooltip="Adjective"/>
              </a:rPr>
              <a:t>adjective</a:t>
            </a:r>
            <a:r>
              <a:rPr lang="en-US" dirty="0"/>
              <a:t>: words that describe properties or qualities of nouns, such as "red" or "big". Word classes can be "open" if new words can continuously be added to the class, or relatively "closed" if there is a fixed number of words in a class. In English, the class of pronouns is closed, whereas the class of adjectives is open, since an infinite number of adjectives can be constructed from verbs (e.g. "saddened") or nouns (e.g. with the -like suffix, as in "noun-like"). In other languages such as </a:t>
            </a:r>
            <a:r>
              <a:rPr lang="en-US" dirty="0">
                <a:hlinkClick r:id="rId6" tooltip="Korean language"/>
              </a:rPr>
              <a:t>Korean</a:t>
            </a:r>
            <a:r>
              <a:rPr lang="en-US" dirty="0"/>
              <a:t>, the situation is the opposite, and new pronouns can be constructed, whereas the number of adjectives is fixed</a:t>
            </a:r>
            <a:endParaRPr lang="tr-TR" dirty="0"/>
          </a:p>
        </p:txBody>
      </p:sp>
    </p:spTree>
    <p:extLst>
      <p:ext uri="{BB962C8B-B14F-4D97-AF65-F5344CB8AC3E}">
        <p14:creationId xmlns:p14="http://schemas.microsoft.com/office/powerpoint/2010/main" val="1690312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53184"/>
          </a:xfrm>
        </p:spPr>
        <p:txBody>
          <a:bodyPr>
            <a:normAutofit fontScale="90000"/>
          </a:bodyPr>
          <a:lstStyle/>
          <a:p>
            <a:pPr algn="ctr"/>
            <a:r>
              <a:rPr lang="tr-TR" b="1" dirty="0" err="1">
                <a:solidFill>
                  <a:srgbClr val="C00000"/>
                </a:solidFill>
              </a:rPr>
              <a:t>Grammar</a:t>
            </a:r>
            <a:endParaRPr lang="tr-TR" dirty="0"/>
          </a:p>
        </p:txBody>
      </p:sp>
      <p:sp>
        <p:nvSpPr>
          <p:cNvPr id="3" name="İçerik Yer Tutucusu 2"/>
          <p:cNvSpPr>
            <a:spLocks noGrp="1"/>
          </p:cNvSpPr>
          <p:nvPr>
            <p:ph idx="1"/>
          </p:nvPr>
        </p:nvSpPr>
        <p:spPr>
          <a:xfrm>
            <a:off x="467591" y="1340426"/>
            <a:ext cx="11170227" cy="5081155"/>
          </a:xfrm>
        </p:spPr>
        <p:txBody>
          <a:bodyPr>
            <a:normAutofit fontScale="77500" lnSpcReduction="20000"/>
          </a:bodyPr>
          <a:lstStyle/>
          <a:p>
            <a:pPr marL="0" indent="0">
              <a:buNone/>
            </a:pPr>
            <a:r>
              <a:rPr lang="tr-TR" dirty="0"/>
              <a:t>Word </a:t>
            </a:r>
            <a:r>
              <a:rPr lang="tr-TR" dirty="0" err="1"/>
              <a:t>classes</a:t>
            </a:r>
            <a:r>
              <a:rPr lang="tr-TR" dirty="0"/>
              <a:t> </a:t>
            </a:r>
            <a:r>
              <a:rPr lang="tr-TR" dirty="0" err="1"/>
              <a:t>also</a:t>
            </a:r>
            <a:r>
              <a:rPr lang="tr-TR" dirty="0"/>
              <a:t> </a:t>
            </a:r>
            <a:r>
              <a:rPr lang="tr-TR" dirty="0" err="1"/>
              <a:t>carry</a:t>
            </a:r>
            <a:r>
              <a:rPr lang="tr-TR" dirty="0"/>
              <a:t> </a:t>
            </a:r>
            <a:r>
              <a:rPr lang="tr-TR" dirty="0" err="1"/>
              <a:t>out</a:t>
            </a:r>
            <a:r>
              <a:rPr lang="tr-TR" dirty="0"/>
              <a:t> </a:t>
            </a:r>
            <a:r>
              <a:rPr lang="tr-TR" dirty="0" err="1"/>
              <a:t>differing</a:t>
            </a:r>
            <a:r>
              <a:rPr lang="tr-TR" dirty="0"/>
              <a:t> </a:t>
            </a:r>
            <a:r>
              <a:rPr lang="tr-TR" dirty="0" err="1"/>
              <a:t>functions</a:t>
            </a:r>
            <a:r>
              <a:rPr lang="tr-TR" dirty="0"/>
              <a:t> in </a:t>
            </a:r>
            <a:r>
              <a:rPr lang="tr-TR" dirty="0" err="1"/>
              <a:t>grammar</a:t>
            </a:r>
            <a:r>
              <a:rPr lang="tr-TR" dirty="0"/>
              <a:t>. </a:t>
            </a:r>
            <a:r>
              <a:rPr lang="tr-TR" dirty="0" err="1"/>
              <a:t>Prototypically</a:t>
            </a:r>
            <a:r>
              <a:rPr lang="tr-TR" dirty="0"/>
              <a:t>, </a:t>
            </a:r>
            <a:r>
              <a:rPr lang="tr-TR" dirty="0" err="1"/>
              <a:t>verbs</a:t>
            </a:r>
            <a:r>
              <a:rPr lang="tr-TR" dirty="0"/>
              <a:t> </a:t>
            </a:r>
            <a:r>
              <a:rPr lang="tr-TR" dirty="0" err="1"/>
              <a:t>are</a:t>
            </a:r>
            <a:r>
              <a:rPr lang="tr-TR" dirty="0"/>
              <a:t> </a:t>
            </a:r>
            <a:r>
              <a:rPr lang="tr-TR" dirty="0" err="1"/>
              <a:t>used</a:t>
            </a:r>
            <a:r>
              <a:rPr lang="tr-TR" dirty="0"/>
              <a:t> </a:t>
            </a:r>
            <a:r>
              <a:rPr lang="tr-TR" dirty="0" err="1"/>
              <a:t>to</a:t>
            </a:r>
            <a:r>
              <a:rPr lang="tr-TR" dirty="0"/>
              <a:t> </a:t>
            </a:r>
            <a:r>
              <a:rPr lang="tr-TR" dirty="0" err="1"/>
              <a:t>construct</a:t>
            </a:r>
            <a:r>
              <a:rPr lang="tr-TR" dirty="0"/>
              <a:t> </a:t>
            </a:r>
            <a:r>
              <a:rPr lang="tr-TR" dirty="0" err="1"/>
              <a:t>predicates</a:t>
            </a:r>
            <a:r>
              <a:rPr lang="tr-TR" dirty="0"/>
              <a:t>, </a:t>
            </a:r>
            <a:r>
              <a:rPr lang="tr-TR" dirty="0" err="1"/>
              <a:t>while</a:t>
            </a:r>
            <a:r>
              <a:rPr lang="tr-TR" dirty="0"/>
              <a:t> </a:t>
            </a:r>
            <a:r>
              <a:rPr lang="tr-TR" dirty="0" err="1"/>
              <a:t>nouns</a:t>
            </a:r>
            <a:r>
              <a:rPr lang="tr-TR" dirty="0"/>
              <a:t> </a:t>
            </a:r>
            <a:r>
              <a:rPr lang="tr-TR" dirty="0" err="1"/>
              <a:t>are</a:t>
            </a:r>
            <a:r>
              <a:rPr lang="tr-TR" dirty="0"/>
              <a:t> </a:t>
            </a:r>
            <a:r>
              <a:rPr lang="tr-TR" dirty="0" err="1"/>
              <a:t>used</a:t>
            </a:r>
            <a:r>
              <a:rPr lang="tr-TR" dirty="0"/>
              <a:t> as </a:t>
            </a:r>
            <a:r>
              <a:rPr lang="tr-TR" dirty="0" err="1"/>
              <a:t>arguments</a:t>
            </a:r>
            <a:r>
              <a:rPr lang="tr-TR" dirty="0"/>
              <a:t> of </a:t>
            </a:r>
            <a:r>
              <a:rPr lang="tr-TR" dirty="0" err="1"/>
              <a:t>predicates</a:t>
            </a:r>
            <a:r>
              <a:rPr lang="tr-TR" dirty="0"/>
              <a:t>. </a:t>
            </a:r>
            <a:r>
              <a:rPr lang="tr-TR" dirty="0" err="1"/>
              <a:t>In</a:t>
            </a:r>
            <a:r>
              <a:rPr lang="tr-TR" dirty="0"/>
              <a:t> a </a:t>
            </a:r>
            <a:r>
              <a:rPr lang="tr-TR" dirty="0" err="1"/>
              <a:t>sentence</a:t>
            </a:r>
            <a:r>
              <a:rPr lang="tr-TR" dirty="0"/>
              <a:t> </a:t>
            </a:r>
            <a:r>
              <a:rPr lang="tr-TR" dirty="0" err="1"/>
              <a:t>such</a:t>
            </a:r>
            <a:r>
              <a:rPr lang="tr-TR" dirty="0"/>
              <a:t> as "</a:t>
            </a:r>
            <a:r>
              <a:rPr lang="tr-TR" dirty="0" err="1"/>
              <a:t>Sally</a:t>
            </a:r>
            <a:r>
              <a:rPr lang="tr-TR" dirty="0"/>
              <a:t> </a:t>
            </a:r>
            <a:r>
              <a:rPr lang="tr-TR" dirty="0" err="1"/>
              <a:t>runs</a:t>
            </a:r>
            <a:r>
              <a:rPr lang="tr-TR" dirty="0"/>
              <a:t>", </a:t>
            </a:r>
            <a:r>
              <a:rPr lang="tr-TR" dirty="0" err="1"/>
              <a:t>the</a:t>
            </a:r>
            <a:r>
              <a:rPr lang="tr-TR" dirty="0"/>
              <a:t> </a:t>
            </a:r>
            <a:r>
              <a:rPr lang="tr-TR" dirty="0" err="1"/>
              <a:t>predicate</a:t>
            </a:r>
            <a:r>
              <a:rPr lang="tr-TR" dirty="0"/>
              <a:t> is "</a:t>
            </a:r>
            <a:r>
              <a:rPr lang="tr-TR" dirty="0" err="1"/>
              <a:t>runs</a:t>
            </a:r>
            <a:r>
              <a:rPr lang="tr-TR" dirty="0"/>
              <a:t>", </a:t>
            </a:r>
            <a:r>
              <a:rPr lang="tr-TR" dirty="0" err="1"/>
              <a:t>because</a:t>
            </a:r>
            <a:r>
              <a:rPr lang="tr-TR" dirty="0"/>
              <a:t> it is </a:t>
            </a:r>
            <a:r>
              <a:rPr lang="tr-TR" dirty="0" err="1"/>
              <a:t>the</a:t>
            </a:r>
            <a:r>
              <a:rPr lang="tr-TR" dirty="0"/>
              <a:t> </a:t>
            </a:r>
            <a:r>
              <a:rPr lang="tr-TR" dirty="0" err="1"/>
              <a:t>word</a:t>
            </a:r>
            <a:r>
              <a:rPr lang="tr-TR" dirty="0"/>
              <a:t> </a:t>
            </a:r>
            <a:r>
              <a:rPr lang="tr-TR" dirty="0" err="1"/>
              <a:t>that</a:t>
            </a:r>
            <a:r>
              <a:rPr lang="tr-TR" dirty="0"/>
              <a:t> </a:t>
            </a:r>
            <a:r>
              <a:rPr lang="tr-TR" dirty="0" err="1"/>
              <a:t>predicates</a:t>
            </a:r>
            <a:r>
              <a:rPr lang="tr-TR" dirty="0"/>
              <a:t> a </a:t>
            </a:r>
            <a:r>
              <a:rPr lang="tr-TR" dirty="0" err="1"/>
              <a:t>specific</a:t>
            </a:r>
            <a:r>
              <a:rPr lang="tr-TR" dirty="0"/>
              <a:t> </a:t>
            </a:r>
            <a:r>
              <a:rPr lang="tr-TR" dirty="0" err="1"/>
              <a:t>state</a:t>
            </a:r>
            <a:r>
              <a:rPr lang="tr-TR" dirty="0"/>
              <a:t> </a:t>
            </a:r>
            <a:r>
              <a:rPr lang="tr-TR" dirty="0" err="1"/>
              <a:t>about</a:t>
            </a:r>
            <a:r>
              <a:rPr lang="tr-TR" dirty="0"/>
              <a:t> </a:t>
            </a:r>
            <a:r>
              <a:rPr lang="tr-TR" dirty="0" err="1"/>
              <a:t>its</a:t>
            </a:r>
            <a:r>
              <a:rPr lang="tr-TR" dirty="0"/>
              <a:t> </a:t>
            </a:r>
            <a:r>
              <a:rPr lang="tr-TR" dirty="0" err="1"/>
              <a:t>argument</a:t>
            </a:r>
            <a:r>
              <a:rPr lang="tr-TR" dirty="0"/>
              <a:t> "</a:t>
            </a:r>
            <a:r>
              <a:rPr lang="tr-TR" dirty="0" err="1"/>
              <a:t>Sally</a:t>
            </a:r>
            <a:r>
              <a:rPr lang="tr-TR" dirty="0"/>
              <a:t>". </a:t>
            </a:r>
            <a:r>
              <a:rPr lang="tr-TR" dirty="0" err="1"/>
              <a:t>Some</a:t>
            </a:r>
            <a:r>
              <a:rPr lang="tr-TR" dirty="0"/>
              <a:t> </a:t>
            </a:r>
            <a:r>
              <a:rPr lang="tr-TR" dirty="0" err="1"/>
              <a:t>verbs</a:t>
            </a:r>
            <a:r>
              <a:rPr lang="tr-TR" dirty="0"/>
              <a:t> </a:t>
            </a:r>
            <a:r>
              <a:rPr lang="tr-TR" dirty="0" err="1"/>
              <a:t>such</a:t>
            </a:r>
            <a:r>
              <a:rPr lang="tr-TR" dirty="0"/>
              <a:t> as "</a:t>
            </a:r>
            <a:r>
              <a:rPr lang="tr-TR" dirty="0" err="1"/>
              <a:t>curse</a:t>
            </a:r>
            <a:r>
              <a:rPr lang="tr-TR" dirty="0"/>
              <a:t>" can </a:t>
            </a:r>
            <a:r>
              <a:rPr lang="tr-TR" dirty="0" err="1"/>
              <a:t>take</a:t>
            </a:r>
            <a:r>
              <a:rPr lang="tr-TR" dirty="0"/>
              <a:t> </a:t>
            </a:r>
            <a:r>
              <a:rPr lang="tr-TR" dirty="0" err="1"/>
              <a:t>two</a:t>
            </a:r>
            <a:r>
              <a:rPr lang="tr-TR" dirty="0"/>
              <a:t> </a:t>
            </a:r>
            <a:r>
              <a:rPr lang="tr-TR" dirty="0" err="1"/>
              <a:t>arguments</a:t>
            </a:r>
            <a:r>
              <a:rPr lang="tr-TR" dirty="0"/>
              <a:t>, </a:t>
            </a:r>
            <a:r>
              <a:rPr lang="tr-TR" dirty="0" err="1"/>
              <a:t>e.g</a:t>
            </a:r>
            <a:r>
              <a:rPr lang="tr-TR" dirty="0"/>
              <a:t>. "</a:t>
            </a:r>
            <a:r>
              <a:rPr lang="tr-TR" dirty="0" err="1"/>
              <a:t>Sally</a:t>
            </a:r>
            <a:r>
              <a:rPr lang="tr-TR" dirty="0"/>
              <a:t> </a:t>
            </a:r>
            <a:r>
              <a:rPr lang="tr-TR" dirty="0" err="1"/>
              <a:t>cursed</a:t>
            </a:r>
            <a:r>
              <a:rPr lang="tr-TR" dirty="0"/>
              <a:t> John". A </a:t>
            </a:r>
            <a:r>
              <a:rPr lang="tr-TR" dirty="0" err="1"/>
              <a:t>predicate</a:t>
            </a:r>
            <a:r>
              <a:rPr lang="tr-TR" dirty="0"/>
              <a:t> </a:t>
            </a:r>
            <a:r>
              <a:rPr lang="tr-TR" dirty="0" err="1"/>
              <a:t>that</a:t>
            </a:r>
            <a:r>
              <a:rPr lang="tr-TR" dirty="0"/>
              <a:t> can </a:t>
            </a:r>
            <a:r>
              <a:rPr lang="tr-TR" dirty="0" err="1"/>
              <a:t>only</a:t>
            </a:r>
            <a:r>
              <a:rPr lang="tr-TR" dirty="0"/>
              <a:t> </a:t>
            </a:r>
            <a:r>
              <a:rPr lang="tr-TR" dirty="0" err="1"/>
              <a:t>take</a:t>
            </a:r>
            <a:r>
              <a:rPr lang="tr-TR" dirty="0"/>
              <a:t> a </a:t>
            </a:r>
            <a:r>
              <a:rPr lang="tr-TR" dirty="0" err="1"/>
              <a:t>single</a:t>
            </a:r>
            <a:r>
              <a:rPr lang="tr-TR" dirty="0"/>
              <a:t> </a:t>
            </a:r>
            <a:r>
              <a:rPr lang="tr-TR" dirty="0" err="1"/>
              <a:t>argument</a:t>
            </a:r>
            <a:r>
              <a:rPr lang="tr-TR" dirty="0"/>
              <a:t> is </a:t>
            </a:r>
            <a:r>
              <a:rPr lang="tr-TR" dirty="0" err="1"/>
              <a:t>called</a:t>
            </a:r>
            <a:r>
              <a:rPr lang="tr-TR" dirty="0"/>
              <a:t> </a:t>
            </a:r>
            <a:r>
              <a:rPr lang="tr-TR" dirty="0" err="1"/>
              <a:t>intransitive</a:t>
            </a:r>
            <a:r>
              <a:rPr lang="tr-TR" dirty="0"/>
              <a:t>, </a:t>
            </a:r>
            <a:r>
              <a:rPr lang="tr-TR" dirty="0" err="1"/>
              <a:t>while</a:t>
            </a:r>
            <a:r>
              <a:rPr lang="tr-TR" dirty="0"/>
              <a:t> a </a:t>
            </a:r>
            <a:r>
              <a:rPr lang="tr-TR" dirty="0" err="1"/>
              <a:t>predicate</a:t>
            </a:r>
            <a:r>
              <a:rPr lang="tr-TR" dirty="0"/>
              <a:t> </a:t>
            </a:r>
            <a:r>
              <a:rPr lang="tr-TR" dirty="0" err="1"/>
              <a:t>that</a:t>
            </a:r>
            <a:r>
              <a:rPr lang="tr-TR" dirty="0"/>
              <a:t> can </a:t>
            </a:r>
            <a:r>
              <a:rPr lang="tr-TR" dirty="0" err="1"/>
              <a:t>take</a:t>
            </a:r>
            <a:r>
              <a:rPr lang="tr-TR" dirty="0"/>
              <a:t> </a:t>
            </a:r>
            <a:r>
              <a:rPr lang="tr-TR" dirty="0" err="1"/>
              <a:t>two</a:t>
            </a:r>
            <a:r>
              <a:rPr lang="tr-TR" dirty="0"/>
              <a:t> </a:t>
            </a:r>
            <a:r>
              <a:rPr lang="tr-TR" dirty="0" err="1"/>
              <a:t>arguments</a:t>
            </a:r>
            <a:r>
              <a:rPr lang="tr-TR" dirty="0"/>
              <a:t> is </a:t>
            </a:r>
            <a:r>
              <a:rPr lang="tr-TR" dirty="0" err="1"/>
              <a:t>called</a:t>
            </a:r>
            <a:r>
              <a:rPr lang="tr-TR" dirty="0"/>
              <a:t> </a:t>
            </a:r>
            <a:r>
              <a:rPr lang="tr-TR" dirty="0" err="1"/>
              <a:t>transitive</a:t>
            </a:r>
            <a:r>
              <a:rPr lang="tr-TR" dirty="0" smtClean="0"/>
              <a:t>.</a:t>
            </a:r>
            <a:endParaRPr lang="tr-TR" dirty="0"/>
          </a:p>
          <a:p>
            <a:pPr marL="0" indent="0">
              <a:buNone/>
            </a:pPr>
            <a:r>
              <a:rPr lang="tr-TR" dirty="0" err="1"/>
              <a:t>Many</a:t>
            </a:r>
            <a:r>
              <a:rPr lang="tr-TR" dirty="0"/>
              <a:t> </a:t>
            </a:r>
            <a:r>
              <a:rPr lang="tr-TR" dirty="0" err="1"/>
              <a:t>other</a:t>
            </a:r>
            <a:r>
              <a:rPr lang="tr-TR" dirty="0"/>
              <a:t> </a:t>
            </a:r>
            <a:r>
              <a:rPr lang="tr-TR" dirty="0" err="1"/>
              <a:t>word</a:t>
            </a:r>
            <a:r>
              <a:rPr lang="tr-TR" dirty="0"/>
              <a:t> </a:t>
            </a:r>
            <a:r>
              <a:rPr lang="tr-TR" dirty="0" err="1"/>
              <a:t>classes</a:t>
            </a:r>
            <a:r>
              <a:rPr lang="tr-TR" dirty="0"/>
              <a:t> </a:t>
            </a:r>
            <a:r>
              <a:rPr lang="tr-TR" dirty="0" err="1"/>
              <a:t>exist</a:t>
            </a:r>
            <a:r>
              <a:rPr lang="tr-TR" dirty="0"/>
              <a:t> in </a:t>
            </a:r>
            <a:r>
              <a:rPr lang="tr-TR" dirty="0" err="1"/>
              <a:t>different</a:t>
            </a:r>
            <a:r>
              <a:rPr lang="tr-TR" dirty="0"/>
              <a:t> </a:t>
            </a:r>
            <a:r>
              <a:rPr lang="tr-TR" dirty="0" err="1"/>
              <a:t>languages</a:t>
            </a:r>
            <a:r>
              <a:rPr lang="tr-TR" dirty="0"/>
              <a:t>, </a:t>
            </a:r>
            <a:r>
              <a:rPr lang="tr-TR" dirty="0" err="1"/>
              <a:t>such</a:t>
            </a:r>
            <a:r>
              <a:rPr lang="tr-TR" dirty="0"/>
              <a:t> as </a:t>
            </a:r>
            <a:r>
              <a:rPr lang="tr-TR" dirty="0" err="1"/>
              <a:t>conjunctions</a:t>
            </a:r>
            <a:r>
              <a:rPr lang="tr-TR" dirty="0"/>
              <a:t> </a:t>
            </a:r>
            <a:r>
              <a:rPr lang="tr-TR" dirty="0" err="1"/>
              <a:t>like</a:t>
            </a:r>
            <a:r>
              <a:rPr lang="tr-TR" dirty="0"/>
              <a:t> "</a:t>
            </a:r>
            <a:r>
              <a:rPr lang="tr-TR" dirty="0" err="1"/>
              <a:t>and</a:t>
            </a:r>
            <a:r>
              <a:rPr lang="tr-TR" dirty="0"/>
              <a:t>" </a:t>
            </a:r>
            <a:r>
              <a:rPr lang="tr-TR" dirty="0" err="1"/>
              <a:t>that</a:t>
            </a:r>
            <a:r>
              <a:rPr lang="tr-TR" dirty="0"/>
              <a:t> </a:t>
            </a:r>
            <a:r>
              <a:rPr lang="tr-TR" dirty="0" err="1"/>
              <a:t>serve</a:t>
            </a:r>
            <a:r>
              <a:rPr lang="tr-TR" dirty="0"/>
              <a:t> </a:t>
            </a:r>
            <a:r>
              <a:rPr lang="tr-TR" dirty="0" err="1"/>
              <a:t>to</a:t>
            </a:r>
            <a:r>
              <a:rPr lang="tr-TR" dirty="0"/>
              <a:t> </a:t>
            </a:r>
            <a:r>
              <a:rPr lang="tr-TR" dirty="0" err="1"/>
              <a:t>join</a:t>
            </a:r>
            <a:r>
              <a:rPr lang="tr-TR" dirty="0"/>
              <a:t> </a:t>
            </a:r>
            <a:r>
              <a:rPr lang="tr-TR" dirty="0" err="1"/>
              <a:t>two</a:t>
            </a:r>
            <a:r>
              <a:rPr lang="tr-TR" dirty="0"/>
              <a:t> </a:t>
            </a:r>
            <a:r>
              <a:rPr lang="tr-TR" dirty="0" err="1"/>
              <a:t>sentences</a:t>
            </a:r>
            <a:r>
              <a:rPr lang="tr-TR" dirty="0"/>
              <a:t>, </a:t>
            </a:r>
            <a:r>
              <a:rPr lang="tr-TR" dirty="0" err="1"/>
              <a:t>articles</a:t>
            </a:r>
            <a:r>
              <a:rPr lang="tr-TR" dirty="0"/>
              <a:t> </a:t>
            </a:r>
            <a:r>
              <a:rPr lang="tr-TR" dirty="0" err="1"/>
              <a:t>that</a:t>
            </a:r>
            <a:r>
              <a:rPr lang="tr-TR" dirty="0"/>
              <a:t> </a:t>
            </a:r>
            <a:r>
              <a:rPr lang="tr-TR" dirty="0" err="1"/>
              <a:t>introduce</a:t>
            </a:r>
            <a:r>
              <a:rPr lang="tr-TR" dirty="0"/>
              <a:t> a </a:t>
            </a:r>
            <a:r>
              <a:rPr lang="tr-TR" dirty="0" err="1"/>
              <a:t>noun</a:t>
            </a:r>
            <a:r>
              <a:rPr lang="tr-TR" dirty="0"/>
              <a:t>, </a:t>
            </a:r>
            <a:r>
              <a:rPr lang="tr-TR" dirty="0" err="1"/>
              <a:t>interjections</a:t>
            </a:r>
            <a:r>
              <a:rPr lang="tr-TR" dirty="0"/>
              <a:t> </a:t>
            </a:r>
            <a:r>
              <a:rPr lang="tr-TR" dirty="0" err="1"/>
              <a:t>such</a:t>
            </a:r>
            <a:r>
              <a:rPr lang="tr-TR" dirty="0"/>
              <a:t> as "</a:t>
            </a:r>
            <a:r>
              <a:rPr lang="tr-TR" dirty="0" err="1"/>
              <a:t>wow</a:t>
            </a:r>
            <a:r>
              <a:rPr lang="tr-TR" dirty="0"/>
              <a:t>!", </a:t>
            </a:r>
            <a:r>
              <a:rPr lang="tr-TR" dirty="0" err="1"/>
              <a:t>or</a:t>
            </a:r>
            <a:r>
              <a:rPr lang="tr-TR" dirty="0"/>
              <a:t> </a:t>
            </a:r>
            <a:r>
              <a:rPr lang="tr-TR" dirty="0" err="1"/>
              <a:t>ideophones</a:t>
            </a:r>
            <a:r>
              <a:rPr lang="tr-TR" dirty="0"/>
              <a:t> </a:t>
            </a:r>
            <a:r>
              <a:rPr lang="tr-TR" dirty="0" err="1"/>
              <a:t>like</a:t>
            </a:r>
            <a:r>
              <a:rPr lang="tr-TR" dirty="0"/>
              <a:t> "</a:t>
            </a:r>
            <a:r>
              <a:rPr lang="tr-TR" dirty="0" err="1"/>
              <a:t>splash</a:t>
            </a:r>
            <a:r>
              <a:rPr lang="tr-TR" dirty="0"/>
              <a:t>" </a:t>
            </a:r>
            <a:r>
              <a:rPr lang="tr-TR" dirty="0" err="1"/>
              <a:t>that</a:t>
            </a:r>
            <a:r>
              <a:rPr lang="tr-TR" dirty="0"/>
              <a:t> </a:t>
            </a:r>
            <a:r>
              <a:rPr lang="tr-TR" dirty="0" err="1"/>
              <a:t>mimic</a:t>
            </a:r>
            <a:r>
              <a:rPr lang="tr-TR" dirty="0"/>
              <a:t> </a:t>
            </a:r>
            <a:r>
              <a:rPr lang="tr-TR" dirty="0" err="1"/>
              <a:t>the</a:t>
            </a:r>
            <a:r>
              <a:rPr lang="tr-TR" dirty="0"/>
              <a:t> </a:t>
            </a:r>
            <a:r>
              <a:rPr lang="tr-TR" dirty="0" err="1"/>
              <a:t>sound</a:t>
            </a:r>
            <a:r>
              <a:rPr lang="tr-TR" dirty="0"/>
              <a:t> of </a:t>
            </a:r>
            <a:r>
              <a:rPr lang="tr-TR" dirty="0" err="1"/>
              <a:t>some</a:t>
            </a:r>
            <a:r>
              <a:rPr lang="tr-TR" dirty="0"/>
              <a:t> </a:t>
            </a:r>
            <a:r>
              <a:rPr lang="tr-TR" dirty="0" err="1"/>
              <a:t>event</a:t>
            </a:r>
            <a:r>
              <a:rPr lang="tr-TR" dirty="0"/>
              <a:t>. </a:t>
            </a:r>
            <a:r>
              <a:rPr lang="tr-TR" dirty="0" err="1"/>
              <a:t>Some</a:t>
            </a:r>
            <a:r>
              <a:rPr lang="tr-TR" dirty="0"/>
              <a:t> </a:t>
            </a:r>
            <a:r>
              <a:rPr lang="tr-TR" dirty="0" err="1"/>
              <a:t>languages</a:t>
            </a:r>
            <a:r>
              <a:rPr lang="tr-TR" dirty="0"/>
              <a:t> </a:t>
            </a:r>
            <a:r>
              <a:rPr lang="tr-TR" dirty="0" err="1"/>
              <a:t>have</a:t>
            </a:r>
            <a:r>
              <a:rPr lang="tr-TR" dirty="0"/>
              <a:t> </a:t>
            </a:r>
            <a:r>
              <a:rPr lang="tr-TR" dirty="0" err="1"/>
              <a:t>positionals</a:t>
            </a:r>
            <a:r>
              <a:rPr lang="tr-TR" dirty="0"/>
              <a:t> </a:t>
            </a:r>
            <a:r>
              <a:rPr lang="tr-TR" dirty="0" err="1"/>
              <a:t>that</a:t>
            </a:r>
            <a:r>
              <a:rPr lang="tr-TR" dirty="0"/>
              <a:t> </a:t>
            </a:r>
            <a:r>
              <a:rPr lang="tr-TR" dirty="0" err="1"/>
              <a:t>describe</a:t>
            </a:r>
            <a:r>
              <a:rPr lang="tr-TR" dirty="0"/>
              <a:t> </a:t>
            </a:r>
            <a:r>
              <a:rPr lang="tr-TR" dirty="0" err="1"/>
              <a:t>the</a:t>
            </a:r>
            <a:r>
              <a:rPr lang="tr-TR" dirty="0"/>
              <a:t> </a:t>
            </a:r>
            <a:r>
              <a:rPr lang="tr-TR" dirty="0" err="1"/>
              <a:t>spatial</a:t>
            </a:r>
            <a:r>
              <a:rPr lang="tr-TR" dirty="0"/>
              <a:t> </a:t>
            </a:r>
            <a:r>
              <a:rPr lang="tr-TR" dirty="0" err="1"/>
              <a:t>position</a:t>
            </a:r>
            <a:r>
              <a:rPr lang="tr-TR" dirty="0"/>
              <a:t> of an </a:t>
            </a:r>
            <a:r>
              <a:rPr lang="tr-TR" dirty="0" err="1"/>
              <a:t>event</a:t>
            </a:r>
            <a:r>
              <a:rPr lang="tr-TR" dirty="0"/>
              <a:t> </a:t>
            </a:r>
            <a:r>
              <a:rPr lang="tr-TR" dirty="0" err="1"/>
              <a:t>or</a:t>
            </a:r>
            <a:r>
              <a:rPr lang="tr-TR" dirty="0"/>
              <a:t> </a:t>
            </a:r>
            <a:r>
              <a:rPr lang="tr-TR" dirty="0" err="1"/>
              <a:t>entity</a:t>
            </a:r>
            <a:r>
              <a:rPr lang="tr-TR" dirty="0"/>
              <a:t>. </a:t>
            </a:r>
            <a:r>
              <a:rPr lang="tr-TR" dirty="0" err="1"/>
              <a:t>Many</a:t>
            </a:r>
            <a:r>
              <a:rPr lang="tr-TR" dirty="0"/>
              <a:t> </a:t>
            </a:r>
            <a:r>
              <a:rPr lang="tr-TR" dirty="0" err="1"/>
              <a:t>languages</a:t>
            </a:r>
            <a:r>
              <a:rPr lang="tr-TR" dirty="0"/>
              <a:t> </a:t>
            </a:r>
            <a:r>
              <a:rPr lang="tr-TR" dirty="0" err="1"/>
              <a:t>have</a:t>
            </a:r>
            <a:r>
              <a:rPr lang="tr-TR" dirty="0"/>
              <a:t> </a:t>
            </a:r>
            <a:r>
              <a:rPr lang="tr-TR" dirty="0" err="1"/>
              <a:t>classifiers</a:t>
            </a:r>
            <a:r>
              <a:rPr lang="tr-TR" dirty="0"/>
              <a:t> </a:t>
            </a:r>
            <a:r>
              <a:rPr lang="tr-TR" dirty="0" err="1"/>
              <a:t>that</a:t>
            </a:r>
            <a:r>
              <a:rPr lang="tr-TR" dirty="0"/>
              <a:t> </a:t>
            </a:r>
            <a:r>
              <a:rPr lang="tr-TR" dirty="0" err="1"/>
              <a:t>identify</a:t>
            </a:r>
            <a:r>
              <a:rPr lang="tr-TR" dirty="0"/>
              <a:t> </a:t>
            </a:r>
            <a:r>
              <a:rPr lang="tr-TR" dirty="0" err="1"/>
              <a:t>countable</a:t>
            </a:r>
            <a:r>
              <a:rPr lang="tr-TR" dirty="0"/>
              <a:t> </a:t>
            </a:r>
            <a:r>
              <a:rPr lang="tr-TR" dirty="0" err="1"/>
              <a:t>nouns</a:t>
            </a:r>
            <a:r>
              <a:rPr lang="tr-TR" dirty="0"/>
              <a:t> as </a:t>
            </a:r>
            <a:r>
              <a:rPr lang="tr-TR" dirty="0" err="1"/>
              <a:t>belonging</a:t>
            </a:r>
            <a:r>
              <a:rPr lang="tr-TR" dirty="0"/>
              <a:t> </a:t>
            </a:r>
            <a:r>
              <a:rPr lang="tr-TR" dirty="0" err="1"/>
              <a:t>to</a:t>
            </a:r>
            <a:r>
              <a:rPr lang="tr-TR" dirty="0"/>
              <a:t> a </a:t>
            </a:r>
            <a:r>
              <a:rPr lang="tr-TR" dirty="0" err="1"/>
              <a:t>particular</a:t>
            </a:r>
            <a:r>
              <a:rPr lang="tr-TR" dirty="0"/>
              <a:t> </a:t>
            </a:r>
            <a:r>
              <a:rPr lang="tr-TR" dirty="0" err="1"/>
              <a:t>type</a:t>
            </a:r>
            <a:r>
              <a:rPr lang="tr-TR" dirty="0"/>
              <a:t> </a:t>
            </a:r>
            <a:r>
              <a:rPr lang="tr-TR" dirty="0" err="1"/>
              <a:t>or</a:t>
            </a:r>
            <a:r>
              <a:rPr lang="tr-TR" dirty="0"/>
              <a:t> </a:t>
            </a:r>
            <a:r>
              <a:rPr lang="tr-TR" dirty="0" err="1"/>
              <a:t>having</a:t>
            </a:r>
            <a:r>
              <a:rPr lang="tr-TR" dirty="0"/>
              <a:t> a </a:t>
            </a:r>
            <a:r>
              <a:rPr lang="tr-TR" dirty="0" err="1"/>
              <a:t>particular</a:t>
            </a:r>
            <a:r>
              <a:rPr lang="tr-TR" dirty="0"/>
              <a:t> </a:t>
            </a:r>
            <a:r>
              <a:rPr lang="tr-TR" dirty="0" err="1"/>
              <a:t>shape</a:t>
            </a:r>
            <a:r>
              <a:rPr lang="tr-TR" dirty="0"/>
              <a:t>. </a:t>
            </a:r>
            <a:r>
              <a:rPr lang="tr-TR" dirty="0" err="1"/>
              <a:t>For</a:t>
            </a:r>
            <a:r>
              <a:rPr lang="tr-TR" dirty="0"/>
              <a:t> </a:t>
            </a:r>
            <a:r>
              <a:rPr lang="tr-TR" dirty="0" err="1"/>
              <a:t>instance</a:t>
            </a:r>
            <a:r>
              <a:rPr lang="tr-TR" dirty="0"/>
              <a:t>, in </a:t>
            </a:r>
            <a:r>
              <a:rPr lang="tr-TR" dirty="0" err="1"/>
              <a:t>Japanese</a:t>
            </a:r>
            <a:r>
              <a:rPr lang="tr-TR" dirty="0"/>
              <a:t>, </a:t>
            </a:r>
            <a:r>
              <a:rPr lang="tr-TR" dirty="0" err="1"/>
              <a:t>the</a:t>
            </a:r>
            <a:r>
              <a:rPr lang="tr-TR" dirty="0"/>
              <a:t> general </a:t>
            </a:r>
            <a:r>
              <a:rPr lang="tr-TR" dirty="0" err="1"/>
              <a:t>noun</a:t>
            </a:r>
            <a:r>
              <a:rPr lang="tr-TR" dirty="0"/>
              <a:t> </a:t>
            </a:r>
            <a:r>
              <a:rPr lang="tr-TR" dirty="0" err="1"/>
              <a:t>classifier</a:t>
            </a:r>
            <a:r>
              <a:rPr lang="tr-TR" dirty="0"/>
              <a:t> </a:t>
            </a:r>
            <a:r>
              <a:rPr lang="tr-TR" dirty="0" err="1"/>
              <a:t>for</a:t>
            </a:r>
            <a:r>
              <a:rPr lang="tr-TR" dirty="0"/>
              <a:t> </a:t>
            </a:r>
            <a:r>
              <a:rPr lang="tr-TR" dirty="0" err="1"/>
              <a:t>humans</a:t>
            </a:r>
            <a:r>
              <a:rPr lang="tr-TR" dirty="0"/>
              <a:t> is </a:t>
            </a:r>
            <a:r>
              <a:rPr lang="tr-TR" dirty="0" err="1"/>
              <a:t>nin</a:t>
            </a:r>
            <a:r>
              <a:rPr lang="tr-TR" dirty="0"/>
              <a:t> (</a:t>
            </a:r>
            <a:r>
              <a:rPr lang="ja-JP" altLang="en-US" dirty="0"/>
              <a:t>人</a:t>
            </a:r>
            <a:r>
              <a:rPr lang="en-US" altLang="ja-JP" dirty="0"/>
              <a:t>), </a:t>
            </a:r>
            <a:r>
              <a:rPr lang="tr-TR" dirty="0" err="1"/>
              <a:t>and</a:t>
            </a:r>
            <a:r>
              <a:rPr lang="tr-TR" dirty="0"/>
              <a:t> it is </a:t>
            </a:r>
            <a:r>
              <a:rPr lang="tr-TR" dirty="0" err="1"/>
              <a:t>used</a:t>
            </a:r>
            <a:r>
              <a:rPr lang="tr-TR" dirty="0"/>
              <a:t> </a:t>
            </a:r>
            <a:r>
              <a:rPr lang="tr-TR" dirty="0" err="1"/>
              <a:t>for</a:t>
            </a:r>
            <a:r>
              <a:rPr lang="tr-TR" dirty="0"/>
              <a:t> </a:t>
            </a:r>
            <a:r>
              <a:rPr lang="tr-TR" dirty="0" err="1"/>
              <a:t>counting</a:t>
            </a:r>
            <a:r>
              <a:rPr lang="tr-TR" dirty="0"/>
              <a:t> </a:t>
            </a:r>
            <a:r>
              <a:rPr lang="tr-TR" dirty="0" err="1"/>
              <a:t>humans</a:t>
            </a:r>
            <a:r>
              <a:rPr lang="tr-TR" dirty="0"/>
              <a:t>, </a:t>
            </a:r>
            <a:r>
              <a:rPr lang="tr-TR" dirty="0" err="1"/>
              <a:t>whatever</a:t>
            </a:r>
            <a:r>
              <a:rPr lang="tr-TR" dirty="0"/>
              <a:t> </a:t>
            </a:r>
            <a:r>
              <a:rPr lang="tr-TR" dirty="0" err="1"/>
              <a:t>they</a:t>
            </a:r>
            <a:r>
              <a:rPr lang="tr-TR" dirty="0"/>
              <a:t> </a:t>
            </a:r>
            <a:r>
              <a:rPr lang="tr-TR" dirty="0" err="1"/>
              <a:t>are</a:t>
            </a:r>
            <a:r>
              <a:rPr lang="tr-TR" dirty="0"/>
              <a:t> </a:t>
            </a:r>
            <a:r>
              <a:rPr lang="tr-TR" dirty="0" err="1"/>
              <a:t>called</a:t>
            </a:r>
            <a:r>
              <a:rPr lang="tr-TR" dirty="0" smtClean="0"/>
              <a:t>:</a:t>
            </a:r>
            <a:endParaRPr lang="tr-TR" dirty="0"/>
          </a:p>
          <a:p>
            <a:pPr marL="0" indent="0">
              <a:buNone/>
            </a:pPr>
            <a:endParaRPr lang="tr-TR" dirty="0"/>
          </a:p>
          <a:p>
            <a:pPr marL="0" indent="0">
              <a:buNone/>
            </a:pPr>
            <a:r>
              <a:rPr lang="tr-TR" dirty="0"/>
              <a:t>san-</a:t>
            </a:r>
            <a:r>
              <a:rPr lang="tr-TR" dirty="0" err="1"/>
              <a:t>nin</a:t>
            </a:r>
            <a:r>
              <a:rPr lang="tr-TR" dirty="0"/>
              <a:t> </a:t>
            </a:r>
            <a:r>
              <a:rPr lang="tr-TR" dirty="0" err="1"/>
              <a:t>no</a:t>
            </a:r>
            <a:r>
              <a:rPr lang="tr-TR" dirty="0"/>
              <a:t> </a:t>
            </a:r>
            <a:r>
              <a:rPr lang="tr-TR" dirty="0" err="1"/>
              <a:t>gakusei</a:t>
            </a:r>
            <a:r>
              <a:rPr lang="tr-TR" dirty="0"/>
              <a:t> (</a:t>
            </a:r>
            <a:r>
              <a:rPr lang="ja-JP" altLang="en-US" dirty="0"/>
              <a:t>三人の学生</a:t>
            </a:r>
            <a:r>
              <a:rPr lang="en-US" altLang="ja-JP" dirty="0"/>
              <a:t>) </a:t>
            </a:r>
            <a:r>
              <a:rPr lang="tr-TR" dirty="0" err="1"/>
              <a:t>lit</a:t>
            </a:r>
            <a:r>
              <a:rPr lang="tr-TR" dirty="0"/>
              <a:t>. "3 </a:t>
            </a:r>
            <a:r>
              <a:rPr lang="tr-TR" dirty="0" err="1"/>
              <a:t>human-classifier</a:t>
            </a:r>
            <a:r>
              <a:rPr lang="tr-TR" dirty="0"/>
              <a:t> of </a:t>
            </a:r>
            <a:r>
              <a:rPr lang="tr-TR" dirty="0" err="1"/>
              <a:t>student</a:t>
            </a:r>
            <a:r>
              <a:rPr lang="tr-TR" dirty="0"/>
              <a:t>" — </a:t>
            </a:r>
            <a:r>
              <a:rPr lang="tr-TR" dirty="0" err="1"/>
              <a:t>three</a:t>
            </a:r>
            <a:r>
              <a:rPr lang="tr-TR" dirty="0"/>
              <a:t> </a:t>
            </a:r>
            <a:r>
              <a:rPr lang="tr-TR" dirty="0" err="1"/>
              <a:t>students</a:t>
            </a:r>
            <a:endParaRPr lang="tr-TR" dirty="0"/>
          </a:p>
          <a:p>
            <a:pPr marL="0" indent="0">
              <a:buNone/>
            </a:pPr>
            <a:r>
              <a:rPr lang="tr-TR" dirty="0" err="1"/>
              <a:t>For</a:t>
            </a:r>
            <a:r>
              <a:rPr lang="tr-TR" dirty="0"/>
              <a:t> </a:t>
            </a:r>
            <a:r>
              <a:rPr lang="tr-TR" dirty="0" err="1"/>
              <a:t>trees</a:t>
            </a:r>
            <a:r>
              <a:rPr lang="tr-TR" dirty="0"/>
              <a:t>, it </a:t>
            </a:r>
            <a:r>
              <a:rPr lang="tr-TR" dirty="0" err="1"/>
              <a:t>would</a:t>
            </a:r>
            <a:r>
              <a:rPr lang="tr-TR" dirty="0"/>
              <a:t> be:</a:t>
            </a:r>
          </a:p>
          <a:p>
            <a:pPr marL="0" indent="0">
              <a:buNone/>
            </a:pPr>
            <a:endParaRPr lang="tr-TR" dirty="0"/>
          </a:p>
          <a:p>
            <a:pPr marL="0" indent="0">
              <a:buNone/>
            </a:pPr>
            <a:r>
              <a:rPr lang="tr-TR" dirty="0"/>
              <a:t>san-bon </a:t>
            </a:r>
            <a:r>
              <a:rPr lang="tr-TR" dirty="0" err="1"/>
              <a:t>no</a:t>
            </a:r>
            <a:r>
              <a:rPr lang="tr-TR" dirty="0"/>
              <a:t> ki (</a:t>
            </a:r>
            <a:r>
              <a:rPr lang="ja-JP" altLang="en-US" dirty="0"/>
              <a:t>三本の木</a:t>
            </a:r>
            <a:r>
              <a:rPr lang="en-US" altLang="ja-JP" dirty="0"/>
              <a:t>) </a:t>
            </a:r>
            <a:r>
              <a:rPr lang="tr-TR" dirty="0" err="1"/>
              <a:t>lit</a:t>
            </a:r>
            <a:r>
              <a:rPr lang="tr-TR" dirty="0"/>
              <a:t>. "3 </a:t>
            </a:r>
            <a:r>
              <a:rPr lang="tr-TR" dirty="0" err="1"/>
              <a:t>classifier-for-long-objects</a:t>
            </a:r>
            <a:r>
              <a:rPr lang="tr-TR" dirty="0"/>
              <a:t> of </a:t>
            </a:r>
            <a:r>
              <a:rPr lang="tr-TR" dirty="0" err="1"/>
              <a:t>tree</a:t>
            </a:r>
            <a:r>
              <a:rPr lang="tr-TR" dirty="0"/>
              <a:t>" — </a:t>
            </a:r>
            <a:r>
              <a:rPr lang="tr-TR" dirty="0" err="1"/>
              <a:t>three</a:t>
            </a:r>
            <a:r>
              <a:rPr lang="tr-TR" dirty="0"/>
              <a:t> </a:t>
            </a:r>
            <a:r>
              <a:rPr lang="tr-TR" dirty="0" err="1"/>
              <a:t>trees</a:t>
            </a:r>
            <a:endParaRPr lang="tr-TR" dirty="0"/>
          </a:p>
        </p:txBody>
      </p:sp>
    </p:spTree>
    <p:extLst>
      <p:ext uri="{BB962C8B-B14F-4D97-AF65-F5344CB8AC3E}">
        <p14:creationId xmlns:p14="http://schemas.microsoft.com/office/powerpoint/2010/main" val="22336880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602</Words>
  <Application>Microsoft Office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ＭＳ Ｐゴシック</vt:lpstr>
      <vt:lpstr>Arial</vt:lpstr>
      <vt:lpstr>Calibri</vt:lpstr>
      <vt:lpstr>Calibri Light</vt:lpstr>
      <vt:lpstr>Office Teması</vt:lpstr>
      <vt:lpstr>Structure of Language</vt:lpstr>
      <vt:lpstr>Structure of Language</vt:lpstr>
      <vt:lpstr>Structure of Language</vt:lpstr>
      <vt:lpstr>Sounds and symbols</vt:lpstr>
      <vt:lpstr>Sounds and symbols</vt:lpstr>
      <vt:lpstr>Sounds and symbols</vt:lpstr>
      <vt:lpstr>Grammar</vt:lpstr>
      <vt:lpstr>Grammar</vt:lpstr>
      <vt:lpstr>Grammar</vt:lpstr>
      <vt:lpstr>Grammar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Hafta14</dc:title>
  <dc:creator>MUSTAFA GÜLEÇ</dc:creator>
  <cp:lastModifiedBy>Mustafa Güleç</cp:lastModifiedBy>
  <cp:revision>14</cp:revision>
  <dcterms:created xsi:type="dcterms:W3CDTF">2018-02-22T10:18:44Z</dcterms:created>
  <dcterms:modified xsi:type="dcterms:W3CDTF">2020-02-07T16:50:46Z</dcterms:modified>
</cp:coreProperties>
</file>