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0" r:id="rId1"/>
  </p:sldMasterIdLst>
  <p:notesMasterIdLst>
    <p:notesMasterId r:id="rId55"/>
  </p:notesMasterIdLst>
  <p:sldIdLst>
    <p:sldId id="261" r:id="rId2"/>
    <p:sldId id="343" r:id="rId3"/>
    <p:sldId id="344" r:id="rId4"/>
    <p:sldId id="345" r:id="rId5"/>
    <p:sldId id="351" r:id="rId6"/>
    <p:sldId id="348" r:id="rId7"/>
    <p:sldId id="349" r:id="rId8"/>
    <p:sldId id="352" r:id="rId9"/>
    <p:sldId id="353" r:id="rId10"/>
    <p:sldId id="363" r:id="rId11"/>
    <p:sldId id="364" r:id="rId12"/>
    <p:sldId id="354" r:id="rId13"/>
    <p:sldId id="355" r:id="rId14"/>
    <p:sldId id="356" r:id="rId15"/>
    <p:sldId id="358" r:id="rId16"/>
    <p:sldId id="359" r:id="rId17"/>
    <p:sldId id="365" r:id="rId18"/>
    <p:sldId id="366" r:id="rId19"/>
    <p:sldId id="360" r:id="rId20"/>
    <p:sldId id="367" r:id="rId21"/>
    <p:sldId id="369" r:id="rId22"/>
    <p:sldId id="375" r:id="rId23"/>
    <p:sldId id="373" r:id="rId24"/>
    <p:sldId id="371" r:id="rId25"/>
    <p:sldId id="372" r:id="rId26"/>
    <p:sldId id="377" r:id="rId27"/>
    <p:sldId id="265" r:id="rId28"/>
    <p:sldId id="266" r:id="rId29"/>
    <p:sldId id="268" r:id="rId30"/>
    <p:sldId id="269" r:id="rId31"/>
    <p:sldId id="270" r:id="rId32"/>
    <p:sldId id="370" r:id="rId33"/>
    <p:sldId id="275" r:id="rId34"/>
    <p:sldId id="276" r:id="rId35"/>
    <p:sldId id="282" r:id="rId36"/>
    <p:sldId id="283" r:id="rId37"/>
    <p:sldId id="284" r:id="rId38"/>
    <p:sldId id="285" r:id="rId39"/>
    <p:sldId id="288" r:id="rId40"/>
    <p:sldId id="289" r:id="rId41"/>
    <p:sldId id="290" r:id="rId42"/>
    <p:sldId id="317" r:id="rId43"/>
    <p:sldId id="318" r:id="rId44"/>
    <p:sldId id="319" r:id="rId45"/>
    <p:sldId id="324" r:id="rId46"/>
    <p:sldId id="325" r:id="rId47"/>
    <p:sldId id="326" r:id="rId48"/>
    <p:sldId id="327" r:id="rId49"/>
    <p:sldId id="331" r:id="rId50"/>
    <p:sldId id="333" r:id="rId51"/>
    <p:sldId id="334" r:id="rId52"/>
    <p:sldId id="336" r:id="rId53"/>
    <p:sldId id="30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12879-B6FC-4528-9A62-5742B31546F3}" type="datetimeFigureOut">
              <a:rPr lang="tr-TR" smtClean="0"/>
              <a:t>15.06.2020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30ED-B6C1-4684-979B-AFEA0A08A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77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82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27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194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5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22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7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98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4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6/15/2020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6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stincc.edu/fvillarr/materials/unit1/Introduction%20to%20Microbiology%20081210%20FV.ppt" TargetMode="External"/><Relationship Id="rId2" Type="http://schemas.openxmlformats.org/officeDocument/2006/relationships/hyperlink" Target="https://www.slideshare.net/doctortvrao/medical-microbiologyrevisiting-the-history-by-drtvrao-md-medical-microbiolog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pencourses.emu.edu.tr/course/view.php?id=158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49251"/>
            <a:ext cx="10515600" cy="492771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Arial Black" panose="020B0A04020102020204" pitchFamily="34" charset="0"/>
              </a:rPr>
              <a:t>        </a:t>
            </a:r>
          </a:p>
          <a:p>
            <a:pPr marL="0" indent="0">
              <a:buNone/>
            </a:pPr>
            <a:r>
              <a:rPr lang="tr-TR" dirty="0">
                <a:latin typeface="Arial Black" panose="020B0A04020102020204" pitchFamily="34" charset="0"/>
              </a:rPr>
              <a:t> </a:t>
            </a:r>
            <a:r>
              <a:rPr lang="tr-TR" dirty="0" smtClean="0">
                <a:latin typeface="Arial Black" panose="020B0A04020102020204" pitchFamily="34" charset="0"/>
              </a:rPr>
              <a:t>       </a:t>
            </a:r>
          </a:p>
          <a:p>
            <a:pPr marL="0" indent="0">
              <a:buNone/>
            </a:pPr>
            <a:r>
              <a:rPr lang="tr-TR" sz="3200" dirty="0" smtClean="0">
                <a:latin typeface="Arial Black" panose="020B0A04020102020204" pitchFamily="34" charset="0"/>
              </a:rPr>
              <a:t>       </a:t>
            </a:r>
            <a:r>
              <a:rPr lang="tr-TR" sz="3200" dirty="0" err="1" smtClean="0">
                <a:latin typeface="Arial Black" panose="020B0A04020102020204" pitchFamily="34" charset="0"/>
              </a:rPr>
              <a:t>Introduction</a:t>
            </a:r>
            <a:r>
              <a:rPr lang="tr-TR" sz="3200" dirty="0" smtClean="0">
                <a:latin typeface="Arial Black" panose="020B0A04020102020204" pitchFamily="34" charset="0"/>
              </a:rPr>
              <a:t> </a:t>
            </a:r>
            <a:r>
              <a:rPr lang="tr-TR" sz="3200" dirty="0" err="1" smtClean="0">
                <a:latin typeface="Arial Black" panose="020B0A04020102020204" pitchFamily="34" charset="0"/>
              </a:rPr>
              <a:t>To</a:t>
            </a:r>
            <a:r>
              <a:rPr lang="tr-TR" sz="3200" dirty="0" smtClean="0">
                <a:latin typeface="Arial Black" panose="020B0A04020102020204" pitchFamily="34" charset="0"/>
              </a:rPr>
              <a:t> </a:t>
            </a:r>
            <a:r>
              <a:rPr lang="tr-TR" sz="3200" dirty="0" err="1" smtClean="0">
                <a:latin typeface="Arial Black" panose="020B0A04020102020204" pitchFamily="34" charset="0"/>
              </a:rPr>
              <a:t>Microbiology</a:t>
            </a:r>
            <a:r>
              <a:rPr lang="tr-TR" sz="3200" dirty="0" smtClean="0">
                <a:latin typeface="Arial Black" panose="020B0A040201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sz="3200" dirty="0" smtClean="0">
                <a:latin typeface="Arial Black" panose="020B0A04020102020204" pitchFamily="34" charset="0"/>
              </a:rPr>
              <a:t>                        </a:t>
            </a:r>
            <a:r>
              <a:rPr lang="tr-TR" sz="3200" dirty="0" err="1" smtClean="0">
                <a:latin typeface="Arial Black" panose="020B0A04020102020204" pitchFamily="34" charset="0"/>
              </a:rPr>
              <a:t>And</a:t>
            </a:r>
            <a:r>
              <a:rPr lang="tr-TR" sz="3200" dirty="0" smtClean="0">
                <a:latin typeface="Arial Black" panose="020B0A040201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sz="3200" dirty="0" smtClean="0">
                <a:latin typeface="Arial Black" panose="020B0A04020102020204" pitchFamily="34" charset="0"/>
              </a:rPr>
              <a:t>    </a:t>
            </a:r>
            <a:r>
              <a:rPr lang="tr-TR" sz="3200" dirty="0" err="1" smtClean="0">
                <a:latin typeface="Arial Black" panose="020B0A04020102020204" pitchFamily="34" charset="0"/>
              </a:rPr>
              <a:t>Classification</a:t>
            </a:r>
            <a:r>
              <a:rPr lang="tr-TR" sz="3200" dirty="0" smtClean="0">
                <a:latin typeface="Arial Black" panose="020B0A04020102020204" pitchFamily="34" charset="0"/>
              </a:rPr>
              <a:t> Of </a:t>
            </a:r>
            <a:r>
              <a:rPr lang="tr-TR" sz="3200" dirty="0" err="1" smtClean="0">
                <a:latin typeface="Arial Black" panose="020B0A04020102020204" pitchFamily="34" charset="0"/>
              </a:rPr>
              <a:t>Microorganisms</a:t>
            </a:r>
            <a:endParaRPr lang="tr-TR" sz="3200" dirty="0" smtClean="0">
              <a:latin typeface="Arial Black" panose="020B0A04020102020204" pitchFamily="34" charset="0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308" y="4316471"/>
            <a:ext cx="5129304" cy="217652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46" y="426546"/>
            <a:ext cx="2515874" cy="136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00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ch’s Postulates1 The bacterium should be constantly associated with lesions of Disease2 It should be possible to isolat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855" y="270456"/>
            <a:ext cx="9272789" cy="59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906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ch’s postulates       Dr.T.V.Rao MD   48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9" y="450761"/>
            <a:ext cx="9156878" cy="591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9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668" y="489397"/>
            <a:ext cx="7585656" cy="5687566"/>
          </a:xfrm>
        </p:spPr>
        <p:txBody>
          <a:bodyPr>
            <a:normAutofit/>
          </a:bodyPr>
          <a:lstStyle/>
          <a:p>
            <a:r>
              <a:rPr lang="en-US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How Can We Prevent Infection and Disease</a:t>
            </a:r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tr-TR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Ignaz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Semmelweis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1840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advocated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Handwashing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puerperal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Fever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Lister’s antiseptic technique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Nightingale and nursing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Snow – infection control and epidemiology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Jenner’s vaccine – field of immunology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Ehrlich’s “magic bullets” – field of chemotherapy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01_19Figure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97086" y="299306"/>
            <a:ext cx="4041775" cy="2286000"/>
          </a:xfrm>
          <a:prstGeom prst="rect">
            <a:avLst/>
          </a:prstGeom>
          <a:noFill/>
          <a:ln>
            <a:prstDash val="solid"/>
          </a:ln>
        </p:spPr>
      </p:pic>
      <p:pic>
        <p:nvPicPr>
          <p:cNvPr id="5" name="Picture 9" descr="semmelwe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423" y="2802788"/>
            <a:ext cx="4229100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67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7882" y="618186"/>
            <a:ext cx="10915918" cy="55587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Joseph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1860s,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isinfectant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surgical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wound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nfections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looking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Pasteur’s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showing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air,spoil,food,and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animal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joseph liste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606" y="326264"/>
            <a:ext cx="3626745" cy="383361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136" y="3812146"/>
            <a:ext cx="5692462" cy="265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11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5008" y="0"/>
            <a:ext cx="9247031" cy="660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49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6062" y="669701"/>
            <a:ext cx="7508383" cy="5507262"/>
          </a:xfrm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Alexander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Fleming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1928 ,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discovered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Penicillium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fungus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penicillin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killed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S.aureus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1940s: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Penicillin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clinically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262" y="252837"/>
            <a:ext cx="4494727" cy="370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97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iscovery of Antibiotics          • Alexander Fleming (1881-1955)Sir Alexander Fleming   Ernst Boris Chain      Sir Howard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90592"/>
            <a:ext cx="10740980" cy="714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818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1_Table02-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789" y="-148395"/>
            <a:ext cx="10187189" cy="700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ecoli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167424"/>
            <a:ext cx="2133600" cy="289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11" descr="b anthraci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33855" y="3471562"/>
            <a:ext cx="2133600" cy="2671660"/>
          </a:xfrm>
          <a:prstGeom prst="rect">
            <a:avLst/>
          </a:prstGeo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3001245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1_20Figure-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97"/>
            <a:ext cx="8770513" cy="651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7" descr="01_18Figure-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70513" y="3451538"/>
            <a:ext cx="3421487" cy="2962566"/>
          </a:xfrm>
          <a:prstGeom prst="rect">
            <a:avLst/>
          </a:prstGeom>
          <a:noFill/>
          <a:ln>
            <a:prstDash val="solid"/>
          </a:ln>
        </p:spPr>
      </p:pic>
      <p:pic>
        <p:nvPicPr>
          <p:cNvPr id="6" name="Content Placeholder 8" descr="nm0307-227-I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5640" y="166113"/>
            <a:ext cx="3271233" cy="2743200"/>
          </a:xfrm>
          <a:prstGeom prst="rect">
            <a:avLst/>
          </a:prstGeo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21148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jor Selected Nobel Prizes in Physiology or                       Medicine1901*            von Behring                 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6" y="127973"/>
            <a:ext cx="10431886" cy="655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139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245" y="489397"/>
            <a:ext cx="10954555" cy="5687566"/>
          </a:xfrm>
        </p:spPr>
        <p:txBody>
          <a:bodyPr/>
          <a:lstStyle/>
          <a:p>
            <a:r>
              <a:rPr lang="tr-TR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deals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organisms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can’t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 =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tiny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alive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logy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(logos-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6" y="2434107"/>
            <a:ext cx="9684913" cy="442389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926" y="390190"/>
            <a:ext cx="2848243" cy="259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78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Taxonomy:  Naming, Classifying, and Identifying Microorganisms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Microbial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nomenclature</a:t>
            </a: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 naming microorganisms</a:t>
            </a:r>
          </a:p>
          <a:p>
            <a:pPr>
              <a:buNone/>
            </a:pPr>
            <a:endParaRPr lang="en-US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Taxonomy</a:t>
            </a: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 classifying living things</a:t>
            </a:r>
          </a:p>
          <a:p>
            <a:pPr lvl="1">
              <a:buNone/>
            </a:pPr>
            <a:endParaRPr lang="en-US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 discovering and recording the traits 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organisms so they can be named and classified</a:t>
            </a:r>
          </a:p>
          <a:p>
            <a:pPr>
              <a:buNone/>
            </a:pPr>
            <a:endParaRPr lang="en-US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pic>
        <p:nvPicPr>
          <p:cNvPr id="4" name="Content Placeholder 6" descr="dc3b13d5-1132-4675-86d3-52566b8af9ef_taxonom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1262" y="1184855"/>
            <a:ext cx="4520483" cy="5473521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292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Assigning Specific Names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binomial system of nomenclature</a:t>
            </a:r>
          </a:p>
          <a:p>
            <a:pPr>
              <a:buNone/>
            </a:pPr>
            <a:endParaRPr lang="en-US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The generic (genus) name followed 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the species name</a:t>
            </a:r>
          </a:p>
          <a:p>
            <a:pPr marL="457200" lvl="1" indent="0">
              <a:buNone/>
            </a:pP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Generic part is capitalized, species is lowercase</a:t>
            </a:r>
          </a:p>
          <a:p>
            <a:pPr lvl="1"/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Both are italicized or underlined if italics aren’t available</a:t>
            </a:r>
          </a:p>
          <a:p>
            <a:pPr lvl="1"/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alt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Staphylococcus </a:t>
            </a:r>
            <a:r>
              <a:rPr lang="en-US" alt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aureus</a:t>
            </a:r>
            <a:endParaRPr lang="en-US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Content Placeholder 8" descr="staphylococcus_aureus_electron_microsco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2112" y="231820"/>
            <a:ext cx="4902513" cy="3142445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593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03031"/>
            <a:ext cx="11353800" cy="82424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Traditional Whittaker Classification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305" y="927279"/>
            <a:ext cx="11173496" cy="56667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Five Kingdoms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Prokaryotae</a:t>
            </a: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Monera</a:t>
            </a: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Protista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Fungae</a:t>
            </a:r>
            <a:endParaRPr lang="en-US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Plantae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Animalia</a:t>
            </a:r>
            <a:endParaRPr lang="en-US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Based on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Morphology 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Metabolism (Biochemical Activity)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Molecular Techniques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	Fatty Acid Profiles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	Protein Differentiation</a:t>
            </a:r>
          </a:p>
          <a:p>
            <a:pPr>
              <a:buNone/>
            </a:pPr>
            <a:r>
              <a:rPr lang="en-US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		DNA Finger Printing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6" descr="kingdom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05342" y="927279"/>
            <a:ext cx="5828764" cy="4778062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638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icroorganisms         Non-cellular organism Virus     Prokaryotes Bacterium  Eukaryotes       FungiOthers         Prions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5" y="296214"/>
            <a:ext cx="10071279" cy="62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435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2276" y="244699"/>
            <a:ext cx="10465158" cy="115573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Cellular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26524"/>
            <a:ext cx="10515600" cy="4850439"/>
          </a:xfrm>
        </p:spPr>
        <p:txBody>
          <a:bodyPr/>
          <a:lstStyle/>
          <a:p>
            <a:pPr>
              <a:buNone/>
            </a:pPr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Prokaryotic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Eukaryotic</a:t>
            </a:r>
            <a:endParaRPr lang="en-US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pic>
        <p:nvPicPr>
          <p:cNvPr id="4" name="Content Placeholder 7" descr="bacter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276" y="2482257"/>
            <a:ext cx="3505200" cy="2971800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Eukaryo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406" y="2482256"/>
            <a:ext cx="4468969" cy="318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246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 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19" y="687096"/>
            <a:ext cx="9156879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641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Organisms included in the study        of Microbiology1. Bacteria                Bacteriology2. Protozoans              P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1565228" cy="72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508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031" y="566670"/>
            <a:ext cx="11250769" cy="5610293"/>
          </a:xfrm>
        </p:spPr>
        <p:txBody>
          <a:bodyPr>
            <a:normAutofit/>
          </a:bodyPr>
          <a:lstStyle/>
          <a:p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Fungi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Eukaryotic (have membrane-bound nucleus)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Obtain food from other organisms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Possess cell walls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Composed of</a:t>
            </a:r>
          </a:p>
          <a:p>
            <a:pPr lvl="2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Molds – multicellular; have hyphae; </a:t>
            </a: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reproduce by sexual and asexual spores</a:t>
            </a:r>
          </a:p>
          <a:p>
            <a:pPr lvl="2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Yeasts – unicellular; reproduce asexually 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 budding; some produce sexual spores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41" y="19469"/>
            <a:ext cx="3048264" cy="394445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222" y="4309579"/>
            <a:ext cx="4035902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972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546" y="231820"/>
            <a:ext cx="11199254" cy="5945143"/>
          </a:xfrm>
        </p:spPr>
        <p:txBody>
          <a:bodyPr>
            <a:normAutofit/>
          </a:bodyPr>
          <a:lstStyle/>
          <a:p>
            <a:endParaRPr lang="tr-TR" alt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Protozoa</a:t>
            </a:r>
          </a:p>
          <a:p>
            <a:pPr lvl="1"/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Single-celled eukaryotes</a:t>
            </a:r>
          </a:p>
          <a:p>
            <a:pPr lvl="1"/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Similar to animals in nutrient needs and </a:t>
            </a: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cellular structure</a:t>
            </a:r>
          </a:p>
          <a:p>
            <a:pPr lvl="1"/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Live freely in water; some live in animal hosts</a:t>
            </a:r>
          </a:p>
          <a:p>
            <a:pPr lvl="1"/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Asexual (most) and sexual reproduction</a:t>
            </a:r>
          </a:p>
          <a:p>
            <a:pPr lvl="1"/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Most are capable of locomotion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480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" y="0"/>
            <a:ext cx="11951594" cy="6658377"/>
          </a:xfrm>
        </p:spPr>
        <p:txBody>
          <a:bodyPr/>
          <a:lstStyle/>
          <a:p>
            <a:pPr lvl="2"/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tr-TR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Pseudopodia – cell extensions that flow </a:t>
            </a:r>
            <a:endParaRPr lang="tr-TR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direction of travel</a:t>
            </a: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Cilia – numerous, short, hair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like protrusions </a:t>
            </a: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 propel organisms through environment</a:t>
            </a:r>
          </a:p>
          <a:p>
            <a:pPr lvl="2"/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tr-TR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Flagella – extensions of a cell that are </a:t>
            </a: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fewer,longer</a:t>
            </a:r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and more </a:t>
            </a:r>
            <a:r>
              <a:rPr lang="en-US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whiplike</a:t>
            </a:r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than cilia</a:t>
            </a:r>
          </a:p>
          <a:p>
            <a:endParaRPr lang="tr-TR" dirty="0"/>
          </a:p>
        </p:txBody>
      </p:sp>
      <p:pic>
        <p:nvPicPr>
          <p:cNvPr id="4" name="Picture 7" descr="01_05FigureA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8285" y="206063"/>
            <a:ext cx="3869821" cy="1700009"/>
          </a:xfrm>
          <a:prstGeom prst="rect">
            <a:avLst/>
          </a:prstGeom>
          <a:noFill/>
          <a:ln>
            <a:prstDash val="solid"/>
          </a:ln>
        </p:spPr>
      </p:pic>
      <p:pic>
        <p:nvPicPr>
          <p:cNvPr id="5" name="Picture 8" descr="01_05FigureB-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798" y="2381145"/>
            <a:ext cx="3810000" cy="179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2609" y="4171309"/>
            <a:ext cx="4409391" cy="207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5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3335" y="257578"/>
            <a:ext cx="11070465" cy="6375042"/>
          </a:xfrm>
        </p:spPr>
        <p:txBody>
          <a:bodyPr>
            <a:normAutofit/>
          </a:bodyPr>
          <a:lstStyle/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1">
              <a:spcBef>
                <a:spcPts val="1000"/>
              </a:spcBef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1">
              <a:spcBef>
                <a:spcPts val="1000"/>
              </a:spcBef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rganisms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icroorganisms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altLang="tr-TR" b="1" dirty="0">
                <a:latin typeface="Arial" panose="020B0604020202020204" pitchFamily="34" charset="0"/>
                <a:cs typeface="Arial" panose="020B0604020202020204" pitchFamily="34" charset="0"/>
              </a:rPr>
              <a:t>microbes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- these microscopic organisms</a:t>
            </a: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Microorganisms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called 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germs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rapidly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growing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viruses, agents…” but not all cause disease and many more are useful or essential for human 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icroorganisms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widely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distributed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beneficial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saprophyte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harmful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pathogenic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351" y="2665927"/>
            <a:ext cx="5354979" cy="209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65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668" y="283335"/>
            <a:ext cx="11212132" cy="5893628"/>
          </a:xfrm>
        </p:spPr>
        <p:txBody>
          <a:bodyPr>
            <a:normAutofit/>
          </a:bodyPr>
          <a:lstStyle/>
          <a:p>
            <a:endParaRPr lang="tr-TR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Algae</a:t>
            </a:r>
          </a:p>
          <a:p>
            <a:pPr>
              <a:buNone/>
            </a:pPr>
            <a:endParaRPr lang="en-US" alt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Unicellular or multicellular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Photosynthetic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Simple reproductive structures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Categorized on the basis of pigmentation, </a:t>
            </a:r>
            <a:endParaRPr lang="tr-TR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storage products, and composition of cell wall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01_06Figure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3036" y="0"/>
            <a:ext cx="6444266" cy="2575775"/>
          </a:xfrm>
          <a:prstGeom prst="rect">
            <a:avLst/>
          </a:prstGeom>
          <a:noFill/>
          <a:ln>
            <a:prstDash val="solid"/>
          </a:ln>
        </p:spPr>
      </p:pic>
      <p:pic>
        <p:nvPicPr>
          <p:cNvPr id="5" name="Picture 5" descr="http://cisbc.net/images/alga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007" y="2710701"/>
            <a:ext cx="4531754" cy="333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424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1972" y="373487"/>
            <a:ext cx="11031828" cy="5803476"/>
          </a:xfrm>
        </p:spPr>
        <p:txBody>
          <a:bodyPr>
            <a:normAutofit/>
          </a:bodyPr>
          <a:lstStyle/>
          <a:p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Bacteria and </a:t>
            </a:r>
            <a:r>
              <a:rPr lang="en-US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Archaea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Unicellular and lack nuclei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Much smaller than eukaryotes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Found everywhere there is sufficient moisture;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some found in extreme environments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Reproduce asexually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Two kinds</a:t>
            </a:r>
          </a:p>
          <a:p>
            <a:pPr lvl="2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Bacteria – cell walls contain peptidoglycan; some lack cell walls; most do not cause disease and some are beneficial</a:t>
            </a:r>
          </a:p>
          <a:p>
            <a:pPr lvl="2"/>
            <a:r>
              <a:rPr lang="en-US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Archaea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cell walls composed of polymers other than peptidoglycan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6" descr="staph-aureus-bacteria-167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3800" y="481885"/>
            <a:ext cx="3810000" cy="2362200"/>
          </a:xfrm>
          <a:prstGeom prst="rect">
            <a:avLst/>
          </a:prstGeom>
          <a:ln>
            <a:prstDash val="solid"/>
          </a:ln>
        </p:spPr>
      </p:pic>
      <p:pic>
        <p:nvPicPr>
          <p:cNvPr id="5" name="Picture 5" descr="http://www.labtechindia.net/product/Biology/bl-6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146" y="4306910"/>
            <a:ext cx="7541654" cy="244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47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518" y="412124"/>
            <a:ext cx="10877282" cy="5764839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dirty="0" smtClean="0"/>
          </a:p>
          <a:p>
            <a:pPr>
              <a:lnSpc>
                <a:spcPct val="80000"/>
              </a:lnSpc>
            </a:pPr>
            <a:r>
              <a:rPr lang="tr-TR" alt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Viruses</a:t>
            </a: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independently living cellular 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organisms</a:t>
            </a:r>
            <a:endParaRPr lang="en-US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Much simpler than cells- basically a small 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amount </a:t>
            </a: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of DNA or RNA wrapped in 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 </a:t>
            </a: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and sometimes by a lipid membrane</a:t>
            </a:r>
          </a:p>
          <a:p>
            <a:pPr>
              <a:lnSpc>
                <a:spcPct val="80000"/>
              </a:lnSpc>
              <a:buNone/>
            </a:pP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None/>
            </a:pP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None/>
            </a:pPr>
            <a:endParaRPr lang="en-US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Individuals are called a </a:t>
            </a:r>
            <a:r>
              <a:rPr lang="en-US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virus particle</a:t>
            </a: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virion</a:t>
            </a:r>
            <a:endParaRPr lang="en-US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Depend on the infected cell’s machinery to multiply and disperse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6" descr="virus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5804" y="1"/>
            <a:ext cx="5203064" cy="4443210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6390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01_Table01A-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66" y="103031"/>
            <a:ext cx="11745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7" descr="fermentation_products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0" y="1282375"/>
            <a:ext cx="3886200" cy="4548188"/>
          </a:xfr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72099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1_Table01B-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580" y="-90152"/>
            <a:ext cx="9491729" cy="694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8" descr="infectious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07696" y="214077"/>
            <a:ext cx="3213847" cy="3517900"/>
          </a:xfrm>
          <a:prstGeom prst="rect">
            <a:avLst/>
          </a:prstGeom>
          <a:ln>
            <a:prstDash val="solid"/>
          </a:ln>
        </p:spPr>
      </p:pic>
      <p:pic>
        <p:nvPicPr>
          <p:cNvPr id="6" name="Content Placeholder 7" descr="813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09149" y="4036205"/>
            <a:ext cx="3357093" cy="2257425"/>
          </a:xfrm>
          <a:prstGeom prst="rect">
            <a:avLst/>
          </a:prstGeo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38585091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01_Table03A-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913" y="0"/>
            <a:ext cx="8435662" cy="717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8" descr="biotechnology-introduction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5005" y="394821"/>
            <a:ext cx="3048000" cy="3076575"/>
          </a:xfrm>
          <a:ln>
            <a:prstDash val="solid"/>
          </a:ln>
        </p:spPr>
      </p:pic>
      <p:pic>
        <p:nvPicPr>
          <p:cNvPr id="6" name="Content Placeholder 7" descr="alga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8876" y="4115081"/>
            <a:ext cx="3810000" cy="2133600"/>
          </a:xfrm>
          <a:prstGeom prst="rect">
            <a:avLst/>
          </a:prstGeom>
          <a:ln>
            <a:prstDash val="solid"/>
          </a:ln>
        </p:spPr>
      </p:pic>
      <p:pic>
        <p:nvPicPr>
          <p:cNvPr id="7" name="Content Placeholder 8" descr="biotechnology-introduc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8876" y="394820"/>
            <a:ext cx="3048000" cy="3076575"/>
          </a:xfrm>
          <a:prstGeom prst="rect">
            <a:avLst/>
          </a:prstGeo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762263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01_Table03B-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0918" y="-244699"/>
            <a:ext cx="7624293" cy="7192851"/>
          </a:xfrm>
          <a:prstGeom prst="rect">
            <a:avLst/>
          </a:prstGeom>
          <a:noFill/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3896670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7730" y="425003"/>
            <a:ext cx="11006070" cy="1265685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Modern Age of Microbiology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Do Genes Work?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Microbial genetics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Molecular biology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Recombinant DNA technology</a:t>
            </a:r>
          </a:p>
          <a:p>
            <a:pPr lvl="1"/>
            <a:r>
              <a:rPr lang="en-US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Gene therapy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6" descr="d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589" y="1481071"/>
            <a:ext cx="5267459" cy="4868214"/>
          </a:xfrm>
          <a:prstGeom prst="rect">
            <a:avLst/>
          </a:prstGeo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365433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0608" y="296214"/>
            <a:ext cx="6375043" cy="5872812"/>
          </a:xfrm>
        </p:spPr>
        <p:txBody>
          <a:bodyPr>
            <a:normAutofit/>
          </a:bodyPr>
          <a:lstStyle/>
          <a:p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Recombinant DNA Technology</a:t>
            </a:r>
            <a:endParaRPr lang="en-US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Genes in microbes, plants, and animals manipulated for practical applications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Production of human blood-clotting factor by </a:t>
            </a:r>
            <a:r>
              <a:rPr lang="en-US" alt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E. coli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to aid hemophiliacs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 Therapy</a:t>
            </a:r>
            <a:endParaRPr lang="en-US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Inserting a missing gene or repairing a defective one in humans by inserting desired gene into host cells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6" descr="RecombinantD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9100" y="4108361"/>
            <a:ext cx="5061396" cy="2550015"/>
          </a:xfrm>
          <a:prstGeom prst="rect">
            <a:avLst/>
          </a:prstGeom>
          <a:ln>
            <a:prstDash val="solid"/>
          </a:ln>
        </p:spPr>
      </p:pic>
      <p:pic>
        <p:nvPicPr>
          <p:cNvPr id="7" name="Picture 8" descr="l_gene_therapy-ms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51" y="296214"/>
            <a:ext cx="5190185" cy="528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28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0166" y="499102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Will the Future Hold?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en-US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Microbiology is built on asking and answering questions</a:t>
            </a: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more questions we answer, the more questions 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we have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01_21Figure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116" y="2883840"/>
            <a:ext cx="4038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streptomyces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28" y="2726221"/>
            <a:ext cx="2743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7" descr="07-31a_BacConjug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49139" y="2686040"/>
            <a:ext cx="4038600" cy="2286000"/>
          </a:xfrm>
          <a:prstGeom prst="rect">
            <a:avLst/>
          </a:prstGeom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464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sz="32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microbes</a:t>
            </a:r>
            <a:r>
              <a:rPr lang="tr-TR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tr-TR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lang="tr-TR" sz="32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tr-TR" sz="32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3944" y="1429555"/>
            <a:ext cx="10709856" cy="4747408"/>
          </a:xfrm>
        </p:spPr>
        <p:txBody>
          <a:bodyPr/>
          <a:lstStyle/>
          <a:p>
            <a:pPr lvl="1">
              <a:buNone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Leeuwenhoek’s microorganisms grouped into six categories as follows: </a:t>
            </a:r>
          </a:p>
          <a:p>
            <a:pPr lvl="2">
              <a:buNone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Fungi</a:t>
            </a:r>
          </a:p>
          <a:p>
            <a:pPr lvl="2">
              <a:buNone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Protozoa</a:t>
            </a:r>
          </a:p>
          <a:p>
            <a:pPr lvl="2">
              <a:buNone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Algae</a:t>
            </a:r>
          </a:p>
          <a:p>
            <a:pPr lvl="2">
              <a:buNone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Bacteria</a:t>
            </a:r>
          </a:p>
          <a:p>
            <a:pPr lvl="2">
              <a:buNone/>
            </a:pPr>
            <a:r>
              <a:rPr lang="en-US" alt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Archaea</a:t>
            </a: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lvl="2">
              <a:buNone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Small animals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42731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9245" y="141669"/>
            <a:ext cx="10954555" cy="154902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Worldwide Infectious Diseases Affecting Health Sciences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4699" y="1171978"/>
            <a:ext cx="11109101" cy="5004986"/>
          </a:xfrm>
        </p:spPr>
        <p:txBody>
          <a:bodyPr/>
          <a:lstStyle/>
          <a:p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number of drug resistant strains including Nosocomial and Community Acquired microorganisms</a:t>
            </a:r>
          </a:p>
          <a:p>
            <a:pPr>
              <a:buNone/>
            </a:pPr>
            <a:endParaRPr lang="en-US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MRSA 	Methicillin Resistant </a:t>
            </a:r>
            <a:r>
              <a:rPr lang="en-US" altLang="tr-T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Staphylococcus </a:t>
            </a:r>
            <a:r>
              <a:rPr lang="en-US" altLang="tr-TR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aureus</a:t>
            </a:r>
            <a:endParaRPr lang="en-US" altLang="tr-TR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VRE		</a:t>
            </a:r>
            <a:r>
              <a:rPr lang="en-US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Vancomycin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Resistant Enterococcus</a:t>
            </a:r>
          </a:p>
          <a:p>
            <a:pPr lvl="3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VRSA		</a:t>
            </a:r>
            <a:r>
              <a:rPr lang="en-US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Vancomycin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Resistant </a:t>
            </a:r>
            <a:r>
              <a:rPr lang="en-US" altLang="tr-T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Staphylococcus </a:t>
            </a:r>
            <a:r>
              <a:rPr lang="en-US" altLang="tr-TR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aureus</a:t>
            </a:r>
            <a:endParaRPr lang="en-US" altLang="tr-TR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MDR-TB	Multidrug Resistant Tuberculosis</a:t>
            </a:r>
          </a:p>
          <a:p>
            <a:endParaRPr lang="tr-TR" dirty="0"/>
          </a:p>
        </p:txBody>
      </p:sp>
      <p:pic>
        <p:nvPicPr>
          <p:cNvPr id="4" name="Content Placeholder 6" descr="MRSA_electron_microsco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4861" y="4119564"/>
            <a:ext cx="3736975" cy="2057400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mrsa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65" y="4292109"/>
            <a:ext cx="3810000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453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4699" y="386366"/>
            <a:ext cx="11109101" cy="5790597"/>
          </a:xfrm>
        </p:spPr>
        <p:txBody>
          <a:bodyPr>
            <a:normAutofit/>
          </a:bodyPr>
          <a:lstStyle/>
          <a:p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number of emerging diseases (SARS, AIDS, hepatitis C, viral encephalitis)</a:t>
            </a:r>
          </a:p>
          <a:p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Other diseases previously  not linked to microorganisms now are (gastric ulcers, certain cancers, multiple sclerosis)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sar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895" y="2285337"/>
            <a:ext cx="35210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6" descr="sa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2505" y="2653995"/>
            <a:ext cx="4038600" cy="2362200"/>
          </a:xfrm>
          <a:prstGeom prst="rect">
            <a:avLst/>
          </a:prstGeo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468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ow to Study Medical Microbiology?Fundamentals of Microbiology                        •Biological PropertiesBacteriology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4" y="0"/>
            <a:ext cx="9852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043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athogenic Prokaryotes     Bacteria     Mycoplasma     Spirochetes     Chlamydiae     Rickettsia     Actinomyces        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73" y="70308"/>
            <a:ext cx="9118242" cy="660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569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Viruses           • A virus is not a cell!           • Viruses are replicated             only when they are in a       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54" y="98996"/>
            <a:ext cx="9234152" cy="639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8371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Why we should       Medical Microbiology• We study the  Microbes which  infects and causes  Diseases• We study their    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10" y="202026"/>
            <a:ext cx="7966582" cy="59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753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Modern Developments in            Microbiology• Immunology is the study  of immunity. Vaccines and  interferons are being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9" y="-132825"/>
            <a:ext cx="10290220" cy="681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5569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Must learn•   Natural History of the Disease•   Etiology•   Pathogenesis•   Laboratory Diagnosis• Treatment and Control a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79" y="231820"/>
            <a:ext cx="10027262" cy="589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459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We must be familiar with Knowledge              On ….• Names of the Microbes• Names of the diseases• Mode of transmission•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1" y="105435"/>
            <a:ext cx="9375820" cy="646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8080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What Skills You should            DevelopAble to identify the Infective ConditionsTimely DiagnosisChoosing appropriate tes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31" y="192367"/>
            <a:ext cx="10097037" cy="598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9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Anton van Leeuwenhoek 1674- 1st person to actually see living microorganisms                                      荷兰人吕文虎克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450762"/>
            <a:ext cx="11011436" cy="640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7593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Protect Yourself from          Infections• Certain infections  can infect you• Eg HIV, Hepatitis B  infections,Tubercul  o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64" y="167269"/>
            <a:ext cx="8988510" cy="64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7389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3490" name="Picture 2" descr="Medical Microbiology advanced Beyond our               Imagination          Can we handle it ???                  Dr.T.V.R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530" y="2070323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485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tudents requirement for the course•   Timetable•   Literature – books, etc•   Practical manual•   Laboratory coat•   Att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7" y="144072"/>
            <a:ext cx="8043855" cy="603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7786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4468" y="802888"/>
            <a:ext cx="10729332" cy="5787483"/>
          </a:xfrm>
        </p:spPr>
        <p:txBody>
          <a:bodyPr>
            <a:normAutofit/>
          </a:bodyPr>
          <a:lstStyle/>
          <a:p>
            <a:r>
              <a:rPr lang="tr-TR" dirty="0" err="1" smtClean="0"/>
              <a:t>References</a:t>
            </a:r>
            <a:endParaRPr lang="tr-TR" dirty="0" smtClean="0"/>
          </a:p>
          <a:p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Microbiology</a:t>
            </a:r>
            <a:r>
              <a:rPr lang="tr-TR" dirty="0" smtClean="0"/>
              <a:t>,  </a:t>
            </a:r>
            <a:r>
              <a:rPr lang="tr-TR" dirty="0" err="1" smtClean="0"/>
              <a:t>Murray,Rosenthal,Pfaller</a:t>
            </a:r>
            <a:r>
              <a:rPr lang="tr-TR" dirty="0" smtClean="0"/>
              <a:t> (</a:t>
            </a:r>
            <a:r>
              <a:rPr lang="tr-TR" dirty="0" err="1" smtClean="0"/>
              <a:t>Eds</a:t>
            </a:r>
            <a:r>
              <a:rPr lang="tr-TR" dirty="0" smtClean="0"/>
              <a:t>), 8th </a:t>
            </a:r>
            <a:r>
              <a:rPr lang="tr-TR" dirty="0" err="1" smtClean="0"/>
              <a:t>edition</a:t>
            </a:r>
            <a:r>
              <a:rPr lang="tr-TR" dirty="0" smtClean="0"/>
              <a:t>, </a:t>
            </a:r>
            <a:r>
              <a:rPr lang="tr-TR" dirty="0" err="1" smtClean="0"/>
              <a:t>Elsevier</a:t>
            </a:r>
            <a:r>
              <a:rPr lang="tr-TR" dirty="0" smtClean="0"/>
              <a:t>, 2016</a:t>
            </a:r>
          </a:p>
          <a:p>
            <a:r>
              <a:rPr lang="tr-TR" dirty="0" err="1" smtClean="0"/>
              <a:t>Mims</a:t>
            </a:r>
            <a:r>
              <a:rPr lang="tr-TR" dirty="0" smtClean="0"/>
              <a:t>’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Microbiology</a:t>
            </a:r>
            <a:r>
              <a:rPr lang="tr-TR" dirty="0" smtClean="0"/>
              <a:t>, </a:t>
            </a:r>
            <a:r>
              <a:rPr lang="tr-TR" dirty="0" err="1" smtClean="0"/>
              <a:t>Goering,Dockrell,Zuckerman,Roitt,Chiodini</a:t>
            </a:r>
            <a:r>
              <a:rPr lang="tr-TR" dirty="0" smtClean="0"/>
              <a:t> (</a:t>
            </a:r>
            <a:r>
              <a:rPr lang="tr-TR" dirty="0" err="1" smtClean="0"/>
              <a:t>Eds</a:t>
            </a:r>
            <a:r>
              <a:rPr lang="tr-TR" dirty="0" smtClean="0"/>
              <a:t>), 5th </a:t>
            </a:r>
            <a:r>
              <a:rPr lang="tr-TR" dirty="0" err="1" smtClean="0"/>
              <a:t>edition</a:t>
            </a:r>
            <a:r>
              <a:rPr lang="tr-TR" dirty="0" smtClean="0"/>
              <a:t> </a:t>
            </a:r>
            <a:r>
              <a:rPr lang="tr-TR" dirty="0" err="1" smtClean="0"/>
              <a:t>Elsevier</a:t>
            </a:r>
            <a:r>
              <a:rPr lang="tr-TR" dirty="0" smtClean="0"/>
              <a:t>, 2014</a:t>
            </a:r>
          </a:p>
          <a:p>
            <a:r>
              <a:rPr lang="tr-TR" dirty="0">
                <a:hlinkClick r:id="rId2"/>
              </a:rPr>
              <a:t>https://www.slideshare.net/doctortvrao/medical-microbiologyrevisiting-the-history-by-drtvrao-md-medical-microbiology</a:t>
            </a:r>
            <a:endParaRPr lang="tr-TR" dirty="0" smtClean="0"/>
          </a:p>
          <a:p>
            <a:r>
              <a:rPr lang="tr-TR" u="sng" dirty="0">
                <a:hlinkClick r:id="rId3"/>
              </a:rPr>
              <a:t>https://www.austincc.edu › </a:t>
            </a:r>
            <a:r>
              <a:rPr lang="tr-TR" u="sng" dirty="0" err="1">
                <a:hlinkClick r:id="rId3"/>
              </a:rPr>
              <a:t>materials</a:t>
            </a:r>
            <a:r>
              <a:rPr lang="tr-TR" u="sng" dirty="0">
                <a:hlinkClick r:id="rId3"/>
              </a:rPr>
              <a:t> › unit1 › </a:t>
            </a:r>
            <a:r>
              <a:rPr lang="tr-TR" u="sng" dirty="0" err="1">
                <a:hlinkClick r:id="rId3"/>
              </a:rPr>
              <a:t>Int</a:t>
            </a:r>
            <a:r>
              <a:rPr lang="tr-TR" u="sng" dirty="0">
                <a:hlinkClick r:id="rId3"/>
              </a:rPr>
              <a:t>...</a:t>
            </a:r>
          </a:p>
          <a:p>
            <a:r>
              <a:rPr lang="tr-TR" dirty="0" smtClean="0">
                <a:hlinkClick r:id="rId4"/>
              </a:rPr>
              <a:t>http://opencourses.emu.edu.tr/course/view.php?id=158</a:t>
            </a:r>
            <a:endParaRPr lang="tr-TR" dirty="0" smtClean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952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1" y="530088"/>
            <a:ext cx="11367052" cy="6499364"/>
          </a:xfrm>
        </p:spPr>
        <p:txBody>
          <a:bodyPr>
            <a:normAutofit/>
          </a:bodyPr>
          <a:lstStyle/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Leeuwenhoek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(1632-1723)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microbiologist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observe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bacteria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-lens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microscope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microorganisms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teeth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scrapings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peppercorn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infusions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802" y="1120460"/>
            <a:ext cx="3875187" cy="427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8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1972" y="528034"/>
            <a:ext cx="11031828" cy="6001555"/>
          </a:xfrm>
        </p:spPr>
        <p:txBody>
          <a:bodyPr>
            <a:normAutofit/>
          </a:bodyPr>
          <a:lstStyle/>
          <a:p>
            <a:r>
              <a:rPr lang="en-US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What Causes Disease</a:t>
            </a:r>
            <a:r>
              <a:rPr lang="en-US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tr-TR" alt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Louis 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Pasteur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(1822-1895)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considered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father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Modern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eveloped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as</a:t>
            </a:r>
          </a:p>
          <a:p>
            <a:pPr marL="457200" lvl="1" indent="0">
              <a:buNone/>
            </a:pP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pasteurisation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kill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microbes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Pasteurisation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accomplished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liquids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63-65 C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73-75 C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seconds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Contributed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Sterilisation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Hot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oven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Autoclave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Antrax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</a:t>
            </a:r>
            <a:r>
              <a:rPr lang="tr-TR" alt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coined</a:t>
            </a:r>
            <a:r>
              <a:rPr lang="tr-TR" alt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tr-TR" alt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Rabbies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</a:t>
            </a:r>
            <a:endParaRPr lang="tr-TR" altLang="tr-TR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Built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Pasteur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institute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2" descr="louis pasteu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175" y="160338"/>
            <a:ext cx="4232856" cy="438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2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7882" y="489397"/>
            <a:ext cx="10915918" cy="5687566"/>
          </a:xfrm>
        </p:spPr>
        <p:txBody>
          <a:bodyPr/>
          <a:lstStyle/>
          <a:p>
            <a:pPr lvl="1"/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Robert Koch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( 1843- 1910)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scientist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lvl="1" indent="0">
              <a:buNone/>
            </a:pP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pioneer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Examined </a:t>
            </a:r>
            <a:r>
              <a:rPr lang="en-US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colonies of 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Microorganisms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Formulated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bacteriological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techiques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Staining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Discovered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Tuberculosis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agent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Vibrio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cholera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Anthrax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awarded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Nobel prize in 1905 </a:t>
            </a:r>
          </a:p>
          <a:p>
            <a:pPr marL="457200" lvl="1" indent="0">
              <a:buNone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Koch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postulates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he set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test.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5" name="AutoShape 2" descr="robert koch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690" y="489396"/>
            <a:ext cx="3979572" cy="435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0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214" y="463639"/>
            <a:ext cx="11057586" cy="5713324"/>
          </a:xfrm>
        </p:spPr>
        <p:txBody>
          <a:bodyPr>
            <a:normAutofit/>
          </a:bodyPr>
          <a:lstStyle/>
          <a:p>
            <a:r>
              <a:rPr lang="en-US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Koch’s Experiments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Simple staining techniques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First photomicrograph of bacteria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First photomicrograph of bacteria in diseased tissue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Techniques for estimating CFU/ml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Use of steam to sterilize media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Use of Petri dishes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Aseptic techniques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Bacteria as distinct species</a:t>
            </a: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Koch’s Postulates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01_17Figure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72011" y="2498502"/>
            <a:ext cx="5486400" cy="4039070"/>
          </a:xfrm>
          <a:prstGeom prst="rect">
            <a:avLst/>
          </a:prstGeom>
          <a:noFill/>
          <a:ln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646366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</TotalTime>
  <Words>974</Words>
  <Application>Microsoft Office PowerPoint</Application>
  <PresentationFormat>Geniş ekran</PresentationFormat>
  <Paragraphs>228</Paragraphs>
  <Slides>53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58" baseType="lpstr">
      <vt:lpstr>Arial</vt:lpstr>
      <vt:lpstr>Arial Black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When microbes were identified 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Taxonomy:  Naming, Classifying, and Identifying Microorganisms</vt:lpstr>
      <vt:lpstr>Assigning Specific Names</vt:lpstr>
      <vt:lpstr>Traditional Whittaker Classification</vt:lpstr>
      <vt:lpstr>PowerPoint Sunusu</vt:lpstr>
      <vt:lpstr>                                Cellular Organization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The Modern Age of Microbiology</vt:lpstr>
      <vt:lpstr>PowerPoint Sunusu</vt:lpstr>
      <vt:lpstr>PowerPoint Sunusu</vt:lpstr>
      <vt:lpstr>Worldwide Infectious Diseases Affecting Health Sciences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121</cp:revision>
  <dcterms:created xsi:type="dcterms:W3CDTF">2019-10-13T11:06:29Z</dcterms:created>
  <dcterms:modified xsi:type="dcterms:W3CDTF">2020-06-15T03:52:58Z</dcterms:modified>
</cp:coreProperties>
</file>