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444" r:id="rId2"/>
    <p:sldId id="443" r:id="rId3"/>
    <p:sldId id="439" r:id="rId4"/>
    <p:sldId id="440" r:id="rId5"/>
    <p:sldId id="441" r:id="rId6"/>
    <p:sldId id="412" r:id="rId7"/>
    <p:sldId id="445" r:id="rId8"/>
    <p:sldId id="405" r:id="rId9"/>
    <p:sldId id="448" r:id="rId10"/>
    <p:sldId id="451" r:id="rId11"/>
    <p:sldId id="428" r:id="rId12"/>
    <p:sldId id="325" r:id="rId13"/>
    <p:sldId id="326" r:id="rId14"/>
    <p:sldId id="333" r:id="rId15"/>
    <p:sldId id="327" r:id="rId16"/>
    <p:sldId id="353" r:id="rId17"/>
    <p:sldId id="449" r:id="rId18"/>
    <p:sldId id="350" r:id="rId19"/>
    <p:sldId id="351" r:id="rId20"/>
  </p:sldIdLst>
  <p:sldSz cx="9144000" cy="6858000" type="screen4x3"/>
  <p:notesSz cx="6797675" cy="98726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1362AB-3487-4CCF-A795-9646C1155245}">
          <p14:sldIdLst>
            <p14:sldId id="444"/>
            <p14:sldId id="443"/>
            <p14:sldId id="439"/>
            <p14:sldId id="440"/>
            <p14:sldId id="441"/>
            <p14:sldId id="412"/>
            <p14:sldId id="445"/>
            <p14:sldId id="405"/>
            <p14:sldId id="448"/>
            <p14:sldId id="451"/>
            <p14:sldId id="428"/>
            <p14:sldId id="325"/>
            <p14:sldId id="326"/>
            <p14:sldId id="333"/>
            <p14:sldId id="327"/>
            <p14:sldId id="353"/>
            <p14:sldId id="449"/>
            <p14:sldId id="350"/>
            <p14:sldId id="351"/>
          </p14:sldIdLst>
        </p14:section>
        <p14:section name="Untitled Section" id="{28FCD579-96EE-45AE-9877-1A6CA0D4DDAB}">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072" autoAdjust="0"/>
    <p:restoredTop sz="86538" autoAdjust="0"/>
  </p:normalViewPr>
  <p:slideViewPr>
    <p:cSldViewPr>
      <p:cViewPr varScale="1">
        <p:scale>
          <a:sx n="52" d="100"/>
          <a:sy n="52" d="100"/>
        </p:scale>
        <p:origin x="107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4FE1E113-0209-461C-B342-4D7F309FB80D}" type="datetimeFigureOut">
              <a:rPr lang="tr-TR" smtClean="0"/>
              <a:pPr/>
              <a:t>30.1.2018</a:t>
            </a:fld>
            <a:endParaRPr lang="tr-TR"/>
          </a:p>
        </p:txBody>
      </p:sp>
      <p:sp>
        <p:nvSpPr>
          <p:cNvPr id="4" name="3 Slayt Görüntüsü Yer Tutucusu"/>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768" y="4689515"/>
            <a:ext cx="5438140" cy="444269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DAD45A92-2E59-420A-9BCE-2AAD925F19AC}" type="slidenum">
              <a:rPr lang="tr-TR" smtClean="0"/>
              <a:pPr/>
              <a:t>‹#›</a:t>
            </a:fld>
            <a:endParaRPr lang="tr-TR"/>
          </a:p>
        </p:txBody>
      </p:sp>
    </p:spTree>
    <p:extLst>
      <p:ext uri="{BB962C8B-B14F-4D97-AF65-F5344CB8AC3E}">
        <p14:creationId xmlns:p14="http://schemas.microsoft.com/office/powerpoint/2010/main" val="75473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80778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61114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4716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30.1.2018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331246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30.1.2018</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5974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30.1.2018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2433061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396971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972751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01214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30.1.2018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4257924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984DBC-AED9-49CD-AC13-8C570A053335}" type="datetimeFigureOut">
              <a:rPr lang="tr-TR" smtClean="0"/>
              <a:pPr/>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560232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984DBC-AED9-49CD-AC13-8C570A053335}" type="datetimeFigureOut">
              <a:rPr lang="tr-TR" smtClean="0"/>
              <a:pPr/>
              <a:t>30.1.2018</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100876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984DBC-AED9-49CD-AC13-8C570A053335}" type="datetimeFigureOut">
              <a:rPr lang="tr-TR" smtClean="0"/>
              <a:pPr/>
              <a:t>30.1.2018</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732785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84DBC-AED9-49CD-AC13-8C570A053335}" type="datetimeFigureOut">
              <a:rPr lang="tr-TR" smtClean="0"/>
              <a:pPr/>
              <a:t>30.1.2018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203827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30.1.2018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93643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30.1.2018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741507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4984DBC-AED9-49CD-AC13-8C570A053335}" type="datetimeFigureOut">
              <a:rPr lang="tr-TR" smtClean="0"/>
              <a:pPr/>
              <a:t>30.1.2018</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072CF3C-BC1E-41A9-AF47-F72621295B66}" type="slidenum">
              <a:rPr lang="tr-TR" smtClean="0"/>
              <a:pPr/>
              <a:t>‹#›</a:t>
            </a:fld>
            <a:endParaRPr lang="tr-TR"/>
          </a:p>
        </p:txBody>
      </p:sp>
    </p:spTree>
    <p:extLst>
      <p:ext uri="{BB962C8B-B14F-4D97-AF65-F5344CB8AC3E}">
        <p14:creationId xmlns:p14="http://schemas.microsoft.com/office/powerpoint/2010/main" val="646893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b="1" dirty="0" smtClean="0"/>
              <a:t>Hormonlar</a:t>
            </a:r>
            <a:endParaRPr lang="en-GB" b="1" dirty="0"/>
          </a:p>
        </p:txBody>
      </p:sp>
      <p:sp>
        <p:nvSpPr>
          <p:cNvPr id="5" name="Metin Yer Tutucusu 4"/>
          <p:cNvSpPr>
            <a:spLocks noGrp="1"/>
          </p:cNvSpPr>
          <p:nvPr>
            <p:ph type="body" idx="1"/>
          </p:nvPr>
        </p:nvSpPr>
        <p:spPr/>
        <p:txBody>
          <a:bodyPr>
            <a:normAutofit/>
          </a:bodyPr>
          <a:lstStyle/>
          <a:p>
            <a:pPr algn="ctr"/>
            <a:r>
              <a:rPr lang="tr-TR" sz="2800" dirty="0" smtClean="0"/>
              <a:t>Prof. Dr. Zeliha </a:t>
            </a:r>
            <a:r>
              <a:rPr lang="tr-TR" sz="2800" dirty="0" err="1" smtClean="0"/>
              <a:t>Büyükbingöl</a:t>
            </a:r>
            <a:endParaRPr lang="en-GB" sz="2800" dirty="0"/>
          </a:p>
        </p:txBody>
      </p:sp>
    </p:spTree>
    <p:extLst>
      <p:ext uri="{BB962C8B-B14F-4D97-AF65-F5344CB8AC3E}">
        <p14:creationId xmlns:p14="http://schemas.microsoft.com/office/powerpoint/2010/main" val="2304704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İnaktivasyon</a:t>
            </a:r>
            <a:r>
              <a:rPr lang="tr-TR" b="1" dirty="0" smtClean="0"/>
              <a:t> ve Parçalanmaları</a:t>
            </a:r>
            <a:endParaRPr lang="en-GB" b="1" dirty="0"/>
          </a:p>
        </p:txBody>
      </p:sp>
      <p:sp>
        <p:nvSpPr>
          <p:cNvPr id="3" name="İçerik Yer Tutucusu 2"/>
          <p:cNvSpPr>
            <a:spLocks noGrp="1"/>
          </p:cNvSpPr>
          <p:nvPr>
            <p:ph idx="1"/>
          </p:nvPr>
        </p:nvSpPr>
        <p:spPr/>
        <p:txBody>
          <a:bodyPr>
            <a:normAutofit/>
          </a:bodyPr>
          <a:lstStyle/>
          <a:p>
            <a:endParaRPr lang="tr-TR" dirty="0" smtClean="0"/>
          </a:p>
          <a:p>
            <a:r>
              <a:rPr lang="en-GB" dirty="0" err="1" smtClean="0"/>
              <a:t>Hormonlar</a:t>
            </a:r>
            <a:r>
              <a:rPr lang="tr-TR" dirty="0" smtClean="0"/>
              <a:t> görevlerini yerine getirdikten sonra, </a:t>
            </a:r>
            <a:r>
              <a:rPr lang="tr-TR" dirty="0" err="1" smtClean="0"/>
              <a:t>inaktive</a:t>
            </a:r>
            <a:r>
              <a:rPr lang="tr-TR" dirty="0" smtClean="0"/>
              <a:t> olur ve parçalanır.</a:t>
            </a:r>
          </a:p>
          <a:p>
            <a:r>
              <a:rPr lang="tr-TR" dirty="0"/>
              <a:t>B</a:t>
            </a:r>
            <a:r>
              <a:rPr lang="en-GB" dirty="0" smtClean="0"/>
              <a:t>azan </a:t>
            </a:r>
            <a:r>
              <a:rPr lang="en-GB" dirty="0" err="1"/>
              <a:t>enzimler</a:t>
            </a:r>
            <a:r>
              <a:rPr lang="en-GB" dirty="0"/>
              <a:t> </a:t>
            </a:r>
            <a:r>
              <a:rPr lang="en-GB" dirty="0" err="1"/>
              <a:t>tarafından</a:t>
            </a:r>
            <a:r>
              <a:rPr lang="en-GB" dirty="0"/>
              <a:t> </a:t>
            </a:r>
            <a:r>
              <a:rPr lang="en-GB" dirty="0" err="1"/>
              <a:t>başka</a:t>
            </a:r>
            <a:r>
              <a:rPr lang="en-GB" dirty="0"/>
              <a:t> </a:t>
            </a:r>
            <a:r>
              <a:rPr lang="en-GB" dirty="0" err="1"/>
              <a:t>bir</a:t>
            </a:r>
            <a:r>
              <a:rPr lang="en-GB" dirty="0"/>
              <a:t> </a:t>
            </a:r>
            <a:r>
              <a:rPr lang="en-GB" dirty="0" err="1"/>
              <a:t>hormona</a:t>
            </a:r>
            <a:r>
              <a:rPr lang="en-GB" dirty="0"/>
              <a:t> </a:t>
            </a:r>
            <a:r>
              <a:rPr lang="en-GB" dirty="0" err="1" smtClean="0"/>
              <a:t>dönüştürülürler</a:t>
            </a:r>
            <a:r>
              <a:rPr lang="en-GB" dirty="0" smtClean="0"/>
              <a:t>.</a:t>
            </a:r>
            <a:endParaRPr lang="tr-TR" dirty="0" smtClean="0"/>
          </a:p>
          <a:p>
            <a:r>
              <a:rPr lang="en-GB" dirty="0" err="1" smtClean="0"/>
              <a:t>Bazı</a:t>
            </a:r>
            <a:r>
              <a:rPr lang="en-GB" dirty="0" smtClean="0"/>
              <a:t> </a:t>
            </a:r>
            <a:r>
              <a:rPr lang="en-GB" dirty="0" err="1"/>
              <a:t>hormonlar</a:t>
            </a:r>
            <a:r>
              <a:rPr lang="en-GB" dirty="0"/>
              <a:t> </a:t>
            </a:r>
            <a:r>
              <a:rPr lang="en-GB" dirty="0" err="1"/>
              <a:t>yağ</a:t>
            </a:r>
            <a:r>
              <a:rPr lang="en-GB" dirty="0"/>
              <a:t> </a:t>
            </a:r>
            <a:r>
              <a:rPr lang="en-GB" dirty="0" err="1"/>
              <a:t>dokusunda</a:t>
            </a:r>
            <a:r>
              <a:rPr lang="en-GB" dirty="0"/>
              <a:t> </a:t>
            </a:r>
            <a:r>
              <a:rPr lang="en-GB" dirty="0" err="1"/>
              <a:t>birbirlerine</a:t>
            </a:r>
            <a:r>
              <a:rPr lang="en-GB" dirty="0"/>
              <a:t> </a:t>
            </a:r>
            <a:r>
              <a:rPr lang="en-GB" dirty="0" err="1" smtClean="0"/>
              <a:t>dönüşürler</a:t>
            </a:r>
            <a:r>
              <a:rPr lang="tr-TR" dirty="0" smtClean="0"/>
              <a:t>.</a:t>
            </a:r>
          </a:p>
          <a:p>
            <a:r>
              <a:rPr lang="tr-TR" dirty="0" smtClean="0"/>
              <a:t>P</a:t>
            </a:r>
            <a:r>
              <a:rPr lang="en-GB" dirty="0" err="1" smtClean="0"/>
              <a:t>arçalanan</a:t>
            </a:r>
            <a:r>
              <a:rPr lang="en-GB" dirty="0" smtClean="0"/>
              <a:t> </a:t>
            </a:r>
            <a:r>
              <a:rPr lang="en-GB" dirty="0" err="1"/>
              <a:t>hormonların</a:t>
            </a:r>
            <a:r>
              <a:rPr lang="en-GB" dirty="0"/>
              <a:t> </a:t>
            </a:r>
            <a:r>
              <a:rPr lang="tr-TR" dirty="0" smtClean="0"/>
              <a:t>son ürünleri,</a:t>
            </a:r>
            <a:r>
              <a:rPr lang="en-GB" dirty="0" smtClean="0"/>
              <a:t> </a:t>
            </a:r>
            <a:r>
              <a:rPr lang="en-GB" dirty="0" err="1" smtClean="0"/>
              <a:t>idrar</a:t>
            </a:r>
            <a:r>
              <a:rPr lang="tr-TR" dirty="0"/>
              <a:t>,</a:t>
            </a:r>
            <a:r>
              <a:rPr lang="en-GB" dirty="0" smtClean="0"/>
              <a:t> </a:t>
            </a:r>
            <a:r>
              <a:rPr lang="en-GB" dirty="0" err="1" smtClean="0"/>
              <a:t>safra</a:t>
            </a:r>
            <a:r>
              <a:rPr lang="tr-TR" dirty="0" smtClean="0"/>
              <a:t>,ter </a:t>
            </a:r>
            <a:r>
              <a:rPr lang="tr-TR" dirty="0" err="1" smtClean="0"/>
              <a:t>v.b</a:t>
            </a:r>
            <a:r>
              <a:rPr lang="tr-TR" dirty="0" smtClean="0"/>
              <a:t>.</a:t>
            </a:r>
            <a:r>
              <a:rPr lang="en-GB" dirty="0" smtClean="0"/>
              <a:t> </a:t>
            </a:r>
            <a:r>
              <a:rPr lang="en-GB" dirty="0" err="1"/>
              <a:t>ile</a:t>
            </a:r>
            <a:r>
              <a:rPr lang="en-GB" dirty="0"/>
              <a:t> </a:t>
            </a:r>
            <a:r>
              <a:rPr lang="en-GB" dirty="0" err="1"/>
              <a:t>vücuttan</a:t>
            </a:r>
            <a:r>
              <a:rPr lang="en-GB" dirty="0"/>
              <a:t> </a:t>
            </a:r>
            <a:r>
              <a:rPr lang="en-GB" dirty="0" err="1" smtClean="0"/>
              <a:t>atılır</a:t>
            </a:r>
            <a:r>
              <a:rPr lang="tr-TR" dirty="0" smtClean="0"/>
              <a:t>.</a:t>
            </a:r>
            <a:endParaRPr lang="en-GB" dirty="0"/>
          </a:p>
        </p:txBody>
      </p:sp>
    </p:spTree>
    <p:extLst>
      <p:ext uri="{BB962C8B-B14F-4D97-AF65-F5344CB8AC3E}">
        <p14:creationId xmlns:p14="http://schemas.microsoft.com/office/powerpoint/2010/main" val="2994877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smtClean="0"/>
              <a:t>Hormonların Salgılanmasının Regülasyonu</a:t>
            </a:r>
            <a:endParaRPr lang="tr-TR" dirty="0"/>
          </a:p>
        </p:txBody>
      </p:sp>
      <p:sp>
        <p:nvSpPr>
          <p:cNvPr id="3" name="Subtitle 2"/>
          <p:cNvSpPr>
            <a:spLocks noGrp="1"/>
          </p:cNvSpPr>
          <p:nvPr>
            <p:ph type="subTitle" idx="1"/>
          </p:nvPr>
        </p:nvSpPr>
        <p:spPr/>
        <p:txBody>
          <a:bodyPr/>
          <a:lstStyle/>
          <a:p>
            <a:pPr algn="ctr"/>
            <a:endParaRPr lang="tr-TR" b="1" dirty="0" smtClean="0"/>
          </a:p>
          <a:p>
            <a:pPr algn="ctr"/>
            <a:r>
              <a:rPr lang="tr-TR" b="1" dirty="0" smtClean="0"/>
              <a:t>Negatif ve pozitif geri besleme sistemleri kullanılır.</a:t>
            </a:r>
            <a:endParaRPr lang="tr-TR" b="1" dirty="0"/>
          </a:p>
        </p:txBody>
      </p:sp>
    </p:spTree>
    <p:extLst>
      <p:ext uri="{BB962C8B-B14F-4D97-AF65-F5344CB8AC3E}">
        <p14:creationId xmlns:p14="http://schemas.microsoft.com/office/powerpoint/2010/main" val="1077952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tr-TR" dirty="0" smtClean="0"/>
              <a:t>Hormonların Etki Şekli-Reseptör Kavramı-Sinyal Aktarımı</a:t>
            </a:r>
            <a:endParaRPr lang="tr-TR" dirty="0"/>
          </a:p>
        </p:txBody>
      </p:sp>
      <p:sp>
        <p:nvSpPr>
          <p:cNvPr id="3" name="Content Placeholder 2"/>
          <p:cNvSpPr>
            <a:spLocks noGrp="1"/>
          </p:cNvSpPr>
          <p:nvPr>
            <p:ph idx="1"/>
          </p:nvPr>
        </p:nvSpPr>
        <p:spPr>
          <a:solidFill>
            <a:schemeClr val="tx2">
              <a:lumMod val="40000"/>
              <a:lumOff val="60000"/>
            </a:schemeClr>
          </a:solidFill>
        </p:spPr>
        <p:txBody>
          <a:bodyPr/>
          <a:lstStyle/>
          <a:p>
            <a:endParaRPr lang="tr-TR" dirty="0" smtClean="0"/>
          </a:p>
          <a:p>
            <a:endParaRPr lang="tr-TR" dirty="0" smtClean="0"/>
          </a:p>
          <a:p>
            <a:pPr algn="ctr"/>
            <a:r>
              <a:rPr lang="tr-TR" dirty="0" smtClean="0"/>
              <a:t>Steroidal yapıdaki hormonlar</a:t>
            </a:r>
          </a:p>
          <a:p>
            <a:pPr algn="ctr"/>
            <a:r>
              <a:rPr lang="tr-TR" dirty="0" smtClean="0"/>
              <a:t>Amino asit yapısındaki hormonlar</a:t>
            </a:r>
          </a:p>
          <a:p>
            <a:pPr algn="ctr"/>
            <a:r>
              <a:rPr lang="tr-TR" dirty="0" smtClean="0"/>
              <a:t>Peptit (polipeptit)yapıdaki hormonlar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fontScale="90000"/>
          </a:bodyPr>
          <a:lstStyle/>
          <a:p>
            <a:r>
              <a:rPr lang="tr-TR" dirty="0" smtClean="0"/>
              <a:t>Steroidal Yapıdaki Hormonlar ve Tiroid Hormonlarının Etki Şekli</a:t>
            </a:r>
            <a:endParaRPr lang="tr-TR" dirty="0"/>
          </a:p>
        </p:txBody>
      </p:sp>
      <p:sp>
        <p:nvSpPr>
          <p:cNvPr id="3" name="Content Placeholder 2"/>
          <p:cNvSpPr>
            <a:spLocks noGrp="1"/>
          </p:cNvSpPr>
          <p:nvPr>
            <p:ph idx="1"/>
          </p:nvPr>
        </p:nvSpPr>
        <p:spPr>
          <a:solidFill>
            <a:srgbClr val="FFFF66"/>
          </a:solidFill>
        </p:spPr>
        <p:txBody>
          <a:bodyPr/>
          <a:lstStyle/>
          <a:p>
            <a:endParaRPr lang="tr-TR" dirty="0" smtClean="0"/>
          </a:p>
          <a:p>
            <a:endParaRPr lang="tr-TR" dirty="0" smtClean="0"/>
          </a:p>
          <a:p>
            <a:endParaRPr lang="tr-TR" dirty="0" smtClean="0"/>
          </a:p>
          <a:p>
            <a:pPr algn="ctr"/>
            <a:r>
              <a:rPr lang="tr-TR" dirty="0" smtClean="0"/>
              <a:t>Reseptörlerin yeri: Sitoplazma/Çekirdek</a:t>
            </a:r>
          </a:p>
          <a:p>
            <a:pPr algn="ctr"/>
            <a:endParaRPr lang="tr-TR" dirty="0" smtClean="0"/>
          </a:p>
          <a:p>
            <a:pPr algn="ctr"/>
            <a:r>
              <a:rPr lang="tr-TR" dirty="0" smtClean="0"/>
              <a:t>Hormon-Reseptör ile bağlanır. </a:t>
            </a:r>
            <a:r>
              <a:rPr lang="tr-TR" dirty="0" err="1" smtClean="0"/>
              <a:t>Steroid</a:t>
            </a:r>
            <a:r>
              <a:rPr lang="tr-TR" dirty="0" smtClean="0"/>
              <a:t> hormon reseptörleri </a:t>
            </a:r>
            <a:r>
              <a:rPr lang="tr-TR" dirty="0" err="1" smtClean="0"/>
              <a:t>intraselüler</a:t>
            </a:r>
            <a:r>
              <a:rPr lang="tr-TR" dirty="0" smtClean="0"/>
              <a:t> transkripsiyon faktörleridir. Hedef genlerin ekspresyonunda etkilidir.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a:bodyPr>
          <a:lstStyle/>
          <a:p>
            <a:r>
              <a:rPr lang="tr-TR" dirty="0" smtClean="0"/>
              <a:t>Polipeptid yapıdaki hormonların etki şekli</a:t>
            </a:r>
            <a:endParaRPr lang="tr-TR" dirty="0"/>
          </a:p>
        </p:txBody>
      </p:sp>
      <p:sp>
        <p:nvSpPr>
          <p:cNvPr id="3" name="Content Placeholder 2"/>
          <p:cNvSpPr>
            <a:spLocks noGrp="1"/>
          </p:cNvSpPr>
          <p:nvPr>
            <p:ph idx="1"/>
          </p:nvPr>
        </p:nvSpPr>
        <p:spPr>
          <a:solidFill>
            <a:schemeClr val="accent2">
              <a:lumMod val="20000"/>
              <a:lumOff val="80000"/>
            </a:schemeClr>
          </a:solidFill>
        </p:spPr>
        <p:txBody>
          <a:bodyPr/>
          <a:lstStyle/>
          <a:p>
            <a:pPr algn="ctr"/>
            <a:endParaRPr lang="tr-TR" dirty="0" smtClean="0"/>
          </a:p>
          <a:p>
            <a:pPr algn="ctr"/>
            <a:r>
              <a:rPr lang="tr-TR" dirty="0" smtClean="0"/>
              <a:t>İkincil ulak kavramı: DAG, Ca+2, IP3,cAMP, cGMP</a:t>
            </a:r>
          </a:p>
          <a:p>
            <a:pPr algn="ctr"/>
            <a:r>
              <a:rPr lang="tr-TR" dirty="0" smtClean="0"/>
              <a:t>Efektör molekül: Adenil siklaz, guanilat siklaz</a:t>
            </a:r>
          </a:p>
          <a:p>
            <a:pPr algn="ctr"/>
            <a:r>
              <a:rPr lang="tr-TR" dirty="0" smtClean="0"/>
              <a:t>Protein kinazlar: PKA, PKC</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2">
              <a:lumMod val="60000"/>
              <a:lumOff val="40000"/>
            </a:schemeClr>
          </a:solidFill>
        </p:spPr>
        <p:txBody>
          <a:bodyPr>
            <a:normAutofit fontScale="90000"/>
          </a:bodyPr>
          <a:lstStyle/>
          <a:p>
            <a:r>
              <a:rPr lang="tr-TR" dirty="0" smtClean="0"/>
              <a:t>Polipeptid yapıdaki hormonların etki şekli ve reseptörleri</a:t>
            </a:r>
            <a:endParaRPr lang="tr-TR" dirty="0"/>
          </a:p>
        </p:txBody>
      </p:sp>
      <p:sp>
        <p:nvSpPr>
          <p:cNvPr id="3" name="Subtitle 2"/>
          <p:cNvSpPr>
            <a:spLocks noGrp="1"/>
          </p:cNvSpPr>
          <p:nvPr>
            <p:ph type="subTitle" idx="1"/>
          </p:nvPr>
        </p:nvSpPr>
        <p:spPr>
          <a:solidFill>
            <a:schemeClr val="accent2">
              <a:lumMod val="40000"/>
              <a:lumOff val="60000"/>
            </a:schemeClr>
          </a:solidFill>
        </p:spPr>
        <p:txBody>
          <a:bodyPr>
            <a:normAutofit fontScale="25000" lnSpcReduction="20000"/>
          </a:bodyPr>
          <a:lstStyle/>
          <a:p>
            <a:r>
              <a:rPr lang="tr-TR" sz="5600" b="1" dirty="0" smtClean="0"/>
              <a:t>Reseptörlerin yeri: Hücre membranı</a:t>
            </a:r>
          </a:p>
          <a:p>
            <a:r>
              <a:rPr lang="tr-TR" sz="5600" dirty="0" smtClean="0"/>
              <a:t>Kanal Niteliğindeki reseptörler: Kalsiyum kanalları</a:t>
            </a:r>
          </a:p>
          <a:p>
            <a:r>
              <a:rPr lang="tr-TR" sz="5600" dirty="0" smtClean="0"/>
              <a:t>G-proteini bağlı Reseptörler: </a:t>
            </a:r>
            <a:r>
              <a:rPr lang="tr-TR" sz="5600" dirty="0" err="1" smtClean="0"/>
              <a:t>Glukagon</a:t>
            </a:r>
            <a:r>
              <a:rPr lang="tr-TR" sz="5600" dirty="0" smtClean="0"/>
              <a:t>, alfa –</a:t>
            </a:r>
            <a:r>
              <a:rPr lang="tr-TR" sz="5600" dirty="0" err="1" smtClean="0"/>
              <a:t>adrenerjik</a:t>
            </a:r>
            <a:r>
              <a:rPr lang="tr-TR" sz="5600" dirty="0" smtClean="0"/>
              <a:t> reseptörler</a:t>
            </a:r>
          </a:p>
          <a:p>
            <a:r>
              <a:rPr lang="tr-TR" sz="5600" dirty="0" smtClean="0"/>
              <a:t>Enzim niteliğindeki reseptörler (Tirozin </a:t>
            </a:r>
            <a:r>
              <a:rPr lang="tr-TR" sz="5600" dirty="0" err="1" smtClean="0"/>
              <a:t>Kinaz</a:t>
            </a:r>
            <a:r>
              <a:rPr lang="tr-TR" sz="5600" dirty="0" smtClean="0"/>
              <a:t> ): İnsülin reseptörleri</a:t>
            </a:r>
          </a:p>
          <a:p>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TİROİD HORMONLARI</a:t>
            </a:r>
            <a:endParaRPr lang="tr-TR" dirty="0"/>
          </a:p>
        </p:txBody>
      </p:sp>
      <p:sp>
        <p:nvSpPr>
          <p:cNvPr id="3" name="Subtitle 2"/>
          <p:cNvSpPr>
            <a:spLocks noGrp="1"/>
          </p:cNvSpPr>
          <p:nvPr>
            <p:ph type="subTitle" idx="1"/>
          </p:nvPr>
        </p:nvSpPr>
        <p:spPr>
          <a:solidFill>
            <a:schemeClr val="accent4">
              <a:lumMod val="20000"/>
              <a:lumOff val="80000"/>
            </a:schemeClr>
          </a:solidFill>
          <a:ln>
            <a:solidFill>
              <a:schemeClr val="accent4">
                <a:lumMod val="20000"/>
                <a:lumOff val="80000"/>
              </a:schemeClr>
            </a:solidFill>
          </a:ln>
          <a:effectLst>
            <a:outerShdw blurRad="76200" dir="18900000" sy="23000" kx="-1200000" algn="bl" rotWithShape="0">
              <a:prstClr val="black">
                <a:alpha val="20000"/>
              </a:prstClr>
            </a:outerShdw>
          </a:effectLst>
        </p:spPr>
        <p:txBody>
          <a:bodyPr>
            <a:normAutofit fontScale="92500"/>
          </a:bodyPr>
          <a:lstStyle/>
          <a:p>
            <a:r>
              <a:rPr lang="tr-TR" dirty="0" smtClean="0"/>
              <a:t>T3 ve T4 (triiyodotironin, </a:t>
            </a:r>
            <a:r>
              <a:rPr lang="tr-TR" dirty="0" err="1" smtClean="0"/>
              <a:t>tetraiyodotironin</a:t>
            </a:r>
            <a:r>
              <a:rPr lang="tr-TR" dirty="0" smtClean="0"/>
              <a:t>)</a:t>
            </a:r>
          </a:p>
          <a:p>
            <a:r>
              <a:rPr lang="en-GB" dirty="0" smtClean="0"/>
              <a:t>L-</a:t>
            </a:r>
            <a:r>
              <a:rPr lang="en-GB" dirty="0" err="1" smtClean="0"/>
              <a:t>thyroxine</a:t>
            </a:r>
            <a:r>
              <a:rPr lang="en-GB" dirty="0" smtClean="0"/>
              <a:t> </a:t>
            </a:r>
            <a:r>
              <a:rPr lang="en-GB" dirty="0"/>
              <a:t>(</a:t>
            </a:r>
            <a:r>
              <a:rPr lang="en-GB" dirty="0" err="1"/>
              <a:t>tetraiodothyronine</a:t>
            </a:r>
            <a:r>
              <a:rPr lang="en-GB" dirty="0"/>
              <a:t>, T</a:t>
            </a:r>
            <a:r>
              <a:rPr lang="en-GB" baseline="-25000" dirty="0"/>
              <a:t>4</a:t>
            </a:r>
            <a:r>
              <a:rPr lang="en-GB" dirty="0"/>
              <a:t>) and L-</a:t>
            </a:r>
            <a:r>
              <a:rPr lang="en-GB" dirty="0" err="1"/>
              <a:t>triiodothyronine</a:t>
            </a:r>
            <a:r>
              <a:rPr lang="en-GB" dirty="0"/>
              <a:t> (T</a:t>
            </a:r>
            <a:r>
              <a:rPr lang="en-GB" baseline="-25000" dirty="0"/>
              <a:t>3</a:t>
            </a:r>
            <a:r>
              <a:rPr lang="en-GB" dirty="0"/>
              <a:t>) </a:t>
            </a:r>
            <a:endParaRPr lang="tr-TR" dirty="0"/>
          </a:p>
          <a:p>
            <a:r>
              <a:rPr lang="tr-TR" dirty="0" smtClean="0"/>
              <a:t>TSH(Tiroidi Stimüle Eden Hormon)</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T3 ve T4 sentez ve salgılanması  ön hipofizden salgılanan TSH ile olur.</a:t>
            </a:r>
            <a:endParaRPr lang="en-GB" sz="2800" b="1" dirty="0"/>
          </a:p>
        </p:txBody>
      </p:sp>
      <p:sp>
        <p:nvSpPr>
          <p:cNvPr id="3" name="İçerik Yer Tutucusu 2"/>
          <p:cNvSpPr>
            <a:spLocks noGrp="1"/>
          </p:cNvSpPr>
          <p:nvPr>
            <p:ph idx="1"/>
          </p:nvPr>
        </p:nvSpPr>
        <p:spPr/>
        <p:txBody>
          <a:bodyPr>
            <a:noAutofit/>
          </a:bodyPr>
          <a:lstStyle/>
          <a:p>
            <a:r>
              <a:rPr lang="tr-TR" sz="2400" dirty="0" smtClean="0"/>
              <a:t>Sentez, </a:t>
            </a:r>
            <a:r>
              <a:rPr lang="tr-TR" sz="2400" dirty="0" err="1" smtClean="0"/>
              <a:t>tiroid</a:t>
            </a:r>
            <a:r>
              <a:rPr lang="tr-TR" sz="2400" dirty="0" smtClean="0"/>
              <a:t> bezi </a:t>
            </a:r>
            <a:r>
              <a:rPr lang="tr-TR" sz="2400" dirty="0" err="1" smtClean="0"/>
              <a:t>folikül</a:t>
            </a:r>
            <a:r>
              <a:rPr lang="tr-TR" sz="2400" dirty="0" smtClean="0"/>
              <a:t> ana hücrelerinde yapılır. </a:t>
            </a:r>
          </a:p>
          <a:p>
            <a:r>
              <a:rPr lang="tr-TR" sz="2400" dirty="0" smtClean="0"/>
              <a:t>Sentez için iyot ve </a:t>
            </a:r>
            <a:r>
              <a:rPr lang="tr-TR" sz="2400" dirty="0" err="1" smtClean="0"/>
              <a:t>tiroglobulindeki</a:t>
            </a:r>
            <a:r>
              <a:rPr lang="tr-TR" sz="2400" dirty="0" smtClean="0"/>
              <a:t> </a:t>
            </a:r>
            <a:r>
              <a:rPr lang="tr-TR" sz="2400" dirty="0" err="1"/>
              <a:t>tirozinler</a:t>
            </a:r>
            <a:r>
              <a:rPr lang="tr-TR" sz="2400" dirty="0"/>
              <a:t> </a:t>
            </a:r>
            <a:r>
              <a:rPr lang="tr-TR" sz="2400" dirty="0" smtClean="0"/>
              <a:t>gereklidir.</a:t>
            </a:r>
          </a:p>
          <a:p>
            <a:r>
              <a:rPr lang="tr-TR" sz="2400" dirty="0" smtClean="0"/>
              <a:t>Sentez sırasında önce </a:t>
            </a:r>
            <a:r>
              <a:rPr lang="tr-TR" sz="2400" dirty="0" err="1" smtClean="0"/>
              <a:t>monoiyodotirozin</a:t>
            </a:r>
            <a:r>
              <a:rPr lang="tr-TR" sz="2400" dirty="0" smtClean="0"/>
              <a:t> ve </a:t>
            </a:r>
            <a:r>
              <a:rPr lang="tr-TR" sz="2400" dirty="0" err="1" smtClean="0"/>
              <a:t>diiyodotirozin</a:t>
            </a:r>
            <a:r>
              <a:rPr lang="tr-TR" sz="2400" dirty="0" smtClean="0"/>
              <a:t> oluşur.</a:t>
            </a:r>
          </a:p>
          <a:p>
            <a:r>
              <a:rPr lang="tr-TR" sz="2400" dirty="0" smtClean="0"/>
              <a:t>Sentezin kontrolünü hipofizden salgılanan TSH yapar. </a:t>
            </a:r>
          </a:p>
        </p:txBody>
      </p:sp>
    </p:spTree>
    <p:extLst>
      <p:ext uri="{BB962C8B-B14F-4D97-AF65-F5344CB8AC3E}">
        <p14:creationId xmlns:p14="http://schemas.microsoft.com/office/powerpoint/2010/main" val="3084035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a:bodyPr>
          <a:lstStyle/>
          <a:p>
            <a:r>
              <a:rPr lang="tr-TR" dirty="0" smtClean="0"/>
              <a:t>Tiroid Hormonlarının Metabolik Etkileri</a:t>
            </a:r>
            <a:endParaRPr lang="tr-TR" dirty="0"/>
          </a:p>
        </p:txBody>
      </p:sp>
      <p:sp>
        <p:nvSpPr>
          <p:cNvPr id="3" name="Content Placeholder 2"/>
          <p:cNvSpPr>
            <a:spLocks noGrp="1"/>
          </p:cNvSpPr>
          <p:nvPr>
            <p:ph idx="1"/>
          </p:nvPr>
        </p:nvSpPr>
        <p:spPr>
          <a:solidFill>
            <a:schemeClr val="accent6">
              <a:lumMod val="20000"/>
              <a:lumOff val="80000"/>
            </a:schemeClr>
          </a:solidFill>
        </p:spPr>
        <p:txBody>
          <a:bodyPr>
            <a:normAutofit fontScale="77500" lnSpcReduction="20000"/>
          </a:bodyPr>
          <a:lstStyle/>
          <a:p>
            <a:r>
              <a:rPr lang="tr-TR" sz="1800" dirty="0" smtClean="0"/>
              <a:t>Tüm vücut hücreleri, T3 ve T4 ün hedef hücreleridir.</a:t>
            </a:r>
          </a:p>
          <a:p>
            <a:r>
              <a:rPr lang="tr-TR" sz="1800" dirty="0" smtClean="0"/>
              <a:t>Beyin, ön hipofiz, dalak, testis hariç tüm dokularda Na/K ATP azı uyararak oksijen tüketimini </a:t>
            </a:r>
            <a:r>
              <a:rPr lang="tr-TR" sz="1800" b="1" dirty="0" smtClean="0"/>
              <a:t>artırır</a:t>
            </a:r>
            <a:r>
              <a:rPr lang="tr-TR" sz="1800" dirty="0" smtClean="0"/>
              <a:t> (kalorijenik etki, termojenik etki)</a:t>
            </a:r>
          </a:p>
          <a:p>
            <a:r>
              <a:rPr lang="tr-TR" sz="1800" dirty="0" smtClean="0"/>
              <a:t>Protein biyosentezini a</a:t>
            </a:r>
            <a:r>
              <a:rPr lang="tr-TR" sz="1800" b="1" dirty="0" smtClean="0"/>
              <a:t>rtırır </a:t>
            </a:r>
            <a:r>
              <a:rPr lang="tr-TR" sz="1800" dirty="0" smtClean="0"/>
              <a:t>(hipertiroidism de azaltır)</a:t>
            </a:r>
          </a:p>
          <a:p>
            <a:r>
              <a:rPr lang="tr-TR" sz="1800" dirty="0" smtClean="0"/>
              <a:t>Hücreye glukoz girişi ve kullanılışını a</a:t>
            </a:r>
            <a:r>
              <a:rPr lang="tr-TR" sz="1800" b="1" dirty="0" smtClean="0"/>
              <a:t>rtırır </a:t>
            </a:r>
            <a:r>
              <a:rPr lang="tr-TR" sz="1800" dirty="0" smtClean="0"/>
              <a:t>(insülin ve katekolamin üzerinden indirekt etki)</a:t>
            </a:r>
          </a:p>
          <a:p>
            <a:r>
              <a:rPr lang="tr-TR" sz="1800" dirty="0" smtClean="0"/>
              <a:t>Karaciğerde glikojenezis </a:t>
            </a:r>
            <a:r>
              <a:rPr lang="tr-TR" sz="1800" b="1" dirty="0" smtClean="0"/>
              <a:t>artırır </a:t>
            </a:r>
            <a:r>
              <a:rPr lang="tr-TR" sz="1800" dirty="0" smtClean="0"/>
              <a:t>( hipertiroidismde glikojenoliz, glukoneogenez artar, kan şekeri yükselir)</a:t>
            </a:r>
          </a:p>
          <a:p>
            <a:r>
              <a:rPr lang="tr-TR" sz="1800" dirty="0" smtClean="0"/>
              <a:t>Çizgili kaslarda keton cisimlerinin kullanılışını </a:t>
            </a:r>
            <a:r>
              <a:rPr lang="tr-TR" sz="1800" b="1" dirty="0" smtClean="0"/>
              <a:t>artırır.</a:t>
            </a:r>
          </a:p>
          <a:p>
            <a:r>
              <a:rPr lang="tr-TR" sz="1800" dirty="0" smtClean="0"/>
              <a:t>Yağ dokuda lipolizi </a:t>
            </a:r>
            <a:r>
              <a:rPr lang="tr-TR" sz="1800" b="1" dirty="0" smtClean="0"/>
              <a:t>artırır</a:t>
            </a:r>
            <a:r>
              <a:rPr lang="tr-TR" sz="1800" dirty="0" smtClean="0"/>
              <a:t>(indirekt yolla hormona hassas lipazı uyararak) TAG kullanılışı!!!!</a:t>
            </a:r>
          </a:p>
          <a:p>
            <a:r>
              <a:rPr lang="tr-TR" sz="1800" dirty="0" smtClean="0"/>
              <a:t>Karaciğerde kolesterol sentezini </a:t>
            </a:r>
            <a:r>
              <a:rPr lang="tr-TR" sz="1800" b="1" dirty="0" smtClean="0"/>
              <a:t>artırır. </a:t>
            </a:r>
            <a:r>
              <a:rPr lang="tr-TR" sz="1800" dirty="0" smtClean="0"/>
              <a:t>Ancak, net serum kolesterol düzeyini azaltır. Çünkü: 1.Kolesterolden safra asitleri yapımını </a:t>
            </a:r>
            <a:r>
              <a:rPr lang="tr-TR" sz="1800" b="1" dirty="0" smtClean="0"/>
              <a:t>artırır. </a:t>
            </a:r>
            <a:r>
              <a:rPr lang="tr-TR" sz="1800" dirty="0" smtClean="0"/>
              <a:t>2. LDL turnoverini </a:t>
            </a:r>
            <a:r>
              <a:rPr lang="tr-TR" sz="1800" b="1" dirty="0" smtClean="0"/>
              <a:t>artırır. </a:t>
            </a:r>
          </a:p>
          <a:p>
            <a:r>
              <a:rPr lang="tr-TR" sz="1800" dirty="0" smtClean="0"/>
              <a:t>3. Safra asitleri oluşumunu </a:t>
            </a:r>
            <a:r>
              <a:rPr lang="tr-TR" sz="1800" b="1" dirty="0" smtClean="0"/>
              <a:t>artırır</a:t>
            </a:r>
            <a:r>
              <a:rPr lang="tr-TR" sz="1800" dirty="0" smtClean="0"/>
              <a:t>.</a:t>
            </a:r>
            <a:endParaRPr lang="tr-TR"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tr-TR" dirty="0" smtClean="0"/>
              <a:t>Tiroid bezi hastalıkları</a:t>
            </a:r>
            <a:endParaRPr lang="tr-TR" dirty="0"/>
          </a:p>
        </p:txBody>
      </p:sp>
      <p:sp>
        <p:nvSpPr>
          <p:cNvPr id="3" name="Content Placeholder 2"/>
          <p:cNvSpPr>
            <a:spLocks noGrp="1"/>
          </p:cNvSpPr>
          <p:nvPr>
            <p:ph idx="1"/>
          </p:nvPr>
        </p:nvSpPr>
        <p:spPr>
          <a:solidFill>
            <a:schemeClr val="accent2">
              <a:lumMod val="40000"/>
              <a:lumOff val="60000"/>
            </a:schemeClr>
          </a:solidFill>
        </p:spPr>
        <p:txBody>
          <a:bodyPr/>
          <a:lstStyle/>
          <a:p>
            <a:r>
              <a:rPr lang="tr-TR" sz="3600" b="1" dirty="0" smtClean="0"/>
              <a:t>Hipotiroidism:</a:t>
            </a:r>
          </a:p>
          <a:p>
            <a:r>
              <a:rPr lang="tr-TR" smtClean="0"/>
              <a:t>Hashimoto hastalığı,kretinizm</a:t>
            </a:r>
            <a:r>
              <a:rPr lang="tr-TR" dirty="0" smtClean="0"/>
              <a:t>, miksödem, basit guatr</a:t>
            </a:r>
          </a:p>
          <a:p>
            <a:r>
              <a:rPr lang="tr-TR" sz="3600" b="1" dirty="0" smtClean="0"/>
              <a:t>Hipertiroidism:</a:t>
            </a:r>
          </a:p>
          <a:p>
            <a:r>
              <a:rPr lang="tr-TR" dirty="0" smtClean="0"/>
              <a:t>Graves=Basedow, Kanser, toksik nodüler guatr</a:t>
            </a:r>
          </a:p>
          <a:p>
            <a:r>
              <a:rPr lang="tr-TR" b="1" dirty="0" smtClean="0"/>
              <a:t>Guatrojenik ajanlar</a:t>
            </a:r>
            <a:r>
              <a:rPr lang="tr-TR" dirty="0" smtClean="0"/>
              <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b="1" dirty="0" smtClean="0"/>
              <a:t>Hormon nedir?</a:t>
            </a:r>
            <a:endParaRPr lang="en-GB" b="1" dirty="0"/>
          </a:p>
        </p:txBody>
      </p:sp>
      <p:sp>
        <p:nvSpPr>
          <p:cNvPr id="6" name="İçerik Yer Tutucusu 5"/>
          <p:cNvSpPr>
            <a:spLocks noGrp="1"/>
          </p:cNvSpPr>
          <p:nvPr>
            <p:ph idx="1"/>
          </p:nvPr>
        </p:nvSpPr>
        <p:spPr/>
        <p:txBody>
          <a:bodyPr>
            <a:normAutofit/>
          </a:bodyPr>
          <a:lstStyle/>
          <a:p>
            <a:r>
              <a:rPr lang="tr-TR" sz="2800" dirty="0"/>
              <a:t>Hormonlar, vücut fonksiyonlarını </a:t>
            </a:r>
            <a:r>
              <a:rPr lang="tr-TR" sz="2800" dirty="0" smtClean="0"/>
              <a:t>kontrol eden ve endokrin sistemdeki bezlerden salgılanan kimyasal ulaklar (</a:t>
            </a:r>
            <a:r>
              <a:rPr lang="tr-TR" sz="2800" dirty="0" err="1" smtClean="0"/>
              <a:t>messenger</a:t>
            </a:r>
            <a:r>
              <a:rPr lang="tr-TR" sz="2800" dirty="0" smtClean="0"/>
              <a:t>) </a:t>
            </a:r>
            <a:r>
              <a:rPr lang="tr-TR" sz="2800" dirty="0" err="1" smtClean="0"/>
              <a:t>dır</a:t>
            </a:r>
            <a:r>
              <a:rPr lang="tr-TR" sz="2800" dirty="0" smtClean="0"/>
              <a:t>.</a:t>
            </a:r>
            <a:endParaRPr lang="en-GB" sz="2800" dirty="0"/>
          </a:p>
        </p:txBody>
      </p:sp>
    </p:spTree>
    <p:extLst>
      <p:ext uri="{BB962C8B-B14F-4D97-AF65-F5344CB8AC3E}">
        <p14:creationId xmlns:p14="http://schemas.microsoft.com/office/powerpoint/2010/main" val="2250025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Hormonların Genel Özellikleri</a:t>
            </a:r>
            <a:endParaRPr lang="en-GB" dirty="0"/>
          </a:p>
        </p:txBody>
      </p:sp>
      <p:sp>
        <p:nvSpPr>
          <p:cNvPr id="3" name="İçerik Yer Tutucusu 2"/>
          <p:cNvSpPr>
            <a:spLocks noGrp="1"/>
          </p:cNvSpPr>
          <p:nvPr>
            <p:ph idx="1"/>
          </p:nvPr>
        </p:nvSpPr>
        <p:spPr/>
        <p:txBody>
          <a:bodyPr/>
          <a:lstStyle/>
          <a:p>
            <a:r>
              <a:rPr lang="tr-TR" b="1" dirty="0"/>
              <a:t>1. Endokrin </a:t>
            </a:r>
            <a:r>
              <a:rPr lang="tr-TR" b="1" dirty="0" smtClean="0"/>
              <a:t>Sistemdeki Salgı Bezleri</a:t>
            </a:r>
            <a:endParaRPr lang="tr-TR" b="1" dirty="0"/>
          </a:p>
          <a:p>
            <a:r>
              <a:rPr lang="tr-TR" b="1" dirty="0"/>
              <a:t>2.Fizikokimyasal özellikler</a:t>
            </a:r>
          </a:p>
          <a:p>
            <a:r>
              <a:rPr lang="tr-TR" b="1" dirty="0"/>
              <a:t>3. Kan konsantrasyonu</a:t>
            </a:r>
          </a:p>
          <a:p>
            <a:r>
              <a:rPr lang="tr-TR" b="1" dirty="0"/>
              <a:t>4. Etki şekli (reseptör kavramı)</a:t>
            </a:r>
          </a:p>
          <a:p>
            <a:r>
              <a:rPr lang="tr-TR" b="1" dirty="0"/>
              <a:t>5. </a:t>
            </a:r>
            <a:r>
              <a:rPr lang="tr-TR" b="1" dirty="0" err="1"/>
              <a:t>Kaskat</a:t>
            </a:r>
            <a:r>
              <a:rPr lang="tr-TR" b="1" dirty="0"/>
              <a:t>(ardışık düzenleme) sistemi ( Spesifik sinyallerin </a:t>
            </a:r>
            <a:r>
              <a:rPr lang="tr-TR" b="1" dirty="0" err="1"/>
              <a:t>amplifikasyonu</a:t>
            </a:r>
            <a:r>
              <a:rPr lang="tr-TR" b="1" dirty="0"/>
              <a:t>=yükseltme, büyütülmesi)</a:t>
            </a:r>
          </a:p>
          <a:p>
            <a:r>
              <a:rPr lang="tr-TR" b="1" dirty="0"/>
              <a:t>6. </a:t>
            </a:r>
            <a:r>
              <a:rPr lang="tr-TR" b="1" dirty="0" err="1"/>
              <a:t>İnaktivasyon</a:t>
            </a:r>
            <a:r>
              <a:rPr lang="tr-TR" b="1" dirty="0"/>
              <a:t> ve Parçalanmaları</a:t>
            </a:r>
          </a:p>
          <a:p>
            <a:r>
              <a:rPr lang="tr-TR" b="1" dirty="0"/>
              <a:t>7. Regülasyon</a:t>
            </a:r>
          </a:p>
          <a:p>
            <a:endParaRPr lang="en-GB" dirty="0"/>
          </a:p>
        </p:txBody>
      </p:sp>
    </p:spTree>
    <p:extLst>
      <p:ext uri="{BB962C8B-B14F-4D97-AF65-F5344CB8AC3E}">
        <p14:creationId xmlns:p14="http://schemas.microsoft.com/office/powerpoint/2010/main" val="3354567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Hormonlar/Endokrin Sistem</a:t>
            </a:r>
            <a:endParaRPr lang="en-GB" b="1" dirty="0"/>
          </a:p>
        </p:txBody>
      </p:sp>
      <p:sp>
        <p:nvSpPr>
          <p:cNvPr id="3" name="İçerik Yer Tutucusu 2"/>
          <p:cNvSpPr>
            <a:spLocks noGrp="1"/>
          </p:cNvSpPr>
          <p:nvPr>
            <p:ph idx="1"/>
          </p:nvPr>
        </p:nvSpPr>
        <p:spPr/>
        <p:txBody>
          <a:bodyPr>
            <a:normAutofit/>
          </a:bodyPr>
          <a:lstStyle/>
          <a:p>
            <a:r>
              <a:rPr lang="tr-TR" dirty="0" smtClean="0"/>
              <a:t>Hormonlar, endokrin sistemdeki salgı bezlerinde sentezlenip doğrudan kana salgılanır. Kan yolu ile hedef dokuya/hücreye gider. </a:t>
            </a:r>
          </a:p>
          <a:p>
            <a:r>
              <a:rPr lang="tr-TR" dirty="0" smtClean="0"/>
              <a:t>Başlıca salgı bezleri:</a:t>
            </a:r>
          </a:p>
          <a:p>
            <a:pPr lvl="1"/>
            <a:r>
              <a:rPr lang="tr-TR" dirty="0" smtClean="0"/>
              <a:t>Hipofiz </a:t>
            </a:r>
          </a:p>
          <a:p>
            <a:pPr lvl="1"/>
            <a:r>
              <a:rPr lang="tr-TR" dirty="0" err="1" smtClean="0"/>
              <a:t>Tiroid</a:t>
            </a:r>
            <a:r>
              <a:rPr lang="tr-TR" dirty="0" smtClean="0"/>
              <a:t> - </a:t>
            </a:r>
            <a:r>
              <a:rPr lang="tr-TR" dirty="0" err="1" smtClean="0"/>
              <a:t>Paratiroid</a:t>
            </a:r>
            <a:endParaRPr lang="tr-TR" dirty="0" smtClean="0"/>
          </a:p>
          <a:p>
            <a:pPr lvl="1"/>
            <a:r>
              <a:rPr lang="tr-TR" dirty="0" smtClean="0"/>
              <a:t>Böbrek üstü (Adrenal) bez</a:t>
            </a:r>
          </a:p>
          <a:p>
            <a:pPr lvl="1"/>
            <a:r>
              <a:rPr lang="tr-TR" dirty="0" smtClean="0"/>
              <a:t>Pankreas</a:t>
            </a:r>
          </a:p>
          <a:p>
            <a:pPr lvl="1"/>
            <a:r>
              <a:rPr lang="tr-TR" dirty="0" err="1" smtClean="0"/>
              <a:t>Ovaryum</a:t>
            </a:r>
            <a:r>
              <a:rPr lang="tr-TR" dirty="0" smtClean="0"/>
              <a:t>-Testis</a:t>
            </a:r>
          </a:p>
          <a:p>
            <a:pPr lvl="1"/>
            <a:endParaRPr lang="en-GB" dirty="0"/>
          </a:p>
        </p:txBody>
      </p:sp>
    </p:spTree>
    <p:extLst>
      <p:ext uri="{BB962C8B-B14F-4D97-AF65-F5344CB8AC3E}">
        <p14:creationId xmlns:p14="http://schemas.microsoft.com/office/powerpoint/2010/main" val="4143506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Hormonların salgılanması bir düzen içindedir.</a:t>
            </a:r>
            <a:endParaRPr lang="en-GB" dirty="0"/>
          </a:p>
        </p:txBody>
      </p:sp>
      <p:sp>
        <p:nvSpPr>
          <p:cNvPr id="3" name="İçerik Yer Tutucusu 2"/>
          <p:cNvSpPr>
            <a:spLocks noGrp="1"/>
          </p:cNvSpPr>
          <p:nvPr>
            <p:ph idx="1"/>
          </p:nvPr>
        </p:nvSpPr>
        <p:spPr/>
        <p:txBody>
          <a:bodyPr>
            <a:normAutofit/>
          </a:bodyPr>
          <a:lstStyle/>
          <a:p>
            <a:pPr marL="342900" lvl="1" indent="-342900"/>
            <a:r>
              <a:rPr lang="tr-TR" sz="2000" b="1" dirty="0" smtClean="0"/>
              <a:t> </a:t>
            </a:r>
            <a:r>
              <a:rPr lang="tr-TR" sz="2000" dirty="0" smtClean="0"/>
              <a:t>Ardışık gelen sinyal yolakları ile</a:t>
            </a:r>
            <a:r>
              <a:rPr lang="tr-TR" sz="2000" b="1" dirty="0" smtClean="0"/>
              <a:t> </a:t>
            </a:r>
            <a:r>
              <a:rPr lang="tr-TR" sz="2000" dirty="0" smtClean="0"/>
              <a:t>hedef hücre/ dokuda biyokimyasal olaylar düzenlenir. Gelen sinyal, </a:t>
            </a:r>
            <a:r>
              <a:rPr lang="tr-TR" sz="2000" dirty="0" err="1" smtClean="0"/>
              <a:t>hipotalamus</a:t>
            </a:r>
            <a:r>
              <a:rPr lang="tr-TR" sz="2000" dirty="0" smtClean="0"/>
              <a:t> tarafından yönetilir.</a:t>
            </a:r>
          </a:p>
          <a:p>
            <a:pPr marL="342900" lvl="1" indent="-342900"/>
            <a:r>
              <a:rPr lang="en-GB" sz="2000" b="1" dirty="0" smtClean="0"/>
              <a:t>H</a:t>
            </a:r>
            <a:r>
              <a:rPr lang="tr-TR" sz="2000" b="1" dirty="0"/>
              <a:t>i</a:t>
            </a:r>
            <a:r>
              <a:rPr lang="en-GB" sz="2000" b="1" dirty="0" err="1" smtClean="0"/>
              <a:t>potalamus</a:t>
            </a:r>
            <a:r>
              <a:rPr lang="tr-TR" sz="2000" b="1" dirty="0" smtClean="0"/>
              <a:t>,</a:t>
            </a:r>
            <a:r>
              <a:rPr lang="en-GB" sz="2000" dirty="0" smtClean="0"/>
              <a:t> </a:t>
            </a:r>
            <a:r>
              <a:rPr lang="tr-TR" sz="2000" dirty="0" smtClean="0"/>
              <a:t>endokrin </a:t>
            </a:r>
            <a:r>
              <a:rPr lang="tr-TR" sz="2000" dirty="0"/>
              <a:t>sistemle sinir sistemini birbirine bağlar. Asıl işi, hipofiz bezini uyarmaktır</a:t>
            </a:r>
            <a:r>
              <a:rPr lang="tr-TR" sz="2000" dirty="0" smtClean="0"/>
              <a:t>.</a:t>
            </a:r>
          </a:p>
          <a:p>
            <a:pPr marL="342900" lvl="1" indent="-342900"/>
            <a:r>
              <a:rPr lang="tr-TR" sz="2000" dirty="0" smtClean="0"/>
              <a:t>İnsülin ve </a:t>
            </a:r>
            <a:r>
              <a:rPr lang="tr-TR" sz="2000" dirty="0" err="1" smtClean="0"/>
              <a:t>glukagonun</a:t>
            </a:r>
            <a:r>
              <a:rPr lang="tr-TR" sz="2000" dirty="0" smtClean="0"/>
              <a:t> salgılanması hariç, diğer hormonların salgılanması bu düzen içerisindedir.</a:t>
            </a:r>
            <a:endParaRPr lang="tr-TR" sz="2000" dirty="0"/>
          </a:p>
          <a:p>
            <a:endParaRPr lang="en-GB" sz="2000" dirty="0"/>
          </a:p>
        </p:txBody>
      </p:sp>
    </p:spTree>
    <p:extLst>
      <p:ext uri="{BB962C8B-B14F-4D97-AF65-F5344CB8AC3E}">
        <p14:creationId xmlns:p14="http://schemas.microsoft.com/office/powerpoint/2010/main" val="2551697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a:bodyPr>
          <a:lstStyle/>
          <a:p>
            <a:pPr algn="ctr"/>
            <a:r>
              <a:rPr lang="tr-TR" b="1" dirty="0" smtClean="0"/>
              <a:t>Hormonların Fizikokimyasal Özellikleri</a:t>
            </a:r>
            <a:endParaRPr lang="tr-TR" b="1" dirty="0"/>
          </a:p>
        </p:txBody>
      </p:sp>
      <p:sp>
        <p:nvSpPr>
          <p:cNvPr id="3" name="Content Placeholder 2"/>
          <p:cNvSpPr>
            <a:spLocks noGrp="1"/>
          </p:cNvSpPr>
          <p:nvPr>
            <p:ph idx="1"/>
          </p:nvPr>
        </p:nvSpPr>
        <p:spPr>
          <a:solidFill>
            <a:srgbClr val="FFFF66"/>
          </a:solidFill>
        </p:spPr>
        <p:txBody>
          <a:bodyPr/>
          <a:lstStyle/>
          <a:p>
            <a:pPr>
              <a:buNone/>
            </a:pPr>
            <a:endParaRPr lang="tr-TR" dirty="0" smtClean="0"/>
          </a:p>
          <a:p>
            <a:pPr>
              <a:buNone/>
            </a:pPr>
            <a:endParaRPr lang="tr-TR" dirty="0" smtClean="0"/>
          </a:p>
          <a:p>
            <a:pPr>
              <a:buNone/>
            </a:pPr>
            <a:r>
              <a:rPr lang="tr-TR" dirty="0" err="1" smtClean="0"/>
              <a:t>Hidrofobik</a:t>
            </a:r>
            <a:r>
              <a:rPr lang="tr-TR" dirty="0" smtClean="0"/>
              <a:t> olanlar: </a:t>
            </a:r>
            <a:r>
              <a:rPr lang="tr-TR" dirty="0" err="1" smtClean="0"/>
              <a:t>Steroidal</a:t>
            </a:r>
            <a:r>
              <a:rPr lang="tr-TR" dirty="0" smtClean="0"/>
              <a:t> yapıdaki hormonlar</a:t>
            </a:r>
          </a:p>
          <a:p>
            <a:pPr>
              <a:buNone/>
            </a:pPr>
            <a:endParaRPr lang="tr-TR" dirty="0" smtClean="0"/>
          </a:p>
          <a:p>
            <a:pPr>
              <a:buNone/>
            </a:pPr>
            <a:r>
              <a:rPr lang="tr-TR" dirty="0" smtClean="0"/>
              <a:t>Hidrofilik olanlar: Peptit yapıdaki hormonlar</a:t>
            </a:r>
          </a:p>
          <a:p>
            <a:pPr algn="ctr">
              <a:buNone/>
            </a:pPr>
            <a:r>
              <a:rPr lang="tr-TR" dirty="0" smtClean="0"/>
              <a:t>ve </a:t>
            </a:r>
            <a:r>
              <a:rPr lang="tr-TR" dirty="0" err="1" smtClean="0"/>
              <a:t>Tiroid</a:t>
            </a:r>
            <a:r>
              <a:rPr lang="tr-TR" dirty="0" smtClean="0"/>
              <a:t> Hormonları (amino asit yapısında)</a:t>
            </a:r>
          </a:p>
          <a:p>
            <a:pPr>
              <a:buNone/>
            </a:pP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Hormonların kandaki konsantrasyonu düşüktür.</a:t>
            </a:r>
            <a:endParaRPr lang="en-GB" dirty="0"/>
          </a:p>
        </p:txBody>
      </p:sp>
      <p:sp>
        <p:nvSpPr>
          <p:cNvPr id="3" name="İçerik Yer Tutucusu 2"/>
          <p:cNvSpPr>
            <a:spLocks noGrp="1"/>
          </p:cNvSpPr>
          <p:nvPr>
            <p:ph idx="1"/>
          </p:nvPr>
        </p:nvSpPr>
        <p:spPr/>
        <p:txBody>
          <a:bodyPr>
            <a:normAutofit/>
          </a:bodyPr>
          <a:lstStyle/>
          <a:p>
            <a:r>
              <a:rPr lang="tr-TR" sz="2400" dirty="0" smtClean="0"/>
              <a:t>Kanda hormonlar serbest ya da bağlı halde taşınır.</a:t>
            </a:r>
          </a:p>
          <a:p>
            <a:r>
              <a:rPr lang="tr-TR" sz="2400" dirty="0" smtClean="0"/>
              <a:t>Kan ve idrarda, vücuttaki hormonların düzeyleri tayin edilebilir. Dolaşımdaki kanda çoğu hormonun konsantrasyonu oldukça düşüktür. Bazıları </a:t>
            </a:r>
            <a:r>
              <a:rPr lang="en-GB" sz="2400" dirty="0" smtClean="0"/>
              <a:t> pi</a:t>
            </a:r>
            <a:r>
              <a:rPr lang="tr-TR" sz="2400" dirty="0" smtClean="0"/>
              <a:t>k</a:t>
            </a:r>
            <a:r>
              <a:rPr lang="en-GB" sz="2400" dirty="0" err="1" smtClean="0"/>
              <a:t>ogram</a:t>
            </a:r>
            <a:r>
              <a:rPr lang="tr-TR" sz="2400" dirty="0" smtClean="0"/>
              <a:t>/</a:t>
            </a:r>
            <a:r>
              <a:rPr lang="en-GB" sz="2400" dirty="0" smtClean="0"/>
              <a:t> mL</a:t>
            </a:r>
            <a:r>
              <a:rPr lang="tr-TR" sz="2400" dirty="0" smtClean="0"/>
              <a:t> düzeyindedir.  </a:t>
            </a:r>
            <a:r>
              <a:rPr lang="tr-TR" sz="2400" dirty="0" err="1" smtClean="0"/>
              <a:t>Radyoimmunassay</a:t>
            </a:r>
            <a:r>
              <a:rPr lang="tr-TR" sz="2400" dirty="0" smtClean="0"/>
              <a:t> adı verilen teknik hormon ve onların son ürünlerinin  tayininde çok kullanılır.</a:t>
            </a:r>
            <a:endParaRPr lang="en-GB" sz="2400" dirty="0"/>
          </a:p>
        </p:txBody>
      </p:sp>
    </p:spTree>
    <p:extLst>
      <p:ext uri="{BB962C8B-B14F-4D97-AF65-F5344CB8AC3E}">
        <p14:creationId xmlns:p14="http://schemas.microsoft.com/office/powerpoint/2010/main" val="3862461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tr-TR" dirty="0" smtClean="0"/>
              <a:t>Hormonların Etki Şekli</a:t>
            </a:r>
            <a:endParaRPr lang="tr-TR" dirty="0"/>
          </a:p>
        </p:txBody>
      </p:sp>
      <p:sp>
        <p:nvSpPr>
          <p:cNvPr id="3" name="Content Placeholder 2"/>
          <p:cNvSpPr>
            <a:spLocks noGrp="1"/>
          </p:cNvSpPr>
          <p:nvPr>
            <p:ph idx="1"/>
          </p:nvPr>
        </p:nvSpPr>
        <p:spPr>
          <a:solidFill>
            <a:schemeClr val="accent3">
              <a:lumMod val="60000"/>
              <a:lumOff val="40000"/>
            </a:schemeClr>
          </a:solidFill>
        </p:spPr>
        <p:txBody>
          <a:bodyPr>
            <a:normAutofit fontScale="92500" lnSpcReduction="20000"/>
          </a:bodyPr>
          <a:lstStyle/>
          <a:p>
            <a:pPr algn="ctr"/>
            <a:r>
              <a:rPr lang="tr-TR" sz="3600" dirty="0" smtClean="0"/>
              <a:t>Hormonlar, hedef doku/hücrelere geldiğinde etkilerini gösterebilmek için özgün reseptörleri ile bağlanmalıdır.</a:t>
            </a:r>
          </a:p>
          <a:p>
            <a:pPr algn="ctr"/>
            <a:endParaRPr lang="tr-TR" dirty="0" smtClean="0"/>
          </a:p>
          <a:p>
            <a:pPr algn="ctr"/>
            <a:r>
              <a:rPr lang="tr-TR" sz="3600" dirty="0" smtClean="0"/>
              <a:t> Reseptörler, hücre membranında, sitoplazmada ya da çekirdekte bulunur.</a:t>
            </a:r>
            <a:endParaRPr lang="tr-T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Sinyallerin Büyütülmesi</a:t>
            </a:r>
            <a:endParaRPr lang="en-GB" b="1" dirty="0"/>
          </a:p>
        </p:txBody>
      </p:sp>
      <p:sp>
        <p:nvSpPr>
          <p:cNvPr id="3" name="İçerik Yer Tutucusu 2"/>
          <p:cNvSpPr>
            <a:spLocks noGrp="1"/>
          </p:cNvSpPr>
          <p:nvPr>
            <p:ph idx="1"/>
          </p:nvPr>
        </p:nvSpPr>
        <p:spPr/>
        <p:txBody>
          <a:bodyPr>
            <a:normAutofit/>
          </a:bodyPr>
          <a:lstStyle/>
          <a:p>
            <a:r>
              <a:rPr lang="tr-TR" sz="2000" dirty="0" smtClean="0"/>
              <a:t>Spesifik bir sinyal tek bir hormon molekülü olarak hedef hücreye ulaşabilir. Hücre içinde, sinyal güçlendirilir/artırılır, böylece, alınan  cevap tek bir hormon molekülünün kat kat fazlası şeklinde olur. Sinyalin aktarılması sırasında reaksiyonu katalize eden herhangi bir molekül potansiyel bir güçlendirme molekülü olabilir.  Örneğin, bir molekül hormon, 10 ikincil ulak, her bir ikincil ulak 10 tane X molekülü oluşumuna yol açar</a:t>
            </a:r>
            <a:r>
              <a:rPr lang="tr-TR" dirty="0" smtClean="0"/>
              <a:t>.</a:t>
            </a:r>
            <a:r>
              <a:rPr lang="en-GB" dirty="0" smtClean="0"/>
              <a:t> </a:t>
            </a:r>
            <a:endParaRPr lang="en-GB" dirty="0"/>
          </a:p>
        </p:txBody>
      </p:sp>
    </p:spTree>
    <p:extLst>
      <p:ext uri="{BB962C8B-B14F-4D97-AF65-F5344CB8AC3E}">
        <p14:creationId xmlns:p14="http://schemas.microsoft.com/office/powerpoint/2010/main" val="11427588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3086</TotalTime>
  <Words>734</Words>
  <Application>Microsoft Office PowerPoint</Application>
  <PresentationFormat>Ekran Gösterisi (4:3)</PresentationFormat>
  <Paragraphs>97</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Century Gothic</vt:lpstr>
      <vt:lpstr>Wingdings 3</vt:lpstr>
      <vt:lpstr>Duman</vt:lpstr>
      <vt:lpstr>Hormonlar</vt:lpstr>
      <vt:lpstr>Hormon nedir?</vt:lpstr>
      <vt:lpstr>Hormonların Genel Özellikleri</vt:lpstr>
      <vt:lpstr>Hormonlar/Endokrin Sistem</vt:lpstr>
      <vt:lpstr>Hormonların salgılanması bir düzen içindedir.</vt:lpstr>
      <vt:lpstr>Hormonların Fizikokimyasal Özellikleri</vt:lpstr>
      <vt:lpstr>Hormonların kandaki konsantrasyonu düşüktür.</vt:lpstr>
      <vt:lpstr>Hormonların Etki Şekli</vt:lpstr>
      <vt:lpstr>Sinyallerin Büyütülmesi</vt:lpstr>
      <vt:lpstr>İnaktivasyon ve Parçalanmaları</vt:lpstr>
      <vt:lpstr>Hormonların Salgılanmasının Regülasyonu</vt:lpstr>
      <vt:lpstr>Hormonların Etki Şekli-Reseptör Kavramı-Sinyal Aktarımı</vt:lpstr>
      <vt:lpstr>Steroidal Yapıdaki Hormonlar ve Tiroid Hormonlarının Etki Şekli</vt:lpstr>
      <vt:lpstr>Polipeptid yapıdaki hormonların etki şekli</vt:lpstr>
      <vt:lpstr>Polipeptid yapıdaki hormonların etki şekli ve reseptörleri</vt:lpstr>
      <vt:lpstr>TİROİD HORMONLARI</vt:lpstr>
      <vt:lpstr>T3 ve T4 sentez ve salgılanması  ön hipofizden salgılanan TSH ile olur.</vt:lpstr>
      <vt:lpstr>Tiroid Hormonlarının Metabolik Etkileri</vt:lpstr>
      <vt:lpstr>Tiroid bezi hastalıkları</vt:lpstr>
    </vt:vector>
  </TitlesOfParts>
  <Company>TURBO A.Ş.</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xp</dc:creator>
  <cp:lastModifiedBy>zeliha</cp:lastModifiedBy>
  <cp:revision>306</cp:revision>
  <cp:lastPrinted>2013-05-06T10:13:25Z</cp:lastPrinted>
  <dcterms:created xsi:type="dcterms:W3CDTF">2010-02-02T08:14:40Z</dcterms:created>
  <dcterms:modified xsi:type="dcterms:W3CDTF">2018-01-30T08:40:59Z</dcterms:modified>
</cp:coreProperties>
</file>