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84" r:id="rId1"/>
  </p:sldMasterIdLst>
  <p:notesMasterIdLst>
    <p:notesMasterId r:id="rId29"/>
  </p:notesMasterIdLst>
  <p:sldIdLst>
    <p:sldId id="256" r:id="rId2"/>
    <p:sldId id="257" r:id="rId3"/>
    <p:sldId id="258" r:id="rId4"/>
    <p:sldId id="259" r:id="rId5"/>
    <p:sldId id="260" r:id="rId6"/>
    <p:sldId id="261" r:id="rId7"/>
    <p:sldId id="262" r:id="rId8"/>
    <p:sldId id="263" r:id="rId9"/>
    <p:sldId id="274" r:id="rId10"/>
    <p:sldId id="264" r:id="rId11"/>
    <p:sldId id="266" r:id="rId12"/>
    <p:sldId id="267" r:id="rId13"/>
    <p:sldId id="268" r:id="rId14"/>
    <p:sldId id="269" r:id="rId15"/>
    <p:sldId id="270" r:id="rId16"/>
    <p:sldId id="265" r:id="rId17"/>
    <p:sldId id="271" r:id="rId18"/>
    <p:sldId id="272" r:id="rId19"/>
    <p:sldId id="273" r:id="rId20"/>
    <p:sldId id="275" r:id="rId21"/>
    <p:sldId id="276" r:id="rId22"/>
    <p:sldId id="277" r:id="rId23"/>
    <p:sldId id="278" r:id="rId24"/>
    <p:sldId id="279" r:id="rId25"/>
    <p:sldId id="280" r:id="rId26"/>
    <p:sldId id="281" r:id="rId27"/>
    <p:sldId id="282" r:id="rId2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74295" autoAdjust="0"/>
  </p:normalViewPr>
  <p:slideViewPr>
    <p:cSldViewPr>
      <p:cViewPr varScale="1">
        <p:scale>
          <a:sx n="49" d="100"/>
          <a:sy n="49" d="100"/>
        </p:scale>
        <p:origin x="1778" y="2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87F759E-B0B3-4BD1-8C94-CA1B9CE29168}" type="datetimeFigureOut">
              <a:rPr lang="en-US" smtClean="0"/>
              <a:t>12/11/2018</a:t>
            </a:fld>
            <a:endParaRPr lang="en-US"/>
          </a:p>
        </p:txBody>
      </p:sp>
      <p:sp>
        <p:nvSpPr>
          <p:cNvPr id="4" name="Slayt Görüntüsü Yer Tutucusu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6" name="Alt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694D225-3768-4B3A-9332-75E84767F2AF}" type="slidenum">
              <a:rPr lang="en-US" smtClean="0"/>
              <a:t>‹#›</a:t>
            </a:fld>
            <a:endParaRPr lang="en-US"/>
          </a:p>
        </p:txBody>
      </p:sp>
    </p:spTree>
    <p:extLst>
      <p:ext uri="{BB962C8B-B14F-4D97-AF65-F5344CB8AC3E}">
        <p14:creationId xmlns:p14="http://schemas.microsoft.com/office/powerpoint/2010/main" val="201544494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sz="1200" kern="1200" dirty="0" smtClean="0">
              <a:solidFill>
                <a:schemeClr val="tx1"/>
              </a:solidFill>
              <a:effectLst/>
              <a:latin typeface="+mn-lt"/>
              <a:ea typeface="+mn-ea"/>
              <a:cs typeface="+mn-cs"/>
            </a:endParaRPr>
          </a:p>
          <a:p>
            <a:endParaRPr lang="en-US" dirty="0"/>
          </a:p>
        </p:txBody>
      </p:sp>
      <p:sp>
        <p:nvSpPr>
          <p:cNvPr id="4" name="Slayt Numarası Yer Tutucusu 3"/>
          <p:cNvSpPr>
            <a:spLocks noGrp="1"/>
          </p:cNvSpPr>
          <p:nvPr>
            <p:ph type="sldNum" sz="quarter" idx="10"/>
          </p:nvPr>
        </p:nvSpPr>
        <p:spPr/>
        <p:txBody>
          <a:bodyPr/>
          <a:lstStyle/>
          <a:p>
            <a:fld id="{2694D225-3768-4B3A-9332-75E84767F2AF}" type="slidenum">
              <a:rPr lang="en-US" smtClean="0"/>
              <a:t>5</a:t>
            </a:fld>
            <a:endParaRPr lang="en-US"/>
          </a:p>
        </p:txBody>
      </p:sp>
    </p:spTree>
    <p:extLst>
      <p:ext uri="{BB962C8B-B14F-4D97-AF65-F5344CB8AC3E}">
        <p14:creationId xmlns:p14="http://schemas.microsoft.com/office/powerpoint/2010/main" val="368422931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en-US" dirty="0"/>
          </a:p>
        </p:txBody>
      </p:sp>
      <p:sp>
        <p:nvSpPr>
          <p:cNvPr id="4" name="Slayt Numarası Yer Tutucusu 3"/>
          <p:cNvSpPr>
            <a:spLocks noGrp="1"/>
          </p:cNvSpPr>
          <p:nvPr>
            <p:ph type="sldNum" sz="quarter" idx="10"/>
          </p:nvPr>
        </p:nvSpPr>
        <p:spPr/>
        <p:txBody>
          <a:bodyPr/>
          <a:lstStyle/>
          <a:p>
            <a:fld id="{2694D225-3768-4B3A-9332-75E84767F2AF}" type="slidenum">
              <a:rPr lang="en-US" smtClean="0"/>
              <a:t>6</a:t>
            </a:fld>
            <a:endParaRPr lang="en-US"/>
          </a:p>
        </p:txBody>
      </p:sp>
    </p:spTree>
    <p:extLst>
      <p:ext uri="{BB962C8B-B14F-4D97-AF65-F5344CB8AC3E}">
        <p14:creationId xmlns:p14="http://schemas.microsoft.com/office/powerpoint/2010/main" val="325308784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en-US" dirty="0"/>
          </a:p>
        </p:txBody>
      </p:sp>
      <p:sp>
        <p:nvSpPr>
          <p:cNvPr id="4" name="Slayt Numarası Yer Tutucusu 3"/>
          <p:cNvSpPr>
            <a:spLocks noGrp="1"/>
          </p:cNvSpPr>
          <p:nvPr>
            <p:ph type="sldNum" sz="quarter" idx="10"/>
          </p:nvPr>
        </p:nvSpPr>
        <p:spPr/>
        <p:txBody>
          <a:bodyPr/>
          <a:lstStyle/>
          <a:p>
            <a:fld id="{2694D225-3768-4B3A-9332-75E84767F2AF}" type="slidenum">
              <a:rPr lang="en-US" smtClean="0"/>
              <a:t>7</a:t>
            </a:fld>
            <a:endParaRPr lang="en-US"/>
          </a:p>
        </p:txBody>
      </p:sp>
    </p:spTree>
    <p:extLst>
      <p:ext uri="{BB962C8B-B14F-4D97-AF65-F5344CB8AC3E}">
        <p14:creationId xmlns:p14="http://schemas.microsoft.com/office/powerpoint/2010/main" val="40627462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en-US" dirty="0"/>
          </a:p>
        </p:txBody>
      </p:sp>
      <p:sp>
        <p:nvSpPr>
          <p:cNvPr id="4" name="Slayt Numarası Yer Tutucusu 3"/>
          <p:cNvSpPr>
            <a:spLocks noGrp="1"/>
          </p:cNvSpPr>
          <p:nvPr>
            <p:ph type="sldNum" sz="quarter" idx="10"/>
          </p:nvPr>
        </p:nvSpPr>
        <p:spPr/>
        <p:txBody>
          <a:bodyPr/>
          <a:lstStyle/>
          <a:p>
            <a:fld id="{2694D225-3768-4B3A-9332-75E84767F2AF}" type="slidenum">
              <a:rPr lang="en-US" smtClean="0"/>
              <a:t>8</a:t>
            </a:fld>
            <a:endParaRPr lang="en-US"/>
          </a:p>
        </p:txBody>
      </p:sp>
    </p:spTree>
    <p:extLst>
      <p:ext uri="{BB962C8B-B14F-4D97-AF65-F5344CB8AC3E}">
        <p14:creationId xmlns:p14="http://schemas.microsoft.com/office/powerpoint/2010/main" val="380185024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en-US" dirty="0"/>
          </a:p>
        </p:txBody>
      </p:sp>
      <p:sp>
        <p:nvSpPr>
          <p:cNvPr id="4" name="Slayt Numarası Yer Tutucusu 3"/>
          <p:cNvSpPr>
            <a:spLocks noGrp="1"/>
          </p:cNvSpPr>
          <p:nvPr>
            <p:ph type="sldNum" sz="quarter" idx="10"/>
          </p:nvPr>
        </p:nvSpPr>
        <p:spPr/>
        <p:txBody>
          <a:bodyPr/>
          <a:lstStyle/>
          <a:p>
            <a:fld id="{2694D225-3768-4B3A-9332-75E84767F2AF}" type="slidenum">
              <a:rPr lang="en-US" smtClean="0"/>
              <a:t>9</a:t>
            </a:fld>
            <a:endParaRPr lang="en-US"/>
          </a:p>
        </p:txBody>
      </p:sp>
    </p:spTree>
    <p:extLst>
      <p:ext uri="{BB962C8B-B14F-4D97-AF65-F5344CB8AC3E}">
        <p14:creationId xmlns:p14="http://schemas.microsoft.com/office/powerpoint/2010/main" val="331212303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en-US" dirty="0"/>
          </a:p>
        </p:txBody>
      </p:sp>
      <p:sp>
        <p:nvSpPr>
          <p:cNvPr id="4" name="Slayt Numarası Yer Tutucusu 3"/>
          <p:cNvSpPr>
            <a:spLocks noGrp="1"/>
          </p:cNvSpPr>
          <p:nvPr>
            <p:ph type="sldNum" sz="quarter" idx="10"/>
          </p:nvPr>
        </p:nvSpPr>
        <p:spPr/>
        <p:txBody>
          <a:bodyPr/>
          <a:lstStyle/>
          <a:p>
            <a:fld id="{2694D225-3768-4B3A-9332-75E84767F2AF}" type="slidenum">
              <a:rPr lang="en-US" smtClean="0"/>
              <a:t>10</a:t>
            </a:fld>
            <a:endParaRPr lang="en-US"/>
          </a:p>
        </p:txBody>
      </p:sp>
    </p:spTree>
    <p:extLst>
      <p:ext uri="{BB962C8B-B14F-4D97-AF65-F5344CB8AC3E}">
        <p14:creationId xmlns:p14="http://schemas.microsoft.com/office/powerpoint/2010/main" val="174662772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3" name="Rectangle 22"/>
          <p:cNvSpPr/>
          <p:nvPr/>
        </p:nvSpPr>
        <p:spPr>
          <a:xfrm flipV="1">
            <a:off x="5410182" y="3810000"/>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4" name="Rectangle 23"/>
          <p:cNvSpPr/>
          <p:nvPr/>
        </p:nvSpPr>
        <p:spPr>
          <a:xfrm flipV="1">
            <a:off x="5410200" y="3897010"/>
            <a:ext cx="3733801" cy="192024"/>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5" name="Rectangle 24"/>
          <p:cNvSpPr/>
          <p:nvPr/>
        </p:nvSpPr>
        <p:spPr>
          <a:xfrm flipV="1">
            <a:off x="5410200" y="4115167"/>
            <a:ext cx="3733801"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6" name="Rectangle 25"/>
          <p:cNvSpPr/>
          <p:nvPr/>
        </p:nvSpPr>
        <p:spPr>
          <a:xfrm flipV="1">
            <a:off x="5410200" y="4164403"/>
            <a:ext cx="1965960" cy="18288"/>
          </a:xfrm>
          <a:prstGeom prst="rect">
            <a:avLst/>
          </a:prstGeom>
          <a:solidFill>
            <a:schemeClr val="accent2">
              <a:alpha val="6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Rectangle 26"/>
          <p:cNvSpPr/>
          <p:nvPr/>
        </p:nvSpPr>
        <p:spPr>
          <a:xfrm flipV="1">
            <a:off x="5410200" y="4199572"/>
            <a:ext cx="1965960"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0" name="Rounded Rectangle 29"/>
          <p:cNvSpPr/>
          <p:nvPr/>
        </p:nvSpPr>
        <p:spPr bwMode="white">
          <a:xfrm>
            <a:off x="5410200" y="3962400"/>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1" name="Rounded Rectangle 30"/>
          <p:cNvSpPr/>
          <p:nvPr/>
        </p:nvSpPr>
        <p:spPr bwMode="white">
          <a:xfrm>
            <a:off x="7376507" y="406098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Rectangle 6"/>
          <p:cNvSpPr/>
          <p:nvPr/>
        </p:nvSpPr>
        <p:spPr>
          <a:xfrm>
            <a:off x="1" y="3649662"/>
            <a:ext cx="9144000" cy="244170"/>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0" y="3675527"/>
            <a:ext cx="9144001" cy="14067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flipV="1">
            <a:off x="6414051" y="3643090"/>
            <a:ext cx="2729950" cy="248432"/>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a:xfrm>
            <a:off x="0" y="0"/>
            <a:ext cx="9144000" cy="3701700"/>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457200" y="2401887"/>
            <a:ext cx="8458200" cy="1470025"/>
          </a:xfrm>
        </p:spPr>
        <p:txBody>
          <a:bodyPr anchor="b"/>
          <a:lstStyle>
            <a:lvl1pPr>
              <a:defRPr sz="4400">
                <a:solidFill>
                  <a:schemeClr val="bg1"/>
                </a:solidFill>
              </a:defRPr>
            </a:lvl1pPr>
          </a:lstStyle>
          <a:p>
            <a:r>
              <a:rPr kumimoji="0" lang="en-US" smtClean="0"/>
              <a:t>Click to edit Master title style</a:t>
            </a:r>
            <a:endParaRPr kumimoji="0" lang="en-US"/>
          </a:p>
        </p:txBody>
      </p:sp>
      <p:sp>
        <p:nvSpPr>
          <p:cNvPr id="9" name="Subtitle 8"/>
          <p:cNvSpPr>
            <a:spLocks noGrp="1"/>
          </p:cNvSpPr>
          <p:nvPr>
            <p:ph type="subTitle" idx="1"/>
          </p:nvPr>
        </p:nvSpPr>
        <p:spPr>
          <a:xfrm>
            <a:off x="457200" y="3899938"/>
            <a:ext cx="4953000" cy="1752600"/>
          </a:xfrm>
        </p:spPr>
        <p:txBody>
          <a:bodyPr/>
          <a:lstStyle>
            <a:lvl1pPr marL="64008" indent="0" algn="l">
              <a:buNone/>
              <a:defRPr sz="24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a:xfrm>
            <a:off x="6705600" y="4206240"/>
            <a:ext cx="960120" cy="457200"/>
          </a:xfrm>
        </p:spPr>
        <p:txBody>
          <a:bodyPr/>
          <a:lstStyle/>
          <a:p>
            <a:fld id="{2C74D96A-1B8E-4C74-83D7-34B365A71387}" type="datetimeFigureOut">
              <a:rPr lang="en-US" smtClean="0"/>
              <a:pPr/>
              <a:t>12/11/2018</a:t>
            </a:fld>
            <a:endParaRPr lang="en-US"/>
          </a:p>
        </p:txBody>
      </p:sp>
      <p:sp>
        <p:nvSpPr>
          <p:cNvPr id="17" name="Footer Placeholder 16"/>
          <p:cNvSpPr>
            <a:spLocks noGrp="1"/>
          </p:cNvSpPr>
          <p:nvPr>
            <p:ph type="ftr" sz="quarter" idx="11"/>
          </p:nvPr>
        </p:nvSpPr>
        <p:spPr>
          <a:xfrm>
            <a:off x="5410200" y="4205288"/>
            <a:ext cx="1295400" cy="457200"/>
          </a:xfrm>
        </p:spPr>
        <p:txBody>
          <a:bodyPr/>
          <a:lstStyle/>
          <a:p>
            <a:endParaRPr lang="en-US"/>
          </a:p>
        </p:txBody>
      </p:sp>
      <p:sp>
        <p:nvSpPr>
          <p:cNvPr id="29" name="Slide Number Placeholder 28"/>
          <p:cNvSpPr>
            <a:spLocks noGrp="1"/>
          </p:cNvSpPr>
          <p:nvPr>
            <p:ph type="sldNum" sz="quarter" idx="12"/>
          </p:nvPr>
        </p:nvSpPr>
        <p:spPr>
          <a:xfrm>
            <a:off x="8320088" y="1136"/>
            <a:ext cx="747712" cy="365760"/>
          </a:xfrm>
        </p:spPr>
        <p:txBody>
          <a:bodyPr/>
          <a:lstStyle>
            <a:lvl1pPr algn="r">
              <a:defRPr sz="1800">
                <a:solidFill>
                  <a:schemeClr val="bg1"/>
                </a:solidFill>
              </a:defRPr>
            </a:lvl1pPr>
          </a:lstStyle>
          <a:p>
            <a:fld id="{422B1F6E-0BFB-4609-A5EF-319E3156B551}"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2C74D96A-1B8E-4C74-83D7-34B365A71387}" type="datetimeFigureOut">
              <a:rPr lang="en-US" smtClean="0"/>
              <a:pPr/>
              <a:t>12/11/2018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22B1F6E-0BFB-4609-A5EF-319E3156B551}"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81800" y="1143000"/>
            <a:ext cx="1905000" cy="5486400"/>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143000"/>
            <a:ext cx="6248400" cy="5486400"/>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2C74D96A-1B8E-4C74-83D7-34B365A71387}" type="datetimeFigureOut">
              <a:rPr lang="en-US" smtClean="0"/>
              <a:pPr/>
              <a:t>12/11/2018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22B1F6E-0BFB-4609-A5EF-319E3156B551}"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2C74D96A-1B8E-4C74-83D7-34B365A71387}" type="datetimeFigureOut">
              <a:rPr lang="en-US" smtClean="0"/>
              <a:pPr/>
              <a:t>12/11/2018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22B1F6E-0BFB-4609-A5EF-319E3156B551}"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1981200"/>
            <a:ext cx="7772400" cy="1362075"/>
          </a:xfrm>
        </p:spPr>
        <p:txBody>
          <a:bodyPr anchor="b">
            <a:noAutofit/>
          </a:bodyPr>
          <a:lstStyle>
            <a:lvl1pPr algn="l">
              <a:buNone/>
              <a:defRPr sz="4300" b="1" cap="none" baseline="0">
                <a:ln w="12700">
                  <a:solidFill>
                    <a:schemeClr val="accent2">
                      <a:shade val="90000"/>
                      <a:satMod val="150000"/>
                    </a:schemeClr>
                  </a:solidFill>
                </a:ln>
                <a:solidFill>
                  <a:srgbClr val="FFFFFF"/>
                </a:solidFill>
                <a:effectLst>
                  <a:outerShdw blurRad="38100" dist="38100" dir="5400000" algn="tl" rotWithShape="0">
                    <a:srgbClr val="000000">
                      <a:alpha val="25000"/>
                    </a:srgbClr>
                  </a:outerShdw>
                </a:effectLst>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722313" y="3367088"/>
            <a:ext cx="7772400" cy="1509712"/>
          </a:xfrm>
        </p:spPr>
        <p:txBody>
          <a:bodyPr anchor="t"/>
          <a:lstStyle>
            <a:lvl1pPr marL="45720" indent="0">
              <a:buNone/>
              <a:defRPr sz="2100" b="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2C74D96A-1B8E-4C74-83D7-34B365A71387}" type="datetimeFigureOut">
              <a:rPr lang="en-US" smtClean="0"/>
              <a:pPr/>
              <a:t>12/11/2018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22B1F6E-0BFB-4609-A5EF-319E3156B551}"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2C74D96A-1B8E-4C74-83D7-34B365A71387}" type="datetimeFigureOut">
              <a:rPr lang="en-US" smtClean="0"/>
              <a:pPr/>
              <a:t>12/11/2018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22B1F6E-0BFB-4609-A5EF-319E3156B551}"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1000" y="1143000"/>
            <a:ext cx="8382000" cy="1069848"/>
          </a:xfrm>
        </p:spPr>
        <p:txBody>
          <a:bodyPr anchor="ctr"/>
          <a:lstStyle>
            <a:lvl1pPr>
              <a:defRPr sz="4000" b="0" i="0" cap="none"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381000" y="2244970"/>
            <a:ext cx="4041648"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721225" y="2244970"/>
            <a:ext cx="4041775"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381000" y="2708519"/>
            <a:ext cx="4041648"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718304" y="2708519"/>
            <a:ext cx="4041775"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6" name="Date Placeholder 25"/>
          <p:cNvSpPr>
            <a:spLocks noGrp="1"/>
          </p:cNvSpPr>
          <p:nvPr>
            <p:ph type="dt" sz="half" idx="10"/>
          </p:nvPr>
        </p:nvSpPr>
        <p:spPr/>
        <p:txBody>
          <a:bodyPr rtlCol="0"/>
          <a:lstStyle/>
          <a:p>
            <a:fld id="{2C74D96A-1B8E-4C74-83D7-34B365A71387}" type="datetimeFigureOut">
              <a:rPr lang="en-US" smtClean="0"/>
              <a:pPr/>
              <a:t>12/11/2018</a:t>
            </a:fld>
            <a:endParaRPr lang="en-US"/>
          </a:p>
        </p:txBody>
      </p:sp>
      <p:sp>
        <p:nvSpPr>
          <p:cNvPr id="27" name="Slide Number Placeholder 26"/>
          <p:cNvSpPr>
            <a:spLocks noGrp="1"/>
          </p:cNvSpPr>
          <p:nvPr>
            <p:ph type="sldNum" sz="quarter" idx="11"/>
          </p:nvPr>
        </p:nvSpPr>
        <p:spPr/>
        <p:txBody>
          <a:bodyPr rtlCol="0"/>
          <a:lstStyle/>
          <a:p>
            <a:fld id="{422B1F6E-0BFB-4609-A5EF-319E3156B551}" type="slidenum">
              <a:rPr lang="en-US" smtClean="0"/>
              <a:pPr/>
              <a:t>‹#›</a:t>
            </a:fld>
            <a:endParaRPr lang="en-US"/>
          </a:p>
        </p:txBody>
      </p:sp>
      <p:sp>
        <p:nvSpPr>
          <p:cNvPr id="28" name="Footer Placeholder 27"/>
          <p:cNvSpPr>
            <a:spLocks noGrp="1"/>
          </p:cNvSpPr>
          <p:nvPr>
            <p:ph type="ftr" sz="quarter" idx="12"/>
          </p:nvPr>
        </p:nvSpPr>
        <p:spPr/>
        <p:txBody>
          <a:bodyPr rtlCol="0"/>
          <a:lstStyle/>
          <a:p>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1143000"/>
            <a:ext cx="8229600" cy="1069848"/>
          </a:xfrm>
        </p:spPr>
        <p:txBody>
          <a:bodyPr anchor="ctr"/>
          <a:lstStyle>
            <a:lvl1pPr>
              <a:defRPr sz="4000">
                <a:solidFill>
                  <a:schemeClr val="tx2"/>
                </a:solidFill>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a:xfrm>
            <a:off x="6583680" y="612648"/>
            <a:ext cx="957264" cy="457200"/>
          </a:xfrm>
        </p:spPr>
        <p:txBody>
          <a:bodyPr/>
          <a:lstStyle/>
          <a:p>
            <a:fld id="{2C74D96A-1B8E-4C74-83D7-34B365A71387}" type="datetimeFigureOut">
              <a:rPr lang="en-US" smtClean="0"/>
              <a:pPr/>
              <a:t>12/11/2018</a:t>
            </a:fld>
            <a:endParaRPr lang="en-US"/>
          </a:p>
        </p:txBody>
      </p:sp>
      <p:sp>
        <p:nvSpPr>
          <p:cNvPr id="4" name="Footer Placeholder 3"/>
          <p:cNvSpPr>
            <a:spLocks noGrp="1"/>
          </p:cNvSpPr>
          <p:nvPr>
            <p:ph type="ftr" sz="quarter" idx="11"/>
          </p:nvPr>
        </p:nvSpPr>
        <p:spPr>
          <a:xfrm>
            <a:off x="5257800" y="612648"/>
            <a:ext cx="1325880" cy="457200"/>
          </a:xfrm>
        </p:spPr>
        <p:txBody>
          <a:bodyPr/>
          <a:lstStyle/>
          <a:p>
            <a:endParaRPr lang="en-US"/>
          </a:p>
        </p:txBody>
      </p:sp>
      <p:sp>
        <p:nvSpPr>
          <p:cNvPr id="5" name="Slide Number Placeholder 4"/>
          <p:cNvSpPr>
            <a:spLocks noGrp="1"/>
          </p:cNvSpPr>
          <p:nvPr>
            <p:ph type="sldNum" sz="quarter" idx="12"/>
          </p:nvPr>
        </p:nvSpPr>
        <p:spPr>
          <a:xfrm>
            <a:off x="8174736" y="2272"/>
            <a:ext cx="762000" cy="365760"/>
          </a:xfrm>
        </p:spPr>
        <p:txBody>
          <a:bodyPr/>
          <a:lstStyle/>
          <a:p>
            <a:fld id="{422B1F6E-0BFB-4609-A5EF-319E3156B551}"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C74D96A-1B8E-4C74-83D7-34B365A71387}" type="datetimeFigureOut">
              <a:rPr lang="en-US" smtClean="0"/>
              <a:pPr/>
              <a:t>12/11/2018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22B1F6E-0BFB-4609-A5EF-319E3156B551}"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496" y="1101970"/>
            <a:ext cx="3383280" cy="877824"/>
          </a:xfrm>
        </p:spPr>
        <p:txBody>
          <a:bodyPr anchor="b"/>
          <a:lstStyle>
            <a:lvl1pPr algn="l">
              <a:buNone/>
              <a:defRPr sz="1800" b="1"/>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5353496" y="2010727"/>
            <a:ext cx="3383280" cy="4617720"/>
          </a:xfrm>
        </p:spPr>
        <p:txBody>
          <a:bodyPr/>
          <a:lstStyle>
            <a:lvl1pPr marL="9144"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152400" y="776287"/>
            <a:ext cx="5102352" cy="5852160"/>
          </a:xfrm>
        </p:spPr>
        <p:txBody>
          <a:bodyPr/>
          <a:lstStyle>
            <a:lvl1pPr>
              <a:defRPr sz="3200"/>
            </a:lvl1pPr>
            <a:lvl2pPr>
              <a:defRPr sz="2800"/>
            </a:lvl2pPr>
            <a:lvl3pPr>
              <a:defRPr sz="2400"/>
            </a:lvl3pPr>
            <a:lvl4pPr>
              <a:defRPr sz="2000"/>
            </a:lvl4pPr>
            <a:lvl5pPr>
              <a:defRPr sz="20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2C74D96A-1B8E-4C74-83D7-34B365A71387}" type="datetimeFigureOut">
              <a:rPr lang="en-US" smtClean="0"/>
              <a:pPr/>
              <a:t>12/11/2018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22B1F6E-0BFB-4609-A5EF-319E3156B551}"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440434" y="1109160"/>
            <a:ext cx="586803" cy="4681637"/>
          </a:xfrm>
        </p:spPr>
        <p:txBody>
          <a:bodyPr vert="vert270" lIns="45720" tIns="0" rIns="45720" anchor="t"/>
          <a:lstStyle>
            <a:lvl1pPr algn="ctr">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403671" y="1143000"/>
            <a:ext cx="4572000" cy="4572000"/>
          </a:xfrm>
          <a:solidFill>
            <a:srgbClr val="EAEAEA"/>
          </a:solidFill>
          <a:ln w="50800">
            <a:solidFill>
              <a:srgbClr val="FFFFFF"/>
            </a:solidFill>
            <a:miter lim="800000"/>
          </a:ln>
          <a:effectLst>
            <a:outerShdw blurRad="57150" dist="31750" dir="4800000" algn="tl" rotWithShape="0">
              <a:srgbClr val="000000">
                <a:alpha val="25000"/>
              </a:srgbClr>
            </a:outerShdw>
          </a:effectLst>
          <a:scene3d>
            <a:camera prst="orthographicFront"/>
            <a:lightRig rig="twoPt" dir="t">
              <a:rot lat="0" lon="0" rev="7200000"/>
            </a:lightRig>
          </a:scene3d>
          <a:sp3d contourW="2540">
            <a:bevelT w="25400" h="19050"/>
            <a:contourClr>
              <a:srgbClr val="AEAEAE"/>
            </a:contourClr>
          </a:sp3d>
        </p:spPr>
        <p:txBody>
          <a:bodyPr/>
          <a:lstStyle>
            <a:lvl1pPr marL="0" indent="0">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6088443" y="3274308"/>
            <a:ext cx="2590800" cy="2516489"/>
          </a:xfrm>
        </p:spPr>
        <p:txBody>
          <a:bodyPr lIns="0" tIns="0" rIns="45720" anchor="t"/>
          <a:lstStyle>
            <a:lvl1pPr marL="0" indent="0">
              <a:lnSpc>
                <a:spcPct val="100000"/>
              </a:lnSpc>
              <a:spcBef>
                <a:spcPts val="0"/>
              </a:spcBef>
              <a:buFontTx/>
              <a:buNone/>
              <a:defRPr sz="13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2C74D96A-1B8E-4C74-83D7-34B365A71387}" type="datetimeFigureOut">
              <a:rPr lang="en-US" smtClean="0"/>
              <a:pPr/>
              <a:t>12/11/2018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22B1F6E-0BFB-4609-A5EF-319E3156B551}"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8" name="Rectangle 27"/>
          <p:cNvSpPr/>
          <p:nvPr/>
        </p:nvSpPr>
        <p:spPr>
          <a:xfrm>
            <a:off x="1" y="366818"/>
            <a:ext cx="9144000" cy="84407"/>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Rectangle 28"/>
          <p:cNvSpPr/>
          <p:nvPr/>
        </p:nvSpPr>
        <p:spPr>
          <a:xfrm>
            <a:off x="0" y="-1"/>
            <a:ext cx="9144000" cy="310663"/>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0" name="Rectangle 29"/>
          <p:cNvSpPr/>
          <p:nvPr/>
        </p:nvSpPr>
        <p:spPr>
          <a:xfrm>
            <a:off x="0" y="308276"/>
            <a:ext cx="9144001" cy="91441"/>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1" name="Rectangle 30"/>
          <p:cNvSpPr/>
          <p:nvPr/>
        </p:nvSpPr>
        <p:spPr>
          <a:xfrm flipV="1">
            <a:off x="5410182" y="360246"/>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Rectangle 31"/>
          <p:cNvSpPr/>
          <p:nvPr/>
        </p:nvSpPr>
        <p:spPr>
          <a:xfrm flipV="1">
            <a:off x="5410200" y="440112"/>
            <a:ext cx="3733801" cy="180035"/>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3" name="Rounded Rectangle 32"/>
          <p:cNvSpPr/>
          <p:nvPr/>
        </p:nvSpPr>
        <p:spPr bwMode="white">
          <a:xfrm>
            <a:off x="5407339" y="497504"/>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4" name="Rounded Rectangle 33"/>
          <p:cNvSpPr/>
          <p:nvPr/>
        </p:nvSpPr>
        <p:spPr bwMode="white">
          <a:xfrm>
            <a:off x="7373646" y="58894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5" name="Rectangle 34"/>
          <p:cNvSpPr/>
          <p:nvPr/>
        </p:nvSpPr>
        <p:spPr bwMode="invGray">
          <a:xfrm>
            <a:off x="9084966" y="-2001"/>
            <a:ext cx="57626"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6" name="Rectangle 35"/>
          <p:cNvSpPr/>
          <p:nvPr/>
        </p:nvSpPr>
        <p:spPr bwMode="invGray">
          <a:xfrm>
            <a:off x="9044481" y="-2001"/>
            <a:ext cx="27432"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7" name="Rectangle 36"/>
          <p:cNvSpPr/>
          <p:nvPr/>
        </p:nvSpPr>
        <p:spPr bwMode="invGray">
          <a:xfrm>
            <a:off x="9025428" y="-2001"/>
            <a:ext cx="9144" cy="621792"/>
          </a:xfrm>
          <a:prstGeom prst="rect">
            <a:avLst/>
          </a:prstGeom>
          <a:solidFill>
            <a:srgbClr val="FFFFFF">
              <a:alpha val="6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8" name="Rectangle 37"/>
          <p:cNvSpPr/>
          <p:nvPr/>
        </p:nvSpPr>
        <p:spPr bwMode="invGray">
          <a:xfrm>
            <a:off x="8975423" y="-2001"/>
            <a:ext cx="27432" cy="621792"/>
          </a:xfrm>
          <a:prstGeom prst="rect">
            <a:avLst/>
          </a:prstGeom>
          <a:solidFill>
            <a:srgbClr val="FFFFFF">
              <a:alpha val="4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9" name="Rectangle 38"/>
          <p:cNvSpPr/>
          <p:nvPr/>
        </p:nvSpPr>
        <p:spPr bwMode="invGray">
          <a:xfrm>
            <a:off x="8915677" y="380"/>
            <a:ext cx="54864" cy="585216"/>
          </a:xfrm>
          <a:prstGeom prst="rect">
            <a:avLst/>
          </a:prstGeom>
          <a:solidFill>
            <a:srgbClr val="FFFFFF">
              <a:alpha val="2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40" name="Rectangle 39"/>
          <p:cNvSpPr/>
          <p:nvPr/>
        </p:nvSpPr>
        <p:spPr bwMode="invGray">
          <a:xfrm>
            <a:off x="8873475" y="380"/>
            <a:ext cx="9144" cy="585216"/>
          </a:xfrm>
          <a:prstGeom prst="rect">
            <a:avLst/>
          </a:prstGeom>
          <a:solidFill>
            <a:srgbClr val="FFFFFF">
              <a:alpha val="30196"/>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Title Placeholder 21"/>
          <p:cNvSpPr>
            <a:spLocks noGrp="1"/>
          </p:cNvSpPr>
          <p:nvPr>
            <p:ph type="title"/>
          </p:nvPr>
        </p:nvSpPr>
        <p:spPr>
          <a:xfrm>
            <a:off x="457200" y="1143000"/>
            <a:ext cx="8229600" cy="1066800"/>
          </a:xfrm>
          <a:prstGeom prst="rect">
            <a:avLst/>
          </a:prstGeom>
        </p:spPr>
        <p:txBody>
          <a:bodyPr vert="horz" anchor="ctr">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2249424"/>
            <a:ext cx="8229600" cy="432511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586536" y="612648"/>
            <a:ext cx="957264" cy="457200"/>
          </a:xfrm>
          <a:prstGeom prst="rect">
            <a:avLst/>
          </a:prstGeom>
        </p:spPr>
        <p:txBody>
          <a:bodyPr vert="horz"/>
          <a:lstStyle>
            <a:lvl1pPr algn="l" eaLnBrk="1" latinLnBrk="0" hangingPunct="1">
              <a:defRPr kumimoji="0" sz="800">
                <a:solidFill>
                  <a:schemeClr val="accent2"/>
                </a:solidFill>
              </a:defRPr>
            </a:lvl1pPr>
          </a:lstStyle>
          <a:p>
            <a:fld id="{2C74D96A-1B8E-4C74-83D7-34B365A71387}" type="datetimeFigureOut">
              <a:rPr lang="en-US" smtClean="0"/>
              <a:pPr/>
              <a:t>12/11/2018</a:t>
            </a:fld>
            <a:endParaRPr lang="en-US"/>
          </a:p>
        </p:txBody>
      </p:sp>
      <p:sp>
        <p:nvSpPr>
          <p:cNvPr id="3" name="Footer Placeholder 2"/>
          <p:cNvSpPr>
            <a:spLocks noGrp="1"/>
          </p:cNvSpPr>
          <p:nvPr>
            <p:ph type="ftr" sz="quarter" idx="3"/>
          </p:nvPr>
        </p:nvSpPr>
        <p:spPr>
          <a:xfrm>
            <a:off x="5257800" y="612648"/>
            <a:ext cx="1325880" cy="457200"/>
          </a:xfrm>
          <a:prstGeom prst="rect">
            <a:avLst/>
          </a:prstGeom>
        </p:spPr>
        <p:txBody>
          <a:bodyPr vert="horz"/>
          <a:lstStyle>
            <a:lvl1pPr algn="r" eaLnBrk="1" latinLnBrk="0" hangingPunct="1">
              <a:defRPr kumimoji="0" sz="800">
                <a:solidFill>
                  <a:schemeClr val="accent2"/>
                </a:solidFill>
              </a:defRPr>
            </a:lvl1pPr>
          </a:lstStyle>
          <a:p>
            <a:endParaRPr lang="en-US"/>
          </a:p>
        </p:txBody>
      </p:sp>
      <p:sp>
        <p:nvSpPr>
          <p:cNvPr id="23" name="Slide Number Placeholder 22"/>
          <p:cNvSpPr>
            <a:spLocks noGrp="1"/>
          </p:cNvSpPr>
          <p:nvPr>
            <p:ph type="sldNum" sz="quarter" idx="4"/>
          </p:nvPr>
        </p:nvSpPr>
        <p:spPr>
          <a:xfrm>
            <a:off x="8174736" y="2272"/>
            <a:ext cx="762000" cy="365760"/>
          </a:xfrm>
          <a:prstGeom prst="rect">
            <a:avLst/>
          </a:prstGeom>
        </p:spPr>
        <p:txBody>
          <a:bodyPr vert="horz" anchor="b"/>
          <a:lstStyle>
            <a:lvl1pPr algn="r" eaLnBrk="1" latinLnBrk="0" hangingPunct="1">
              <a:defRPr kumimoji="0" sz="1800">
                <a:solidFill>
                  <a:srgbClr val="FFFFFF"/>
                </a:solidFill>
              </a:defRPr>
            </a:lvl1pPr>
          </a:lstStyle>
          <a:p>
            <a:fld id="{422B1F6E-0BFB-4609-A5EF-319E3156B551}"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985" r:id="rId1"/>
    <p:sldLayoutId id="2147483986" r:id="rId2"/>
    <p:sldLayoutId id="2147483987" r:id="rId3"/>
    <p:sldLayoutId id="2147483988" r:id="rId4"/>
    <p:sldLayoutId id="2147483989" r:id="rId5"/>
    <p:sldLayoutId id="2147483990" r:id="rId6"/>
    <p:sldLayoutId id="2147483991" r:id="rId7"/>
    <p:sldLayoutId id="2147483992" r:id="rId8"/>
    <p:sldLayoutId id="2147483993" r:id="rId9"/>
    <p:sldLayoutId id="2147483994" r:id="rId10"/>
    <p:sldLayoutId id="2147483995"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365760" indent="-256032" algn="l" rtl="0" eaLnBrk="1" latinLnBrk="0" hangingPunct="1">
        <a:spcBef>
          <a:spcPts val="300"/>
        </a:spcBef>
        <a:buClr>
          <a:schemeClr val="accent3"/>
        </a:buClr>
        <a:buFont typeface="Georgia"/>
        <a:buChar char="•"/>
        <a:defRPr kumimoji="0" sz="2800" kern="1200">
          <a:solidFill>
            <a:schemeClr val="tx1"/>
          </a:solidFill>
          <a:latin typeface="+mn-lt"/>
          <a:ea typeface="+mn-ea"/>
          <a:cs typeface="+mn-cs"/>
        </a:defRPr>
      </a:lvl1pPr>
      <a:lvl2pPr marL="658368" indent="-246888" algn="l" rtl="0" eaLnBrk="1" latinLnBrk="0" hangingPunct="1">
        <a:spcBef>
          <a:spcPts val="300"/>
        </a:spcBef>
        <a:buClr>
          <a:schemeClr val="accent2"/>
        </a:buClr>
        <a:buFont typeface="Georgia"/>
        <a:buChar char="▫"/>
        <a:defRPr kumimoji="0" sz="2600" kern="1200">
          <a:solidFill>
            <a:schemeClr val="accent2"/>
          </a:solidFill>
          <a:latin typeface="+mn-lt"/>
          <a:ea typeface="+mn-ea"/>
          <a:cs typeface="+mn-cs"/>
        </a:defRPr>
      </a:lvl2pPr>
      <a:lvl3pPr marL="923544" indent="-219456" algn="l" rtl="0" eaLnBrk="1" latinLnBrk="0" hangingPunct="1">
        <a:spcBef>
          <a:spcPts val="300"/>
        </a:spcBef>
        <a:buClr>
          <a:schemeClr val="accent1"/>
        </a:buClr>
        <a:buFont typeface="Wingdings 2"/>
        <a:buChar char=""/>
        <a:defRPr kumimoji="0" sz="2400" kern="1200">
          <a:solidFill>
            <a:schemeClr val="accent1"/>
          </a:solidFill>
          <a:latin typeface="+mn-lt"/>
          <a:ea typeface="+mn-ea"/>
          <a:cs typeface="+mn-cs"/>
        </a:defRPr>
      </a:lvl3pPr>
      <a:lvl4pPr marL="1179576" indent="-201168" algn="l" rtl="0" eaLnBrk="1" latinLnBrk="0" hangingPunct="1">
        <a:spcBef>
          <a:spcPts val="300"/>
        </a:spcBef>
        <a:buClr>
          <a:schemeClr val="accent1"/>
        </a:buClr>
        <a:buFont typeface="Wingdings 2"/>
        <a:buChar char=""/>
        <a:defRPr kumimoji="0" sz="2200" kern="1200">
          <a:solidFill>
            <a:schemeClr val="accent1"/>
          </a:solidFill>
          <a:latin typeface="+mn-lt"/>
          <a:ea typeface="+mn-ea"/>
          <a:cs typeface="+mn-cs"/>
        </a:defRPr>
      </a:lvl4pPr>
      <a:lvl5pPr marL="1389888" indent="-182880" algn="l" rtl="0" eaLnBrk="1" latinLnBrk="0" hangingPunct="1">
        <a:spcBef>
          <a:spcPts val="300"/>
        </a:spcBef>
        <a:buClr>
          <a:schemeClr val="accent3"/>
        </a:buClr>
        <a:buFont typeface="Georgia"/>
        <a:buChar char="▫"/>
        <a:defRPr kumimoji="0" sz="2000" kern="1200">
          <a:solidFill>
            <a:schemeClr val="accent3"/>
          </a:solidFill>
          <a:latin typeface="+mn-lt"/>
          <a:ea typeface="+mn-ea"/>
          <a:cs typeface="+mn-cs"/>
        </a:defRPr>
      </a:lvl5pPr>
      <a:lvl6pPr marL="1609344" indent="-182880" algn="l" rtl="0" eaLnBrk="1" latinLnBrk="0" hangingPunct="1">
        <a:spcBef>
          <a:spcPts val="300"/>
        </a:spcBef>
        <a:buClr>
          <a:schemeClr val="accent3"/>
        </a:buClr>
        <a:buFont typeface="Georgia"/>
        <a:buChar char="▫"/>
        <a:defRPr kumimoji="0" sz="1800" kern="1200">
          <a:solidFill>
            <a:schemeClr val="accent3"/>
          </a:solidFill>
          <a:latin typeface="+mn-lt"/>
          <a:ea typeface="+mn-ea"/>
          <a:cs typeface="+mn-cs"/>
        </a:defRPr>
      </a:lvl6pPr>
      <a:lvl7pPr marL="1828800" indent="-182880" algn="l" rtl="0" eaLnBrk="1" latinLnBrk="0" hangingPunct="1">
        <a:spcBef>
          <a:spcPts val="300"/>
        </a:spcBef>
        <a:buClr>
          <a:schemeClr val="accent3"/>
        </a:buClr>
        <a:buFont typeface="Georgia"/>
        <a:buChar char="▫"/>
        <a:defRPr kumimoji="0" sz="1600" kern="1200">
          <a:solidFill>
            <a:schemeClr val="accent3"/>
          </a:solidFill>
          <a:latin typeface="+mn-lt"/>
          <a:ea typeface="+mn-ea"/>
          <a:cs typeface="+mn-cs"/>
        </a:defRPr>
      </a:lvl7pPr>
      <a:lvl8pPr marL="2029968" indent="-182880" algn="l" rtl="0" eaLnBrk="1" latinLnBrk="0" hangingPunct="1">
        <a:spcBef>
          <a:spcPts val="300"/>
        </a:spcBef>
        <a:buClr>
          <a:schemeClr val="accent3"/>
        </a:buClr>
        <a:buFont typeface="Georgia"/>
        <a:buChar char="◦"/>
        <a:defRPr kumimoji="0" sz="1500" kern="1200">
          <a:solidFill>
            <a:schemeClr val="accent3"/>
          </a:solidFill>
          <a:latin typeface="+mn-lt"/>
          <a:ea typeface="+mn-ea"/>
          <a:cs typeface="+mn-cs"/>
        </a:defRPr>
      </a:lvl8pPr>
      <a:lvl9pPr marL="2240280" indent="-182880" algn="l" rtl="0" eaLnBrk="1" latinLnBrk="0" hangingPunct="1">
        <a:spcBef>
          <a:spcPts val="300"/>
        </a:spcBef>
        <a:buClr>
          <a:schemeClr val="accent3"/>
        </a:buClr>
        <a:buFont typeface="Georgia"/>
        <a:buChar char="◦"/>
        <a:defRPr kumimoji="0" sz="1400" kern="1200" baseline="0">
          <a:solidFill>
            <a:schemeClr val="accent3"/>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57200" y="2401887"/>
            <a:ext cx="8458200" cy="1408113"/>
          </a:xfrm>
        </p:spPr>
        <p:txBody>
          <a:bodyPr/>
          <a:lstStyle/>
          <a:p>
            <a:r>
              <a:rPr lang="tr-TR" dirty="0" smtClean="0"/>
              <a:t>BİLİŞSEL MÜDAHALELER</a:t>
            </a:r>
            <a:endParaRPr lang="tr-TR" dirty="0"/>
          </a:p>
        </p:txBody>
      </p:sp>
      <p:sp>
        <p:nvSpPr>
          <p:cNvPr id="3" name="Subtitle 2"/>
          <p:cNvSpPr>
            <a:spLocks noGrp="1"/>
          </p:cNvSpPr>
          <p:nvPr>
            <p:ph type="subTitle" idx="1"/>
          </p:nvPr>
        </p:nvSpPr>
        <p:spPr/>
        <p:txBody>
          <a:bodyPr/>
          <a:lstStyle/>
          <a:p>
            <a:r>
              <a:rPr lang="tr-TR" smtClean="0"/>
              <a:t>Dr. Öğr. Üyesi Gökhan Atik</a:t>
            </a:r>
            <a:endParaRPr lang="tr-TR"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Bilişsel Beceriler</a:t>
            </a:r>
            <a:endParaRPr lang="en-US" dirty="0"/>
          </a:p>
        </p:txBody>
      </p:sp>
      <p:sp>
        <p:nvSpPr>
          <p:cNvPr id="3" name="Content Placeholder 2"/>
          <p:cNvSpPr>
            <a:spLocks noGrp="1"/>
          </p:cNvSpPr>
          <p:nvPr>
            <p:ph idx="1"/>
          </p:nvPr>
        </p:nvSpPr>
        <p:spPr/>
        <p:txBody>
          <a:bodyPr/>
          <a:lstStyle/>
          <a:p>
            <a:r>
              <a:rPr lang="tr-TR" smtClean="0"/>
              <a:t>Düşünceleri ortaya çıkarma</a:t>
            </a:r>
            <a:endParaRPr lang="en-US" smtClean="0"/>
          </a:p>
          <a:p>
            <a:r>
              <a:rPr lang="tr-TR" smtClean="0"/>
              <a:t>Düşünceleri değiştirme</a:t>
            </a:r>
            <a:endParaRPr lang="en-US" smtClean="0"/>
          </a:p>
          <a:p>
            <a:r>
              <a:rPr lang="tr-TR" smtClean="0"/>
              <a:t>Problem çözme</a:t>
            </a:r>
            <a:endParaRPr lang="en-US" smtClean="0"/>
          </a:p>
          <a:p>
            <a:r>
              <a:rPr lang="tr-TR" smtClean="0"/>
              <a:t>Bilgi verme</a:t>
            </a:r>
            <a:endParaRPr lang="en-US" smtClean="0"/>
          </a:p>
          <a:p>
            <a:r>
              <a:rPr lang="tr-TR" smtClean="0"/>
              <a:t>Karar verme</a:t>
            </a: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Düşünceleri Ortaya Çıkarma</a:t>
            </a:r>
            <a:endParaRPr lang="en-US" dirty="0"/>
          </a:p>
        </p:txBody>
      </p:sp>
      <p:sp>
        <p:nvSpPr>
          <p:cNvPr id="3" name="İçerik Yer Tutucusu 2"/>
          <p:cNvSpPr>
            <a:spLocks noGrp="1"/>
          </p:cNvSpPr>
          <p:nvPr>
            <p:ph idx="1"/>
          </p:nvPr>
        </p:nvSpPr>
        <p:spPr/>
        <p:txBody>
          <a:bodyPr>
            <a:normAutofit fontScale="92500" lnSpcReduction="20000"/>
          </a:bodyPr>
          <a:lstStyle/>
          <a:p>
            <a:r>
              <a:rPr lang="tr-TR" smtClean="0"/>
              <a:t>Danışana düşünceleri ve duyguları arasında ayrım yapabilmesine yardımcı olma. Danışmanların görevlerinden biri danışanların yaşamlarındaki anlamı nasıl belirlediklerini anlamaktır. </a:t>
            </a:r>
          </a:p>
          <a:p>
            <a:endParaRPr lang="tr-TR" smtClean="0"/>
          </a:p>
          <a:p>
            <a:r>
              <a:rPr lang="tr-TR" smtClean="0"/>
              <a:t>Yapılandırmacı görüşe göre, bu süreç danışanların yaşam olaylarını, koşulları ve ilişkileri nasıl yorumladığıdır. Bardağı dolu ya da boş tarafından bakma. Danışanların gerçekle ilişkisini belirlemek için onların yaşam olayları hakkındaki düşünceleri, yorumları ve sonuçlarına bakma gerekir. Bilişsel süreçleri anlayabilmek için yeniden ifade etme, içerik yansıtma ve özetleme becerile kullanılır. </a:t>
            </a:r>
            <a:endParaRPr lang="en-US" smtClean="0"/>
          </a:p>
          <a:p>
            <a:endParaRPr lang="en-US" dirty="0"/>
          </a:p>
        </p:txBody>
      </p:sp>
    </p:spTree>
    <p:extLst>
      <p:ext uri="{BB962C8B-B14F-4D97-AF65-F5344CB8AC3E}">
        <p14:creationId xmlns:p14="http://schemas.microsoft.com/office/powerpoint/2010/main" val="166515642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Düşünceleri Değiştirme</a:t>
            </a:r>
            <a:endParaRPr lang="en-US" dirty="0"/>
          </a:p>
        </p:txBody>
      </p:sp>
      <p:sp>
        <p:nvSpPr>
          <p:cNvPr id="3" name="İçerik Yer Tutucusu 2"/>
          <p:cNvSpPr>
            <a:spLocks noGrp="1"/>
          </p:cNvSpPr>
          <p:nvPr>
            <p:ph idx="1"/>
          </p:nvPr>
        </p:nvSpPr>
        <p:spPr/>
        <p:txBody>
          <a:bodyPr/>
          <a:lstStyle/>
          <a:p>
            <a:r>
              <a:rPr lang="tr-TR" smtClean="0"/>
              <a:t>Danışana düşünce örüntülerini değiştirmesine yardımcı olma. Herkes tekrar eden durumlara yönelik doğal ya da alışılmış birtakım tepkilere sahiptir. Bu örüntülerin büyük bir çoğunluğu olaydan tepkiye doğruya mantıklı bir süreç izlemez.</a:t>
            </a:r>
            <a:endParaRPr lang="en-US" dirty="0"/>
          </a:p>
        </p:txBody>
      </p:sp>
    </p:spTree>
    <p:extLst>
      <p:ext uri="{BB962C8B-B14F-4D97-AF65-F5344CB8AC3E}">
        <p14:creationId xmlns:p14="http://schemas.microsoft.com/office/powerpoint/2010/main" val="29844093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Problem Çözme</a:t>
            </a:r>
            <a:endParaRPr lang="en-US" dirty="0"/>
          </a:p>
        </p:txBody>
      </p:sp>
      <p:sp>
        <p:nvSpPr>
          <p:cNvPr id="3" name="İçerik Yer Tutucusu 2"/>
          <p:cNvSpPr>
            <a:spLocks noGrp="1"/>
          </p:cNvSpPr>
          <p:nvPr>
            <p:ph idx="1"/>
          </p:nvPr>
        </p:nvSpPr>
        <p:spPr/>
        <p:txBody>
          <a:bodyPr/>
          <a:lstStyle/>
          <a:p>
            <a:r>
              <a:rPr lang="tr-TR" smtClean="0"/>
              <a:t>Etkili problem çözme becerileni kazandırma. Danışanların büyük bir çoğunluğu zayıf ya da yetersiz problem çözme becerilerine sahiptir. Burada danışanların etkili problem çözme becerilerini öğrenmesi gerekmektedir.</a:t>
            </a:r>
            <a:endParaRPr lang="en-US" dirty="0"/>
          </a:p>
        </p:txBody>
      </p:sp>
    </p:spTree>
    <p:extLst>
      <p:ext uri="{BB962C8B-B14F-4D97-AF65-F5344CB8AC3E}">
        <p14:creationId xmlns:p14="http://schemas.microsoft.com/office/powerpoint/2010/main" val="238188409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Bilgi Verme</a:t>
            </a:r>
            <a:endParaRPr lang="en-US" dirty="0"/>
          </a:p>
        </p:txBody>
      </p:sp>
      <p:sp>
        <p:nvSpPr>
          <p:cNvPr id="3" name="İçerik Yer Tutucusu 2"/>
          <p:cNvSpPr>
            <a:spLocks noGrp="1"/>
          </p:cNvSpPr>
          <p:nvPr>
            <p:ph idx="1"/>
          </p:nvPr>
        </p:nvSpPr>
        <p:spPr/>
        <p:txBody>
          <a:bodyPr/>
          <a:lstStyle/>
          <a:p>
            <a:r>
              <a:rPr lang="tr-TR" smtClean="0"/>
              <a:t>Danışanın etkili kararlar verebilmesi için hangi bilgiye ihtiyacı olduğunu belirleme ve onun bu bilgiyi elde etmesine yardımcı olma. Bilgi verme ile öğüt vermeyi birbirinde ayırt etmek gerekir. Örneğin kariyer danışmanlığı…</a:t>
            </a:r>
            <a:endParaRPr lang="en-US" smtClean="0"/>
          </a:p>
          <a:p>
            <a:endParaRPr lang="en-US" dirty="0"/>
          </a:p>
        </p:txBody>
      </p:sp>
    </p:spTree>
    <p:extLst>
      <p:ext uri="{BB962C8B-B14F-4D97-AF65-F5344CB8AC3E}">
        <p14:creationId xmlns:p14="http://schemas.microsoft.com/office/powerpoint/2010/main" val="112792410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Karar Verme</a:t>
            </a:r>
            <a:endParaRPr lang="en-US" dirty="0"/>
          </a:p>
        </p:txBody>
      </p:sp>
      <p:sp>
        <p:nvSpPr>
          <p:cNvPr id="3" name="İçerik Yer Tutucusu 2"/>
          <p:cNvSpPr>
            <a:spLocks noGrp="1"/>
          </p:cNvSpPr>
          <p:nvPr>
            <p:ph idx="1"/>
          </p:nvPr>
        </p:nvSpPr>
        <p:spPr/>
        <p:txBody>
          <a:bodyPr/>
          <a:lstStyle/>
          <a:p>
            <a:r>
              <a:rPr lang="tr-TR" smtClean="0"/>
              <a:t>Danışanın etkili karar verme becerileri geliştirebilmesine yardımcı olma. Karar vermede alternatifler değerlendirilir, sonuçlar göz önünde bulundurulur, danışanın seçenekleri uygulama istekliliği göz önüne alınır.</a:t>
            </a:r>
            <a:endParaRPr lang="en-US" dirty="0"/>
          </a:p>
        </p:txBody>
      </p:sp>
    </p:spTree>
    <p:extLst>
      <p:ext uri="{BB962C8B-B14F-4D97-AF65-F5344CB8AC3E}">
        <p14:creationId xmlns:p14="http://schemas.microsoft.com/office/powerpoint/2010/main" val="232502504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Bilişsel Müdahaleler</a:t>
            </a:r>
            <a:endParaRPr lang="en-US" dirty="0"/>
          </a:p>
        </p:txBody>
      </p:sp>
      <p:sp>
        <p:nvSpPr>
          <p:cNvPr id="3" name="Content Placeholder 2"/>
          <p:cNvSpPr>
            <a:spLocks noGrp="1"/>
          </p:cNvSpPr>
          <p:nvPr>
            <p:ph idx="1"/>
          </p:nvPr>
        </p:nvSpPr>
        <p:spPr/>
        <p:txBody>
          <a:bodyPr>
            <a:normAutofit fontScale="77500" lnSpcReduction="20000"/>
          </a:bodyPr>
          <a:lstStyle/>
          <a:p>
            <a:r>
              <a:rPr lang="tr-TR" dirty="0" smtClean="0"/>
              <a:t>A-B-C-D Analizi</a:t>
            </a:r>
            <a:endParaRPr lang="en-US" dirty="0" smtClean="0"/>
          </a:p>
          <a:p>
            <a:r>
              <a:rPr lang="tr-TR" dirty="0" smtClean="0"/>
              <a:t>Bilişsel tartışma ya da çürütme</a:t>
            </a:r>
            <a:endParaRPr lang="en-US" dirty="0" smtClean="0"/>
          </a:p>
          <a:p>
            <a:r>
              <a:rPr lang="tr-TR" dirty="0" smtClean="0"/>
              <a:t>İmgesel tartışma ya da çürütme</a:t>
            </a:r>
            <a:endParaRPr lang="en-US" dirty="0" smtClean="0"/>
          </a:p>
          <a:p>
            <a:r>
              <a:rPr lang="tr-TR" dirty="0" smtClean="0"/>
              <a:t>Davranışsal tartışma ya da çürütme</a:t>
            </a:r>
            <a:endParaRPr lang="en-US" dirty="0" smtClean="0"/>
          </a:p>
          <a:p>
            <a:r>
              <a:rPr lang="tr-TR" dirty="0" smtClean="0"/>
              <a:t>Komutlar ve yeniden karar verme çalışması</a:t>
            </a:r>
            <a:endParaRPr lang="en-US" dirty="0" smtClean="0"/>
          </a:p>
          <a:p>
            <a:r>
              <a:rPr lang="tr-TR" dirty="0" smtClean="0"/>
              <a:t>Yeniden bilişsel yapılandırma</a:t>
            </a:r>
            <a:endParaRPr lang="en-US" dirty="0" smtClean="0"/>
          </a:p>
          <a:p>
            <a:r>
              <a:rPr lang="tr-TR" dirty="0" smtClean="0"/>
              <a:t>Düşünceyi durdurma</a:t>
            </a:r>
            <a:endParaRPr lang="en-US" dirty="0" smtClean="0"/>
          </a:p>
          <a:p>
            <a:r>
              <a:rPr lang="tr-TR" dirty="0" smtClean="0"/>
              <a:t>Olumlu benlik konuşması</a:t>
            </a:r>
            <a:endParaRPr lang="en-US" dirty="0" smtClean="0"/>
          </a:p>
          <a:p>
            <a:r>
              <a:rPr lang="tr-TR" dirty="0" smtClean="0"/>
              <a:t>Sabitleme</a:t>
            </a:r>
            <a:endParaRPr lang="en-US" dirty="0" smtClean="0"/>
          </a:p>
          <a:p>
            <a:r>
              <a:rPr lang="tr-TR" dirty="0" err="1" smtClean="0"/>
              <a:t>Pa</a:t>
            </a:r>
            <a:r>
              <a:rPr lang="en-US" dirty="0" smtClean="0"/>
              <a:t>r</a:t>
            </a:r>
            <a:r>
              <a:rPr lang="tr-TR" dirty="0" err="1" smtClean="0"/>
              <a:t>adoksal</a:t>
            </a:r>
            <a:r>
              <a:rPr lang="tr-TR" dirty="0" smtClean="0"/>
              <a:t> Müdahaleler</a:t>
            </a:r>
            <a:endParaRPr lang="en-US" dirty="0" smtClean="0"/>
          </a:p>
          <a:p>
            <a:pPr lvl="1"/>
            <a:r>
              <a:rPr lang="tr-TR" dirty="0" smtClean="0"/>
              <a:t>Yeniden biçimlendirme</a:t>
            </a:r>
            <a:endParaRPr lang="en-US" dirty="0" smtClean="0"/>
          </a:p>
          <a:p>
            <a:pPr lvl="1"/>
            <a:r>
              <a:rPr lang="tr-TR" dirty="0" smtClean="0"/>
              <a:t>Belirti reçetesi</a:t>
            </a:r>
          </a:p>
          <a:p>
            <a:pPr lvl="1"/>
            <a:r>
              <a:rPr lang="tr-TR" dirty="0" smtClean="0"/>
              <a:t>Paradoksal Dizginleme</a:t>
            </a:r>
          </a:p>
          <a:p>
            <a:pPr lvl="1"/>
            <a:r>
              <a:rPr lang="tr-TR" dirty="0" smtClean="0"/>
              <a:t>Yerini Belirleme</a:t>
            </a:r>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A-B-C-D Analizi</a:t>
            </a:r>
            <a:endParaRPr lang="en-US" dirty="0"/>
          </a:p>
        </p:txBody>
      </p:sp>
      <p:sp>
        <p:nvSpPr>
          <p:cNvPr id="3" name="İçerik Yer Tutucusu 2"/>
          <p:cNvSpPr>
            <a:spLocks noGrp="1"/>
          </p:cNvSpPr>
          <p:nvPr>
            <p:ph idx="1"/>
          </p:nvPr>
        </p:nvSpPr>
        <p:spPr/>
        <p:txBody>
          <a:bodyPr>
            <a:normAutofit lnSpcReduction="10000"/>
          </a:bodyPr>
          <a:lstStyle/>
          <a:p>
            <a:r>
              <a:rPr lang="tr-TR" smtClean="0"/>
              <a:t>Albert Ellis (1950’ler) danışanların düşünce örüntülerini analiz etmek için bu sistemi geliştirmiş. A harekete geçirici olay, B danışanın inanç sistemi, C duygusal, bilişsel ve davranışsal sonuçlar, D ise irrasyonel inançların ve düşünce örüntülerinin çürütülmesidir. Rasyonel ve irrasyonel düşüncelerin ayırt edilmesi danışmanın sorumluluğundadır. Rasyonel inançlar gerçeklikle tutarlıdır. Bu düşünceler veriler, gerçekler, kanıtlarla desteklenir.</a:t>
            </a:r>
            <a:endParaRPr lang="en-US" dirty="0"/>
          </a:p>
        </p:txBody>
      </p:sp>
    </p:spTree>
    <p:extLst>
      <p:ext uri="{BB962C8B-B14F-4D97-AF65-F5344CB8AC3E}">
        <p14:creationId xmlns:p14="http://schemas.microsoft.com/office/powerpoint/2010/main" val="404700828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Bilişsel Tartışma ya da Çürütme</a:t>
            </a:r>
            <a:endParaRPr lang="en-US" dirty="0"/>
          </a:p>
        </p:txBody>
      </p:sp>
      <p:sp>
        <p:nvSpPr>
          <p:cNvPr id="3" name="İçerik Yer Tutucusu 2"/>
          <p:cNvSpPr>
            <a:spLocks noGrp="1"/>
          </p:cNvSpPr>
          <p:nvPr>
            <p:ph idx="1"/>
          </p:nvPr>
        </p:nvSpPr>
        <p:spPr/>
        <p:txBody>
          <a:bodyPr>
            <a:normAutofit fontScale="85000" lnSpcReduction="20000"/>
          </a:bodyPr>
          <a:lstStyle/>
          <a:p>
            <a:r>
              <a:rPr lang="tr-TR" dirty="0" smtClean="0"/>
              <a:t>Danışanın akılcı olmayan inançlarını sorgulamasına yardım etmek için ikna, doğrudan soru sorma ve mantıklı akıl yürütme yolları kullanılarak yapılır. Örnek sorular:</a:t>
            </a:r>
            <a:endParaRPr lang="en-US" dirty="0" smtClean="0"/>
          </a:p>
          <a:p>
            <a:r>
              <a:rPr lang="tr-TR" dirty="0" smtClean="0"/>
              <a:t> </a:t>
            </a:r>
            <a:endParaRPr lang="en-US" dirty="0" smtClean="0"/>
          </a:p>
          <a:p>
            <a:pPr lvl="1"/>
            <a:r>
              <a:rPr lang="tr-TR" dirty="0" smtClean="0"/>
              <a:t>Bu iyi bir mantık yürütme midir?</a:t>
            </a:r>
            <a:endParaRPr lang="en-US" dirty="0" smtClean="0"/>
          </a:p>
          <a:p>
            <a:pPr lvl="1"/>
            <a:r>
              <a:rPr lang="tr-TR" dirty="0" smtClean="0"/>
              <a:t>Bu gerçek mi? Niçin olmasın?</a:t>
            </a:r>
            <a:endParaRPr lang="en-US" dirty="0" smtClean="0"/>
          </a:p>
          <a:p>
            <a:pPr lvl="1"/>
            <a:r>
              <a:rPr lang="tr-TR" dirty="0" smtClean="0"/>
              <a:t>Bunu kanıtlayabilir misin?</a:t>
            </a:r>
            <a:endParaRPr lang="en-US" dirty="0" smtClean="0"/>
          </a:p>
          <a:p>
            <a:pPr lvl="1"/>
            <a:r>
              <a:rPr lang="tr-TR" dirty="0" smtClean="0"/>
              <a:t>Aşırı genelliyor olabilir misin?</a:t>
            </a:r>
            <a:endParaRPr lang="en-US" dirty="0" smtClean="0"/>
          </a:p>
          <a:p>
            <a:pPr lvl="1"/>
            <a:r>
              <a:rPr lang="tr-TR" dirty="0" smtClean="0"/>
              <a:t>Kanıt olarak ileri sürebileceğin davranışlar nelerdir?</a:t>
            </a:r>
            <a:endParaRPr lang="en-US" dirty="0" smtClean="0"/>
          </a:p>
          <a:p>
            <a:pPr lvl="1"/>
            <a:r>
              <a:rPr lang="tr-TR" dirty="0" smtClean="0"/>
              <a:t>Mantık gereği onun ardından bu mu gelir?</a:t>
            </a:r>
            <a:endParaRPr lang="en-US" dirty="0" smtClean="0"/>
          </a:p>
          <a:p>
            <a:pPr lvl="1"/>
            <a:r>
              <a:rPr lang="tr-TR" dirty="0" smtClean="0"/>
              <a:t>Eğer ….. olsaydı, ne olurdu?</a:t>
            </a:r>
            <a:endParaRPr lang="en-US" dirty="0" smtClean="0"/>
          </a:p>
          <a:p>
            <a:pPr lvl="1"/>
            <a:r>
              <a:rPr lang="tr-TR" dirty="0" smtClean="0"/>
              <a:t>Sen buna inandıkça nasıl hissedeceksin?</a:t>
            </a:r>
            <a:endParaRPr lang="en-US" dirty="0"/>
          </a:p>
        </p:txBody>
      </p:sp>
    </p:spTree>
    <p:extLst>
      <p:ext uri="{BB962C8B-B14F-4D97-AF65-F5344CB8AC3E}">
        <p14:creationId xmlns:p14="http://schemas.microsoft.com/office/powerpoint/2010/main" val="237014666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İmgesel Tartışma ya da Çürütme</a:t>
            </a:r>
            <a:endParaRPr lang="en-US" dirty="0"/>
          </a:p>
        </p:txBody>
      </p:sp>
      <p:sp>
        <p:nvSpPr>
          <p:cNvPr id="3" name="İçerik Yer Tutucusu 2"/>
          <p:cNvSpPr>
            <a:spLocks noGrp="1"/>
          </p:cNvSpPr>
          <p:nvPr>
            <p:ph idx="1"/>
          </p:nvPr>
        </p:nvSpPr>
        <p:spPr/>
        <p:txBody>
          <a:bodyPr>
            <a:normAutofit fontScale="77500" lnSpcReduction="20000"/>
          </a:bodyPr>
          <a:lstStyle/>
          <a:p>
            <a:r>
              <a:rPr lang="tr-TR" smtClean="0"/>
              <a:t>Danışanın hayal kurmasına imgelemesine dayanır. Bu müdahalede, imgesel uyarıcının yarattığı duygusal sonuçların gerçek uyarıcının yarattıklarıyla benzer olduğu varsayılır. İki şekilde uygulanabilir: </a:t>
            </a:r>
          </a:p>
          <a:p>
            <a:pPr lvl="1"/>
            <a:r>
              <a:rPr lang="tr-TR" smtClean="0"/>
              <a:t>Birincisi, danışan problem durumunda (A) kendisini hayal eder ve sonra olağan duygusal rahatsızlığı (C) yaşamayı dener. Bu deneme gerçekleştiğinde, danışman danışanın içsel mesajlarına odaklanmasını (B) ister. Daha sonra danışman, danışana duygularını daha ılımlı düzeye getirmesi için yönerge verir. </a:t>
            </a:r>
          </a:p>
          <a:p>
            <a:pPr lvl="1"/>
            <a:r>
              <a:rPr lang="tr-TR" smtClean="0"/>
              <a:t>İkinci durum ise, danışandan önce kendisini sorunlu durumda, daha sonra bu durumda farklı bir şekilde davranıyor ve hissediyor olarak hayal etmesi istenir. Danışanın bu teknikten fayda sağlayabilmesi için, en az bir veya iki hafta boyunca hergün birkaç kere kullanması önerilir.</a:t>
            </a:r>
            <a:endParaRPr lang="en-US" dirty="0"/>
          </a:p>
        </p:txBody>
      </p:sp>
    </p:spTree>
    <p:extLst>
      <p:ext uri="{BB962C8B-B14F-4D97-AF65-F5344CB8AC3E}">
        <p14:creationId xmlns:p14="http://schemas.microsoft.com/office/powerpoint/2010/main" val="126912651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609600" y="1447800"/>
            <a:ext cx="8229600" cy="4572000"/>
          </a:xfrm>
        </p:spPr>
        <p:txBody>
          <a:bodyPr/>
          <a:lstStyle/>
          <a:p>
            <a:pPr marL="109728" lvl="0" indent="0">
              <a:buNone/>
            </a:pPr>
            <a:r>
              <a:rPr lang="tr-TR" dirty="0" smtClean="0"/>
              <a:t>Bilişler insanın düşüncelerini, inançlarını, kendisine ve başkalarına yönelik tutumlarını ve çevresinde dünyaya ilişkin algılarını içermektedir. </a:t>
            </a:r>
            <a:endParaRPr lang="en-US" dirty="0" smtClean="0"/>
          </a:p>
          <a:p>
            <a:pPr lvl="0"/>
            <a:endParaRPr lang="en-US" dirty="0" smtClean="0"/>
          </a:p>
          <a:p>
            <a:pPr marL="109728" lvl="0" indent="0">
              <a:buNone/>
            </a:pPr>
            <a:r>
              <a:rPr lang="tr-TR" dirty="0" smtClean="0"/>
              <a:t>Bilişler insanın kim olduğunu, ne yaptığını ve nasıl hissettiğini belirler. </a:t>
            </a:r>
            <a:r>
              <a:rPr lang="tr-TR" dirty="0"/>
              <a:t>Bu bakış açısı düşünmedeki hataları ya da hatalı düşünmeyi vurgular ve bunların rahatsızlık veren duyguların ya da problem davranışların oluşmasında etkili olduğu belirtir. </a:t>
            </a:r>
            <a:endParaRPr lang="en-US"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dirty="0" smtClean="0"/>
              <a:t>Davranışsal Tartışma ya da Çürütme</a:t>
            </a:r>
            <a:endParaRPr lang="en-US" dirty="0"/>
          </a:p>
        </p:txBody>
      </p:sp>
      <p:sp>
        <p:nvSpPr>
          <p:cNvPr id="3" name="İçerik Yer Tutucusu 2"/>
          <p:cNvSpPr>
            <a:spLocks noGrp="1"/>
          </p:cNvSpPr>
          <p:nvPr>
            <p:ph idx="1"/>
          </p:nvPr>
        </p:nvSpPr>
        <p:spPr/>
        <p:txBody>
          <a:bodyPr>
            <a:normAutofit fontScale="85000" lnSpcReduction="20000"/>
          </a:bodyPr>
          <a:lstStyle/>
          <a:p>
            <a:r>
              <a:rPr lang="tr-TR" dirty="0" smtClean="0"/>
              <a:t>Danışanın farklı davranması için daha önce tepki verdiği tarzın tersi bir biçimde akılcı olmayan inançlarla mücadele etmesi üzerinde durulur. Davranışsal tartışmalar genellikle </a:t>
            </a:r>
            <a:r>
              <a:rPr lang="tr-TR" dirty="0" err="1" smtClean="0"/>
              <a:t>bibliyoterapi</a:t>
            </a:r>
            <a:r>
              <a:rPr lang="tr-TR" dirty="0" smtClean="0"/>
              <a:t> ve hem yazılı hem de sözlü </a:t>
            </a:r>
            <a:r>
              <a:rPr lang="tr-TR" smtClean="0"/>
              <a:t>alıştırmalar </a:t>
            </a:r>
            <a:r>
              <a:rPr lang="tr-TR" smtClean="0"/>
              <a:t>içeren </a:t>
            </a:r>
            <a:r>
              <a:rPr lang="tr-TR" dirty="0" smtClean="0"/>
              <a:t>yapılandırılmış ev ödevleri üzerinde uygulanır. İki belirgin müdahale, akılcı olmayan inançların duyarsızlaştırılması ve </a:t>
            </a:r>
            <a:r>
              <a:rPr lang="tr-TR" dirty="0" err="1" smtClean="0"/>
              <a:t>karşıtlanmasıdır</a:t>
            </a:r>
            <a:r>
              <a:rPr lang="tr-TR" dirty="0" smtClean="0"/>
              <a:t>.</a:t>
            </a:r>
            <a:endParaRPr lang="en-US" dirty="0" smtClean="0"/>
          </a:p>
          <a:p>
            <a:pPr lvl="1"/>
            <a:r>
              <a:rPr lang="tr-TR" b="1" dirty="0" smtClean="0"/>
              <a:t>Akılcı olmayan inançların duyarsızlaştırılması</a:t>
            </a:r>
            <a:r>
              <a:rPr lang="tr-TR" dirty="0" smtClean="0"/>
              <a:t>nın yönergesi için sayfa 187’ye bak.  ,</a:t>
            </a:r>
            <a:endParaRPr lang="en-US" dirty="0" smtClean="0"/>
          </a:p>
          <a:p>
            <a:pPr lvl="1"/>
            <a:r>
              <a:rPr lang="tr-TR" b="1" dirty="0" smtClean="0"/>
              <a:t>Karşıtlama</a:t>
            </a:r>
            <a:r>
              <a:rPr lang="tr-TR" dirty="0" smtClean="0"/>
              <a:t> ise diğer düşüncelere karşı çıkacak şekilde düşüncelerin seçilmesi ve uygulanmasıdır. Bir inancın hatalı olduğuna kendini inandırma. Örnek için sayfa 188’e bak.</a:t>
            </a:r>
            <a:endParaRPr lang="en-US" dirty="0"/>
          </a:p>
        </p:txBody>
      </p:sp>
    </p:spTree>
    <p:extLst>
      <p:ext uri="{BB962C8B-B14F-4D97-AF65-F5344CB8AC3E}">
        <p14:creationId xmlns:p14="http://schemas.microsoft.com/office/powerpoint/2010/main" val="186520705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dirty="0" smtClean="0"/>
              <a:t>Komutlar ve Yeniden Karar Verme Çalışması</a:t>
            </a:r>
            <a:endParaRPr lang="en-US" dirty="0"/>
          </a:p>
        </p:txBody>
      </p:sp>
      <p:sp>
        <p:nvSpPr>
          <p:cNvPr id="3" name="İçerik Yer Tutucusu 2"/>
          <p:cNvSpPr>
            <a:spLocks noGrp="1"/>
          </p:cNvSpPr>
          <p:nvPr>
            <p:ph idx="1"/>
          </p:nvPr>
        </p:nvSpPr>
        <p:spPr/>
        <p:txBody>
          <a:bodyPr/>
          <a:lstStyle/>
          <a:p>
            <a:r>
              <a:rPr lang="tr-TR" dirty="0" smtClean="0"/>
              <a:t>Bir TA tekniği. Çocukluktaki ebeveyn komutlarına odaklanıyor. Uzun zaman önce öğrenilen bu komutlara eşlik eden inanç ve düşünceler irdeleniyor. Bunların yerine gereksinim duyulan yeni inanç ve düşünceler konuyor. Yönergesi için sayfa 189’a bak.</a:t>
            </a:r>
            <a:endParaRPr lang="en-US" dirty="0"/>
          </a:p>
        </p:txBody>
      </p:sp>
    </p:spTree>
    <p:extLst>
      <p:ext uri="{BB962C8B-B14F-4D97-AF65-F5344CB8AC3E}">
        <p14:creationId xmlns:p14="http://schemas.microsoft.com/office/powerpoint/2010/main" val="50522173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Yeniden Bilişsel Yapılandırma</a:t>
            </a:r>
            <a:endParaRPr lang="en-US" dirty="0"/>
          </a:p>
        </p:txBody>
      </p:sp>
      <p:sp>
        <p:nvSpPr>
          <p:cNvPr id="3" name="İçerik Yer Tutucusu 2"/>
          <p:cNvSpPr>
            <a:spLocks noGrp="1"/>
          </p:cNvSpPr>
          <p:nvPr>
            <p:ph idx="1"/>
          </p:nvPr>
        </p:nvSpPr>
        <p:spPr/>
        <p:txBody>
          <a:bodyPr>
            <a:normAutofit/>
          </a:bodyPr>
          <a:lstStyle/>
          <a:p>
            <a:r>
              <a:rPr lang="tr-TR" dirty="0" err="1" smtClean="0"/>
              <a:t>Beck’in</a:t>
            </a:r>
            <a:r>
              <a:rPr lang="tr-TR" dirty="0" smtClean="0"/>
              <a:t> kullandığı bir teknik. Bilişsel yer değiştirme. Danışanın genellikle otomatik düşünce olarak düşünülen, akılcı olmayan veya olumsuz kendilik ifadelerini belirlemesi ve değiştirmesi ile danışanın onları nötr veya olumlu kendilik ifadeleriyle değiştirmesi. </a:t>
            </a:r>
          </a:p>
          <a:p>
            <a:r>
              <a:rPr lang="tr-TR" dirty="0" smtClean="0"/>
              <a:t>Örnek: </a:t>
            </a:r>
            <a:r>
              <a:rPr lang="tr-TR" sz="2400" dirty="0" smtClean="0">
                <a:solidFill>
                  <a:srgbClr val="FF0000"/>
                </a:solidFill>
              </a:rPr>
              <a:t>"Ne işe yaramaz birisin."        </a:t>
            </a:r>
          </a:p>
          <a:p>
            <a:pPr marL="109728" indent="0">
              <a:buNone/>
            </a:pPr>
            <a:r>
              <a:rPr lang="tr-TR" sz="2400" dirty="0" smtClean="0">
                <a:solidFill>
                  <a:srgbClr val="FF0000"/>
                </a:solidFill>
              </a:rPr>
              <a:t>                    "Yavaşla, acele edersen sakarlık yaparsın."</a:t>
            </a:r>
            <a:endParaRPr lang="tr-TR" sz="2400" dirty="0">
              <a:solidFill>
                <a:srgbClr val="FF0000"/>
              </a:solidFill>
            </a:endParaRPr>
          </a:p>
          <a:p>
            <a:r>
              <a:rPr lang="tr-TR" dirty="0" smtClean="0"/>
              <a:t>Detaylı örnek için </a:t>
            </a:r>
            <a:r>
              <a:rPr lang="tr-TR" dirty="0" err="1" smtClean="0"/>
              <a:t>syf</a:t>
            </a:r>
            <a:r>
              <a:rPr lang="tr-TR" dirty="0" smtClean="0"/>
              <a:t>. 192.</a:t>
            </a:r>
            <a:endParaRPr lang="en-US" dirty="0"/>
          </a:p>
        </p:txBody>
      </p:sp>
    </p:spTree>
    <p:extLst>
      <p:ext uri="{BB962C8B-B14F-4D97-AF65-F5344CB8AC3E}">
        <p14:creationId xmlns:p14="http://schemas.microsoft.com/office/powerpoint/2010/main" val="246671543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Düşünceyi Durdurma</a:t>
            </a:r>
            <a:endParaRPr lang="en-US" dirty="0"/>
          </a:p>
        </p:txBody>
      </p:sp>
      <p:sp>
        <p:nvSpPr>
          <p:cNvPr id="3" name="İçerik Yer Tutucusu 2"/>
          <p:cNvSpPr>
            <a:spLocks noGrp="1"/>
          </p:cNvSpPr>
          <p:nvPr>
            <p:ph idx="1"/>
          </p:nvPr>
        </p:nvSpPr>
        <p:spPr/>
        <p:txBody>
          <a:bodyPr/>
          <a:lstStyle/>
          <a:p>
            <a:r>
              <a:rPr lang="tr-TR" dirty="0"/>
              <a:t>Olumsuz iç konuşmaları ya da kendisine zarar verici düşüncelere eğilimi olan danışanlarla çalışmada </a:t>
            </a:r>
            <a:r>
              <a:rPr lang="tr-TR" dirty="0" smtClean="0"/>
              <a:t>kullanılır.</a:t>
            </a:r>
            <a:endParaRPr lang="tr-TR" dirty="0"/>
          </a:p>
          <a:p>
            <a:r>
              <a:rPr lang="tr-TR" dirty="0" smtClean="0"/>
              <a:t>Danışan belirli bir düşünceye ya da düşünme şekline son verme sürecidir. Kişi kendisine komut verir.</a:t>
            </a:r>
            <a:endParaRPr lang="en-US" dirty="0" smtClean="0"/>
          </a:p>
          <a:p>
            <a:endParaRPr lang="en-US" dirty="0"/>
          </a:p>
        </p:txBody>
      </p:sp>
    </p:spTree>
    <p:extLst>
      <p:ext uri="{BB962C8B-B14F-4D97-AF65-F5344CB8AC3E}">
        <p14:creationId xmlns:p14="http://schemas.microsoft.com/office/powerpoint/2010/main" val="174635862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Olumlu Benlik Konuşması</a:t>
            </a:r>
            <a:endParaRPr lang="en-US" dirty="0"/>
          </a:p>
        </p:txBody>
      </p:sp>
      <p:sp>
        <p:nvSpPr>
          <p:cNvPr id="3" name="İçerik Yer Tutucusu 2"/>
          <p:cNvSpPr>
            <a:spLocks noGrp="1"/>
          </p:cNvSpPr>
          <p:nvPr>
            <p:ph idx="1"/>
          </p:nvPr>
        </p:nvSpPr>
        <p:spPr/>
        <p:txBody>
          <a:bodyPr/>
          <a:lstStyle/>
          <a:p>
            <a:r>
              <a:rPr lang="tr-TR" dirty="0" smtClean="0"/>
              <a:t>Danışanın önce mevcut olumsuz örüntülerini ayırt etmesi ve sonrasında bu olumsuz zihinsel süreçleri kontrol altına almasına ilişkin bir tür iç uyarı algısı geliştirmesidir.</a:t>
            </a:r>
          </a:p>
          <a:p>
            <a:r>
              <a:rPr lang="tr-TR" dirty="0" smtClean="0"/>
              <a:t>Olumlu iç monologlar. “Ben bunu asla yapamam” yerine “Benzer durumlarda başarılı olmuştum” ifadesini kullanması.</a:t>
            </a:r>
            <a:endParaRPr lang="en-US" dirty="0"/>
          </a:p>
        </p:txBody>
      </p:sp>
    </p:spTree>
    <p:extLst>
      <p:ext uri="{BB962C8B-B14F-4D97-AF65-F5344CB8AC3E}">
        <p14:creationId xmlns:p14="http://schemas.microsoft.com/office/powerpoint/2010/main" val="53624174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Sabitleme</a:t>
            </a:r>
            <a:endParaRPr lang="en-US" dirty="0"/>
          </a:p>
        </p:txBody>
      </p:sp>
      <p:sp>
        <p:nvSpPr>
          <p:cNvPr id="3" name="İçerik Yer Tutucusu 2"/>
          <p:cNvSpPr>
            <a:spLocks noGrp="1"/>
          </p:cNvSpPr>
          <p:nvPr>
            <p:ph idx="1"/>
          </p:nvPr>
        </p:nvSpPr>
        <p:spPr/>
        <p:txBody>
          <a:bodyPr>
            <a:normAutofit fontScale="92500" lnSpcReduction="10000"/>
          </a:bodyPr>
          <a:lstStyle/>
          <a:p>
            <a:r>
              <a:rPr lang="tr-TR" dirty="0" smtClean="0"/>
              <a:t>Davranış örüntüleri adeta alışkanlık tepkileridir. Bilinçli bir şekilde sergilenmezler. Danışanla uyarıcı işleve sahip bir çıpa belirlenir. Olumsuz bir benlik düşüncesi oluştuğu zaman danışan bu </a:t>
            </a:r>
            <a:r>
              <a:rPr lang="tr-TR" b="1" dirty="0" smtClean="0"/>
              <a:t>çıpa</a:t>
            </a:r>
            <a:r>
              <a:rPr lang="tr-TR" dirty="0" smtClean="0"/>
              <a:t>yı hatırlar. </a:t>
            </a:r>
          </a:p>
          <a:p>
            <a:r>
              <a:rPr lang="tr-TR" dirty="0" smtClean="0"/>
              <a:t>Örneğin danışan çok yoğun kaygı durumu yaşadığında, bu duyguyu çıpa olarak hatırlar ve hemen kendisine “Ne söylüyorum? Ne düşünüyorum şimdi?” diye sorar. Sonra tipik düşünce örüntüsünü izlemek yerine üzerinde anlaşılan ifadeyle değiştirilir. </a:t>
            </a:r>
            <a:endParaRPr lang="en-US" dirty="0"/>
          </a:p>
        </p:txBody>
      </p:sp>
    </p:spTree>
    <p:extLst>
      <p:ext uri="{BB962C8B-B14F-4D97-AF65-F5344CB8AC3E}">
        <p14:creationId xmlns:p14="http://schemas.microsoft.com/office/powerpoint/2010/main" val="214759004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err="1" smtClean="0"/>
              <a:t>Padadoksal</a:t>
            </a:r>
            <a:r>
              <a:rPr lang="tr-TR" dirty="0" smtClean="0"/>
              <a:t> Müdahaleler - I</a:t>
            </a:r>
            <a:endParaRPr lang="en-US" dirty="0"/>
          </a:p>
        </p:txBody>
      </p:sp>
      <p:sp>
        <p:nvSpPr>
          <p:cNvPr id="3" name="İçerik Yer Tutucusu 2"/>
          <p:cNvSpPr>
            <a:spLocks noGrp="1"/>
          </p:cNvSpPr>
          <p:nvPr>
            <p:ph idx="1"/>
          </p:nvPr>
        </p:nvSpPr>
        <p:spPr/>
        <p:txBody>
          <a:bodyPr>
            <a:normAutofit fontScale="77500" lnSpcReduction="20000"/>
          </a:bodyPr>
          <a:lstStyle/>
          <a:p>
            <a:r>
              <a:rPr lang="tr-TR" dirty="0" smtClean="0"/>
              <a:t>Paradoks, farklı bir bakış açısından akılcı olabilmesine rağmen, danışana akılcı gözüken şeyin genellikle tam tersidir. Sorgulamadığım sürece bilişsel süreçlerimin akılcı olduğunu düşünmeyi tercih ederim. Nesnelere, kişilere veya durumlara yüklediğim anlamların hepsi akılcı olmayabilir. En yaygın kullanılan paradoksal müdahaleler: </a:t>
            </a:r>
          </a:p>
          <a:p>
            <a:pPr lvl="1"/>
            <a:r>
              <a:rPr lang="tr-TR" b="1" dirty="0" smtClean="0"/>
              <a:t>Yeniden biçimlendirme</a:t>
            </a:r>
            <a:r>
              <a:rPr lang="tr-TR" dirty="0" smtClean="0"/>
              <a:t>. Bir durumu farklı bir şekilde düşünme veya görme sanatıdır. Sorunun tanımından yola çıkarak, onu kalıcı çözümlere kapı açacak şekilde yeniden tanımlama.</a:t>
            </a:r>
            <a:endParaRPr lang="en-US" dirty="0" smtClean="0"/>
          </a:p>
          <a:p>
            <a:pPr lvl="1"/>
            <a:r>
              <a:rPr lang="tr-TR" b="1" dirty="0" smtClean="0"/>
              <a:t>Belirti reçetesi</a:t>
            </a:r>
            <a:r>
              <a:rPr lang="tr-TR" dirty="0" smtClean="0"/>
              <a:t>. Danışandan sorunlu davranışı özellikle ve hatta abartarak yinelemesi istenir. “Yatağa girdiğimde kafamdaki düşünceleri durduramıyorum”. Böyle bir yakınma karşısında, danışanın uyumaya çalışmaması, başka uğraşılar ile ilgilenmesi şeklinde söz konusu belirti için bir reçete verebilirsiniz.</a:t>
            </a:r>
            <a:endParaRPr lang="en-US" dirty="0"/>
          </a:p>
        </p:txBody>
      </p:sp>
    </p:spTree>
    <p:extLst>
      <p:ext uri="{BB962C8B-B14F-4D97-AF65-F5344CB8AC3E}">
        <p14:creationId xmlns:p14="http://schemas.microsoft.com/office/powerpoint/2010/main" val="24538457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err="1" smtClean="0"/>
              <a:t>Padadoksal</a:t>
            </a:r>
            <a:r>
              <a:rPr lang="tr-TR" dirty="0" smtClean="0"/>
              <a:t> Müdahaleler - II</a:t>
            </a:r>
            <a:endParaRPr lang="en-US" dirty="0"/>
          </a:p>
        </p:txBody>
      </p:sp>
      <p:sp>
        <p:nvSpPr>
          <p:cNvPr id="3" name="İçerik Yer Tutucusu 2"/>
          <p:cNvSpPr>
            <a:spLocks noGrp="1"/>
          </p:cNvSpPr>
          <p:nvPr>
            <p:ph idx="1"/>
          </p:nvPr>
        </p:nvSpPr>
        <p:spPr/>
        <p:txBody>
          <a:bodyPr>
            <a:normAutofit fontScale="92500" lnSpcReduction="10000"/>
          </a:bodyPr>
          <a:lstStyle/>
          <a:p>
            <a:pPr lvl="1"/>
            <a:r>
              <a:rPr lang="tr-TR" b="1" dirty="0" smtClean="0"/>
              <a:t>Paradoksal Dizginleme</a:t>
            </a:r>
            <a:r>
              <a:rPr lang="tr-TR" dirty="0" smtClean="0"/>
              <a:t>. Danışanı değişime karşı tedbirli olmaya çağırma ya da çok hızlı ilerlediği için uyarma.   </a:t>
            </a:r>
            <a:endParaRPr lang="en-US" dirty="0" smtClean="0"/>
          </a:p>
          <a:p>
            <a:pPr lvl="1"/>
            <a:r>
              <a:rPr lang="tr-TR" b="1" dirty="0" smtClean="0"/>
              <a:t>Yerini Belirleme</a:t>
            </a:r>
            <a:r>
              <a:rPr lang="tr-TR" dirty="0" smtClean="0"/>
              <a:t>. Olumsuz kendilik ifadelerini yönlendirme aracı olarak kullanan danışanlarda etkilidir. Danışanın beklentisinin tersine yanıtlar vermek.</a:t>
            </a:r>
          </a:p>
          <a:p>
            <a:pPr lvl="2"/>
            <a:r>
              <a:rPr lang="tr-TR" b="1" dirty="0" smtClean="0"/>
              <a:t>Danışan:</a:t>
            </a:r>
            <a:r>
              <a:rPr lang="tr-TR" dirty="0" smtClean="0"/>
              <a:t> ‘‘Bilgisayarda hiç iyi değilim. Bir şey yapmayı dener denemez, garip bir şeyler oluyor ve daha sonra ne yapacağımı bilemiyorum.’’</a:t>
            </a:r>
          </a:p>
          <a:p>
            <a:pPr lvl="2"/>
            <a:r>
              <a:rPr lang="tr-TR" b="1" dirty="0" smtClean="0"/>
              <a:t>Danışman:</a:t>
            </a:r>
            <a:r>
              <a:rPr lang="tr-TR" dirty="0" smtClean="0"/>
              <a:t> ‘‘Bilgisayar senin zeka ve yeteneğinin hep ötesinde olacağa benziyor. Öyleyse niçin bilgisayar kullanarak bir şeyler yapmaya çalışıyorsun.’’</a:t>
            </a:r>
            <a:endParaRPr lang="en-US" dirty="0"/>
          </a:p>
        </p:txBody>
      </p:sp>
    </p:spTree>
    <p:extLst>
      <p:ext uri="{BB962C8B-B14F-4D97-AF65-F5344CB8AC3E}">
        <p14:creationId xmlns:p14="http://schemas.microsoft.com/office/powerpoint/2010/main" val="326003181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p:cNvSpPr>
            <a:spLocks noGrp="1"/>
          </p:cNvSpPr>
          <p:nvPr>
            <p:ph type="title"/>
          </p:nvPr>
        </p:nvSpPr>
        <p:spPr/>
        <p:txBody>
          <a:bodyPr>
            <a:normAutofit fontScale="90000"/>
          </a:bodyPr>
          <a:lstStyle/>
          <a:p>
            <a:r>
              <a:rPr lang="tr-TR" dirty="0"/>
              <a:t>Bilişsel müdahaleler ağırlıklı olarak</a:t>
            </a:r>
            <a:r>
              <a:rPr lang="en-US" dirty="0" smtClean="0"/>
              <a:t>;</a:t>
            </a:r>
            <a:endParaRPr lang="en-US" dirty="0"/>
          </a:p>
        </p:txBody>
      </p:sp>
      <p:sp>
        <p:nvSpPr>
          <p:cNvPr id="3" name="Content Placeholder 2"/>
          <p:cNvSpPr>
            <a:spLocks noGrp="1"/>
          </p:cNvSpPr>
          <p:nvPr>
            <p:ph idx="1"/>
          </p:nvPr>
        </p:nvSpPr>
        <p:spPr/>
        <p:txBody>
          <a:bodyPr>
            <a:normAutofit/>
          </a:bodyPr>
          <a:lstStyle/>
          <a:p>
            <a:pPr lvl="1"/>
            <a:r>
              <a:rPr lang="tr-TR" dirty="0" smtClean="0"/>
              <a:t>kaygının azaltılması, </a:t>
            </a:r>
            <a:endParaRPr lang="en-US" dirty="0" smtClean="0"/>
          </a:p>
          <a:p>
            <a:pPr lvl="1"/>
            <a:r>
              <a:rPr lang="tr-TR" dirty="0" smtClean="0"/>
              <a:t>stres yönetimi, </a:t>
            </a:r>
            <a:endParaRPr lang="en-US" dirty="0" smtClean="0"/>
          </a:p>
          <a:p>
            <a:pPr lvl="1"/>
            <a:r>
              <a:rPr lang="tr-TR" dirty="0" smtClean="0"/>
              <a:t>öfke kontrolü, </a:t>
            </a:r>
            <a:endParaRPr lang="en-US" dirty="0" smtClean="0"/>
          </a:p>
          <a:p>
            <a:pPr lvl="1"/>
            <a:r>
              <a:rPr lang="tr-TR" dirty="0" smtClean="0"/>
              <a:t>alışkanlık kontrolü, </a:t>
            </a:r>
            <a:endParaRPr lang="en-US" dirty="0" smtClean="0"/>
          </a:p>
          <a:p>
            <a:pPr lvl="1"/>
            <a:r>
              <a:rPr lang="tr-TR" dirty="0" err="1" smtClean="0"/>
              <a:t>obezite</a:t>
            </a:r>
            <a:r>
              <a:rPr lang="tr-TR" dirty="0" smtClean="0"/>
              <a:t>, </a:t>
            </a:r>
            <a:endParaRPr lang="en-US" dirty="0" smtClean="0"/>
          </a:p>
          <a:p>
            <a:pPr lvl="1"/>
            <a:r>
              <a:rPr lang="tr-TR" dirty="0" smtClean="0"/>
              <a:t>depresyon, </a:t>
            </a:r>
            <a:endParaRPr lang="en-US" dirty="0" smtClean="0"/>
          </a:p>
          <a:p>
            <a:pPr lvl="1"/>
            <a:r>
              <a:rPr lang="tr-TR" dirty="0" err="1" smtClean="0"/>
              <a:t>fobik</a:t>
            </a:r>
            <a:r>
              <a:rPr lang="tr-TR" dirty="0" smtClean="0"/>
              <a:t> bozukluklar, </a:t>
            </a:r>
            <a:endParaRPr lang="en-US" dirty="0" smtClean="0"/>
          </a:p>
          <a:p>
            <a:pPr lvl="1"/>
            <a:r>
              <a:rPr lang="tr-TR" dirty="0" smtClean="0"/>
              <a:t>cinsel bozukluklar gibi rahatsızlıklarda kullanılmaktadır. </a:t>
            </a:r>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tr-TR" dirty="0" smtClean="0"/>
              <a:t>Bilişsel Müdahalelerden Fayda Sağlayan Danışanların Özellikleri</a:t>
            </a:r>
            <a:endParaRPr lang="en-US" dirty="0"/>
          </a:p>
        </p:txBody>
      </p:sp>
      <p:sp>
        <p:nvSpPr>
          <p:cNvPr id="3" name="Content Placeholder 2"/>
          <p:cNvSpPr>
            <a:spLocks noGrp="1"/>
          </p:cNvSpPr>
          <p:nvPr>
            <p:ph idx="1"/>
          </p:nvPr>
        </p:nvSpPr>
        <p:spPr>
          <a:xfrm>
            <a:off x="457200" y="2362200"/>
            <a:ext cx="8229600" cy="4212336"/>
          </a:xfrm>
        </p:spPr>
        <p:txBody>
          <a:bodyPr>
            <a:normAutofit fontScale="92500" lnSpcReduction="10000"/>
          </a:bodyPr>
          <a:lstStyle/>
          <a:p>
            <a:pPr lvl="0"/>
            <a:r>
              <a:rPr lang="tr-TR" dirty="0" smtClean="0"/>
              <a:t>Ortalama </a:t>
            </a:r>
            <a:r>
              <a:rPr lang="tr-TR" dirty="0" err="1" smtClean="0"/>
              <a:t>IQ’nun</a:t>
            </a:r>
            <a:r>
              <a:rPr lang="tr-TR" dirty="0" smtClean="0"/>
              <a:t> üzerindekiler</a:t>
            </a:r>
            <a:endParaRPr lang="en-US" dirty="0" smtClean="0"/>
          </a:p>
          <a:p>
            <a:pPr lvl="0"/>
            <a:r>
              <a:rPr lang="tr-TR" dirty="0" smtClean="0"/>
              <a:t>Yeterli beceri birikimi ya da alternatif davranışsal tepkilere sahip olanlar</a:t>
            </a:r>
            <a:endParaRPr lang="en-US" dirty="0" smtClean="0"/>
          </a:p>
          <a:p>
            <a:pPr lvl="0"/>
            <a:r>
              <a:rPr lang="tr-TR" dirty="0" smtClean="0"/>
              <a:t>Duygu ve düşüncelerini tanımlayabilme yeteneğine sahip olan kişiler</a:t>
            </a:r>
            <a:endParaRPr lang="en-US" dirty="0" smtClean="0"/>
          </a:p>
          <a:p>
            <a:pPr lvl="0"/>
            <a:r>
              <a:rPr lang="tr-TR" dirty="0" smtClean="0"/>
              <a:t>Kriz durumunda olmayan, </a:t>
            </a:r>
            <a:r>
              <a:rPr lang="tr-TR" dirty="0" err="1" smtClean="0"/>
              <a:t>psikotik</a:t>
            </a:r>
            <a:r>
              <a:rPr lang="tr-TR" dirty="0" smtClean="0"/>
              <a:t> olmayan ya da sorunundan dolayı anormal derece halsiz olmayanlar</a:t>
            </a:r>
            <a:endParaRPr lang="en-US" dirty="0" smtClean="0"/>
          </a:p>
          <a:p>
            <a:pPr lvl="0"/>
            <a:r>
              <a:rPr lang="tr-TR" dirty="0" smtClean="0"/>
              <a:t>Bilgiyi görsel ya da işitsel olarak işleyebilme yeteneğine sahip olanlar</a:t>
            </a:r>
            <a:endParaRPr lang="en-US" dirty="0" smtClean="0"/>
          </a:p>
          <a:p>
            <a:pPr lvl="0"/>
            <a:r>
              <a:rPr lang="tr-TR" dirty="0" smtClean="0"/>
              <a:t>Analitik düşünme eğilimde olanlar</a:t>
            </a:r>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tr-TR" smtClean="0"/>
              <a:t>Bilişsel Sürecin Önemini Vurgulayan Kuramlar</a:t>
            </a:r>
            <a:endParaRPr lang="en-US" dirty="0"/>
          </a:p>
        </p:txBody>
      </p:sp>
      <p:sp>
        <p:nvSpPr>
          <p:cNvPr id="3" name="Content Placeholder 2"/>
          <p:cNvSpPr>
            <a:spLocks noGrp="1"/>
          </p:cNvSpPr>
          <p:nvPr>
            <p:ph idx="1"/>
          </p:nvPr>
        </p:nvSpPr>
        <p:spPr>
          <a:xfrm>
            <a:off x="457200" y="2514600"/>
            <a:ext cx="8229600" cy="4059936"/>
          </a:xfrm>
        </p:spPr>
        <p:txBody>
          <a:bodyPr>
            <a:normAutofit fontScale="70000" lnSpcReduction="20000"/>
          </a:bodyPr>
          <a:lstStyle/>
          <a:p>
            <a:r>
              <a:rPr lang="tr-TR" dirty="0" smtClean="0"/>
              <a:t>Bilişsel </a:t>
            </a:r>
            <a:r>
              <a:rPr lang="tr-TR" dirty="0" err="1" smtClean="0"/>
              <a:t>Du</a:t>
            </a:r>
            <a:r>
              <a:rPr lang="en-US" dirty="0" err="1" smtClean="0"/>
              <a:t>yg</a:t>
            </a:r>
            <a:r>
              <a:rPr lang="tr-TR" dirty="0" err="1" smtClean="0"/>
              <a:t>usal</a:t>
            </a:r>
            <a:r>
              <a:rPr lang="tr-TR" dirty="0" smtClean="0"/>
              <a:t> Davranışçı Terapi (</a:t>
            </a:r>
            <a:r>
              <a:rPr lang="tr-TR" dirty="0" err="1" smtClean="0"/>
              <a:t>Ellis</a:t>
            </a:r>
            <a:r>
              <a:rPr lang="tr-TR" dirty="0" smtClean="0"/>
              <a:t>), </a:t>
            </a:r>
            <a:endParaRPr lang="en-US" dirty="0" smtClean="0"/>
          </a:p>
          <a:p>
            <a:r>
              <a:rPr lang="tr-TR" dirty="0" smtClean="0"/>
              <a:t>Bilişsel Terapi (</a:t>
            </a:r>
            <a:r>
              <a:rPr lang="tr-TR" dirty="0" err="1" smtClean="0"/>
              <a:t>Beck</a:t>
            </a:r>
            <a:r>
              <a:rPr lang="tr-TR" dirty="0" smtClean="0"/>
              <a:t>), </a:t>
            </a:r>
            <a:endParaRPr lang="en-US" dirty="0" smtClean="0"/>
          </a:p>
          <a:p>
            <a:r>
              <a:rPr lang="tr-TR" dirty="0" err="1" smtClean="0"/>
              <a:t>Transaksiyonel</a:t>
            </a:r>
            <a:r>
              <a:rPr lang="tr-TR" dirty="0" smtClean="0"/>
              <a:t> Analiz (</a:t>
            </a:r>
            <a:r>
              <a:rPr lang="tr-TR" dirty="0" err="1" smtClean="0"/>
              <a:t>Berne</a:t>
            </a:r>
            <a:r>
              <a:rPr lang="tr-TR" dirty="0" smtClean="0"/>
              <a:t>) </a:t>
            </a:r>
            <a:endParaRPr lang="en-US" dirty="0" smtClean="0"/>
          </a:p>
          <a:p>
            <a:r>
              <a:rPr lang="en-US" dirty="0" err="1" smtClean="0"/>
              <a:t>Bazı</a:t>
            </a:r>
            <a:r>
              <a:rPr lang="en-US" dirty="0" smtClean="0"/>
              <a:t> </a:t>
            </a:r>
            <a:r>
              <a:rPr lang="tr-TR" dirty="0" err="1" smtClean="0"/>
              <a:t>Yapılandırmacı</a:t>
            </a:r>
            <a:r>
              <a:rPr lang="tr-TR" dirty="0" smtClean="0"/>
              <a:t> Yaklaşımlar</a:t>
            </a:r>
            <a:endParaRPr lang="tr-TR" dirty="0"/>
          </a:p>
          <a:p>
            <a:pPr marL="109728" indent="0">
              <a:buNone/>
            </a:pPr>
            <a:endParaRPr lang="tr-TR" dirty="0" smtClean="0"/>
          </a:p>
          <a:p>
            <a:pPr>
              <a:buFont typeface="Wingdings" panose="05000000000000000000" pitchFamily="2" charset="2"/>
              <a:buChar char="Ø"/>
            </a:pPr>
            <a:r>
              <a:rPr lang="tr-TR" dirty="0" smtClean="0"/>
              <a:t>Bu </a:t>
            </a:r>
            <a:r>
              <a:rPr lang="tr-TR" dirty="0"/>
              <a:t>tür yaklaşımlar beyin yıkama ya da beyin kontrolü mü odaklıdır? Hayır. Çünkü bilişsel müdahalelerde sorumluluk her zaman için danışandadır ve danışan nasıl düşünmek istediği ile ilgili tercihi kendisi </a:t>
            </a:r>
            <a:r>
              <a:rPr lang="tr-TR" dirty="0" smtClean="0"/>
              <a:t>yapar.</a:t>
            </a:r>
            <a:endParaRPr lang="tr-TR" dirty="0"/>
          </a:p>
          <a:p>
            <a:pPr>
              <a:buFont typeface="Wingdings" panose="05000000000000000000" pitchFamily="2" charset="2"/>
              <a:buChar char="Ø"/>
            </a:pPr>
            <a:r>
              <a:rPr lang="tr-TR" dirty="0" smtClean="0"/>
              <a:t>Geleneksel </a:t>
            </a:r>
            <a:r>
              <a:rPr lang="tr-TR" dirty="0"/>
              <a:t>okullar bilişsel terapiyi mantık odaklı bir süreç olarak görmektedir. Bu süreçte irrasyonel düşüncelerin yerine rasyonel olanların yerleştirilmesi söz konusudur. </a:t>
            </a:r>
            <a:r>
              <a:rPr lang="tr-TR" dirty="0" err="1"/>
              <a:t>Yapılandırmacı</a:t>
            </a:r>
            <a:r>
              <a:rPr lang="tr-TR" dirty="0"/>
              <a:t> yaklaşımlar ise, bireyi bilinçdışı motivasyonları ile birlikte karmaşık bir süreç olarak görmektedir. İnsan sürekli dünyaya ilişkin anlamlar çıkarmada bu bilişleri uyarlar</a:t>
            </a:r>
            <a:r>
              <a:rPr lang="tr-TR" dirty="0" smtClean="0"/>
              <a:t>.</a:t>
            </a:r>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Bilişsel Müdahalelerin Amaçları</a:t>
            </a:r>
            <a:endParaRPr lang="en-US" dirty="0"/>
          </a:p>
        </p:txBody>
      </p:sp>
      <p:sp>
        <p:nvSpPr>
          <p:cNvPr id="3" name="Content Placeholder 2"/>
          <p:cNvSpPr>
            <a:spLocks noGrp="1"/>
          </p:cNvSpPr>
          <p:nvPr>
            <p:ph idx="1"/>
          </p:nvPr>
        </p:nvSpPr>
        <p:spPr/>
        <p:txBody>
          <a:bodyPr>
            <a:normAutofit fontScale="92500" lnSpcReduction="20000"/>
          </a:bodyPr>
          <a:lstStyle/>
          <a:p>
            <a:r>
              <a:rPr lang="tr-TR" dirty="0" smtClean="0"/>
              <a:t>Bilişsel müdahalelerin genel amacı, düşüncedeki hataları düzelterek ya da değiştirerek, duygusal acıyı ve eşlik eden uyumsuz davranış örüntülerini azaltmaktır.</a:t>
            </a:r>
          </a:p>
          <a:p>
            <a:r>
              <a:rPr lang="tr-TR" dirty="0"/>
              <a:t>Danışanın çarpıtılmış düşünceleri değişmeye başladığında ya da bunların yerine kişinin kendisi, başkaları ya da yaşam olayları ile ilgili daha gerçekçi düşünceler yer almaya başladığında, davranış ya da duygularda da değişimler başlar. Danışan kendi değişimlerinin bir yaratıcısı olarak görülür. Kişi dış olayların ya da güçlerin etkisi altındaki çaresiz bir mağdur değildir.</a:t>
            </a:r>
            <a:endParaRPr lang="en-US" dirty="0" smtClean="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Kültürün Bilişsel Süreçlerdeki Rolü</a:t>
            </a:r>
            <a:endParaRPr lang="en-US" dirty="0"/>
          </a:p>
        </p:txBody>
      </p:sp>
      <p:sp>
        <p:nvSpPr>
          <p:cNvPr id="5" name="İçerik Yer Tutucusu 4"/>
          <p:cNvSpPr>
            <a:spLocks noGrp="1"/>
          </p:cNvSpPr>
          <p:nvPr>
            <p:ph idx="1"/>
          </p:nvPr>
        </p:nvSpPr>
        <p:spPr/>
        <p:txBody>
          <a:bodyPr/>
          <a:lstStyle/>
          <a:p>
            <a:pPr marL="109728" indent="0">
              <a:buNone/>
            </a:pPr>
            <a:r>
              <a:rPr lang="tr-TR" dirty="0"/>
              <a:t>Kültür ve bilişler birbiriyle yakından ilişkilidir. Bilişsel süreçler daha çok kişinin kültürel belirleyicilerini yansıtır. Kültürel bilişler söz konusudur ve danışanın bu bilişleri anlamak gerekebilir. Bilişsel örüntüler değişebilir, ancak bu bilişler ne zaman kültürel değer ve inançlar eşleşirse, o zaman değişime karşı daha dirençli olurlar</a:t>
            </a:r>
            <a:r>
              <a:rPr lang="tr-TR" dirty="0" smtClean="0"/>
              <a:t>.</a:t>
            </a:r>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tr-TR" smtClean="0"/>
              <a:t>Bilişsel Sorunların Değerlendirilmesi - I</a:t>
            </a:r>
            <a:endParaRPr lang="en-US" dirty="0"/>
          </a:p>
        </p:txBody>
      </p:sp>
      <p:sp>
        <p:nvSpPr>
          <p:cNvPr id="3" name="Content Placeholder 2"/>
          <p:cNvSpPr>
            <a:spLocks noGrp="1"/>
          </p:cNvSpPr>
          <p:nvPr>
            <p:ph idx="1"/>
          </p:nvPr>
        </p:nvSpPr>
        <p:spPr/>
        <p:txBody>
          <a:bodyPr>
            <a:normAutofit fontScale="92500" lnSpcReduction="20000"/>
          </a:bodyPr>
          <a:lstStyle/>
          <a:p>
            <a:r>
              <a:rPr lang="tr-TR" smtClean="0"/>
              <a:t>İnsanlar kendi gerçeklerini çocukluk yaşantılarına, inançlarına ve tutumlarına göre oluşturmaktadır. Eğer kişinin kendisi ve başkaları ile ilgili algıları çarpıtılmış ise, bu oluşumların bazıları da çarpıtılmış olacaktır. Neden insanların algıları çarpık olur? İnsanlar bu çarpıtmaları anne-babaları, akranları, öğretmenleri ya da sosyal çevrelerinden öğrenirler. Sonrasında bu çarpıtmaları gerçeklere uygulamaya başlarlar. Bilişsel çarpıtmalara yönelik değerlendirme; danışman ve danışanın birlikte bu algıları analiz etme, danışanın düşünceleri altındaki hataları araştırma üzerine kuruludur.</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143000"/>
            <a:ext cx="8305800" cy="1066800"/>
          </a:xfrm>
        </p:spPr>
        <p:txBody>
          <a:bodyPr>
            <a:normAutofit fontScale="90000"/>
          </a:bodyPr>
          <a:lstStyle/>
          <a:p>
            <a:r>
              <a:rPr lang="tr-TR" dirty="0" smtClean="0"/>
              <a:t>Bilişsel Sorunların Değerlendirilmesi - II</a:t>
            </a:r>
            <a:endParaRPr lang="en-US" dirty="0"/>
          </a:p>
        </p:txBody>
      </p:sp>
      <p:sp>
        <p:nvSpPr>
          <p:cNvPr id="3" name="Content Placeholder 2"/>
          <p:cNvSpPr>
            <a:spLocks noGrp="1"/>
          </p:cNvSpPr>
          <p:nvPr>
            <p:ph idx="1"/>
          </p:nvPr>
        </p:nvSpPr>
        <p:spPr/>
        <p:txBody>
          <a:bodyPr>
            <a:normAutofit fontScale="77500" lnSpcReduction="20000"/>
          </a:bodyPr>
          <a:lstStyle/>
          <a:p>
            <a:r>
              <a:rPr lang="tr-TR" smtClean="0"/>
              <a:t>Beck’in ön değerlendirme kullandığı bilişsel değerlendirmeye yönelik sorular:</a:t>
            </a:r>
            <a:endParaRPr lang="en-US" smtClean="0"/>
          </a:p>
          <a:p>
            <a:pPr lvl="1"/>
            <a:r>
              <a:rPr lang="tr-TR" smtClean="0"/>
              <a:t>Danışanın temel inançları neler?</a:t>
            </a:r>
            <a:endParaRPr lang="en-US" smtClean="0"/>
          </a:p>
          <a:p>
            <a:pPr lvl="1"/>
            <a:r>
              <a:rPr lang="tr-TR" smtClean="0"/>
              <a:t>Bu temel inançların gelişimi ve sürmesinde katkı sağlayan deneyimler nelerdir?</a:t>
            </a:r>
            <a:endParaRPr lang="en-US" smtClean="0"/>
          </a:p>
          <a:p>
            <a:pPr lvl="1"/>
            <a:r>
              <a:rPr lang="tr-TR" smtClean="0"/>
              <a:t>Kişinin kendisi ile ilgili en temel inancı nedir?</a:t>
            </a:r>
            <a:endParaRPr lang="en-US" smtClean="0"/>
          </a:p>
          <a:p>
            <a:pPr lvl="1"/>
            <a:r>
              <a:rPr lang="tr-TR" smtClean="0"/>
              <a:t>Ne tür bir olumlu inanç danışanın temel inancıyla baş etmesine sağlayabilir?</a:t>
            </a:r>
            <a:endParaRPr lang="en-US" smtClean="0"/>
          </a:p>
          <a:p>
            <a:pPr lvl="1"/>
            <a:r>
              <a:rPr lang="tr-TR" smtClean="0"/>
              <a:t>Hangi davranışlar danışana temel inancıyla baş etmesine yardımcı olabilir?</a:t>
            </a:r>
            <a:endParaRPr lang="en-US" smtClean="0"/>
          </a:p>
          <a:p>
            <a:pPr lvl="1"/>
            <a:r>
              <a:rPr lang="tr-TR" smtClean="0"/>
              <a:t>Bilişsel çarpıtmayı ortaya çıkaran problem durum nedir?</a:t>
            </a:r>
            <a:endParaRPr lang="en-US" smtClean="0"/>
          </a:p>
          <a:p>
            <a:pPr lvl="1"/>
            <a:r>
              <a:rPr lang="tr-TR" smtClean="0"/>
              <a:t>Problem durumda danışanın aklından neler geçmektedir?</a:t>
            </a:r>
            <a:endParaRPr lang="en-US" smtClean="0"/>
          </a:p>
          <a:p>
            <a:pPr lvl="1"/>
            <a:r>
              <a:rPr lang="tr-TR" smtClean="0"/>
              <a:t>Danışan hangi duygusunu otomatik düşünceler ile eşlemektedir?</a:t>
            </a:r>
            <a:endParaRPr lang="en-US" smtClean="0"/>
          </a:p>
          <a:p>
            <a:pPr lvl="1"/>
            <a:r>
              <a:rPr lang="tr-TR" smtClean="0"/>
              <a:t>Danışanın bu düşüncelere yönelik davranışsal tepkileri nelerdir?</a:t>
            </a:r>
            <a:endParaRPr lang="en-US" dirty="0" smtClean="0"/>
          </a:p>
        </p:txBody>
      </p:sp>
    </p:spTree>
    <p:extLst>
      <p:ext uri="{BB962C8B-B14F-4D97-AF65-F5344CB8AC3E}">
        <p14:creationId xmlns:p14="http://schemas.microsoft.com/office/powerpoint/2010/main" val="131338550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Urban">
  <a:themeElements>
    <a:clrScheme name="Urban">
      <a:dk1>
        <a:sysClr val="windowText" lastClr="000000"/>
      </a:dk1>
      <a:lt1>
        <a:sysClr val="window" lastClr="FFFFFF"/>
      </a:lt1>
      <a:dk2>
        <a:srgbClr val="424456"/>
      </a:dk2>
      <a:lt2>
        <a:srgbClr val="DEDEDE"/>
      </a:lt2>
      <a:accent1>
        <a:srgbClr val="53548A"/>
      </a:accent1>
      <a:accent2>
        <a:srgbClr val="438086"/>
      </a:accent2>
      <a:accent3>
        <a:srgbClr val="A04DA3"/>
      </a:accent3>
      <a:accent4>
        <a:srgbClr val="C4652D"/>
      </a:accent4>
      <a:accent5>
        <a:srgbClr val="8B5D3D"/>
      </a:accent5>
      <a:accent6>
        <a:srgbClr val="5C92B5"/>
      </a:accent6>
      <a:hlink>
        <a:srgbClr val="67AFBD"/>
      </a:hlink>
      <a:folHlink>
        <a:srgbClr val="C2A874"/>
      </a:folHlink>
    </a:clrScheme>
    <a:fontScheme name="Urban">
      <a:majorFont>
        <a:latin typeface="Trebuchet MS"/>
        <a:ea typeface=""/>
        <a:cs typeface=""/>
        <a:font script="Jpan" typeface="HGｺﾞｼｯｸM"/>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eorgia"/>
        <a:ea typeface=""/>
        <a:cs typeface=""/>
        <a:font script="Jpan" typeface="HG明朝B"/>
        <a:font script="Hang" typeface="맑은 고딕"/>
        <a:font script="Hans" typeface="宋体"/>
        <a:font script="Hant" typeface="新細明體"/>
        <a:font script="Arab" typeface="Arial"/>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Urban">
      <a:fillStyleLst>
        <a:solidFill>
          <a:schemeClr val="phClr"/>
        </a:solidFill>
        <a:gradFill rotWithShape="1">
          <a:gsLst>
            <a:gs pos="0">
              <a:schemeClr val="phClr">
                <a:tint val="1000"/>
                <a:satMod val="255000"/>
              </a:schemeClr>
            </a:gs>
            <a:gs pos="55000">
              <a:schemeClr val="phClr">
                <a:tint val="12000"/>
                <a:satMod val="255000"/>
              </a:schemeClr>
            </a:gs>
            <a:gs pos="100000">
              <a:schemeClr val="phClr">
                <a:tint val="45000"/>
                <a:satMod val="250000"/>
              </a:schemeClr>
            </a:gs>
          </a:gsLst>
          <a:path path="circle">
            <a:fillToRect l="-40000" t="-90000" r="140000" b="190000"/>
          </a:path>
        </a:gradFill>
        <a:gradFill rotWithShape="1">
          <a:gsLst>
            <a:gs pos="0">
              <a:schemeClr val="phClr">
                <a:tint val="43000"/>
                <a:satMod val="165000"/>
              </a:schemeClr>
            </a:gs>
            <a:gs pos="55000">
              <a:schemeClr val="phClr">
                <a:tint val="83000"/>
                <a:satMod val="155000"/>
              </a:schemeClr>
            </a:gs>
            <a:gs pos="100000">
              <a:schemeClr val="phClr">
                <a:shade val="85000"/>
              </a:schemeClr>
            </a:gs>
          </a:gsLst>
          <a:path path="circle">
            <a:fillToRect l="-40000" t="-90000" r="140000" b="190000"/>
          </a:path>
        </a:gradFill>
      </a:fillStyleLst>
      <a:lnStyleLst>
        <a:ln w="9525" cap="flat" cmpd="sng" algn="ctr">
          <a:solidFill>
            <a:schemeClr val="phClr"/>
          </a:solidFill>
          <a:prstDash val="solid"/>
        </a:ln>
        <a:ln w="19050" cap="flat" cmpd="sng" algn="ctr">
          <a:solidFill>
            <a:schemeClr val="phClr"/>
          </a:solidFill>
          <a:prstDash val="solid"/>
        </a:ln>
        <a:ln w="31750" cap="flat" cmpd="sng" algn="ctr">
          <a:solidFill>
            <a:schemeClr val="phClr"/>
          </a:solidFill>
          <a:prstDash val="solid"/>
        </a:ln>
      </a:lnStyleLst>
      <a:effectStyleLst>
        <a:effectStyle>
          <a:effectLst>
            <a:outerShdw blurRad="51500" dist="25400" dir="5400000" rotWithShape="0">
              <a:srgbClr val="000000">
                <a:alpha val="40000"/>
              </a:srgbClr>
            </a:outerShdw>
          </a:effectLst>
        </a:effectStyle>
        <a:effectStyle>
          <a:effectLst>
            <a:outerShdw blurRad="50800" dist="25400" dir="5400000" rotWithShape="0">
              <a:srgbClr val="000000">
                <a:alpha val="4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flat" dir="t">
              <a:rot lat="0" lon="0" rev="20040000"/>
            </a:lightRig>
          </a:scene3d>
          <a:sp3d contourW="12700" prstMaterial="dkEdge">
            <a:bevelT w="25400" h="38100" prst="convex"/>
            <a:contourClr>
              <a:schemeClr val="phClr">
                <a:satMod val="115000"/>
              </a:schemeClr>
            </a:contourClr>
          </a:sp3d>
        </a:effectStyle>
      </a:effectStyleLst>
      <a:bgFillStyleLst>
        <a:solidFill>
          <a:schemeClr val="phClr"/>
        </a:solidFill>
        <a:gradFill rotWithShape="1">
          <a:gsLst>
            <a:gs pos="100000">
              <a:schemeClr val="phClr">
                <a:tint val="80000"/>
                <a:satMod val="250000"/>
              </a:schemeClr>
            </a:gs>
            <a:gs pos="60000">
              <a:schemeClr val="phClr">
                <a:shade val="38000"/>
                <a:satMod val="175000"/>
              </a:schemeClr>
            </a:gs>
            <a:gs pos="0">
              <a:schemeClr val="phClr">
                <a:shade val="30000"/>
                <a:satMod val="175000"/>
              </a:schemeClr>
            </a:gs>
          </a:gsLst>
          <a:lin ang="5400000" scaled="0"/>
        </a:gradFill>
        <a:blipFill>
          <a:blip xmlns:r="http://schemas.openxmlformats.org/officeDocument/2006/relationships" r:embed="rId1">
            <a:duotone>
              <a:schemeClr val="phClr">
                <a:shade val="48000"/>
              </a:schemeClr>
              <a:schemeClr val="phClr">
                <a:tint val="96000"/>
                <a:satMod val="150000"/>
              </a:schemeClr>
            </a:duotone>
          </a:blip>
          <a:tile tx="0" ty="0" sx="80000" sy="80000" flip="none" algn="tl"/>
        </a:blipFill>
      </a:bgFillStyleLst>
    </a:fmtScheme>
  </a:themeElements>
  <a:objectDefaults/>
  <a:extraClrScheme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Urban</Template>
  <TotalTime>157</TotalTime>
  <Words>1541</Words>
  <Application>Microsoft Office PowerPoint</Application>
  <PresentationFormat>Ekran Gösterisi (4:3)</PresentationFormat>
  <Paragraphs>132</Paragraphs>
  <Slides>27</Slides>
  <Notes>6</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27</vt:i4>
      </vt:variant>
    </vt:vector>
  </HeadingPairs>
  <TitlesOfParts>
    <vt:vector size="33" baseType="lpstr">
      <vt:lpstr>Calibri</vt:lpstr>
      <vt:lpstr>Georgia</vt:lpstr>
      <vt:lpstr>Trebuchet MS</vt:lpstr>
      <vt:lpstr>Wingdings</vt:lpstr>
      <vt:lpstr>Wingdings 2</vt:lpstr>
      <vt:lpstr>Urban</vt:lpstr>
      <vt:lpstr>BİLİŞSEL MÜDAHALELER</vt:lpstr>
      <vt:lpstr>PowerPoint Sunusu</vt:lpstr>
      <vt:lpstr>Bilişsel müdahaleler ağırlıklı olarak;</vt:lpstr>
      <vt:lpstr>Bilişsel Müdahalelerden Fayda Sağlayan Danışanların Özellikleri</vt:lpstr>
      <vt:lpstr>Bilişsel Sürecin Önemini Vurgulayan Kuramlar</vt:lpstr>
      <vt:lpstr>Bilişsel Müdahalelerin Amaçları</vt:lpstr>
      <vt:lpstr>Kültürün Bilişsel Süreçlerdeki Rolü</vt:lpstr>
      <vt:lpstr>Bilişsel Sorunların Değerlendirilmesi - I</vt:lpstr>
      <vt:lpstr>Bilişsel Sorunların Değerlendirilmesi - II</vt:lpstr>
      <vt:lpstr>Bilişsel Beceriler</vt:lpstr>
      <vt:lpstr>Düşünceleri Ortaya Çıkarma</vt:lpstr>
      <vt:lpstr>Düşünceleri Değiştirme</vt:lpstr>
      <vt:lpstr>Problem Çözme</vt:lpstr>
      <vt:lpstr>Bilgi Verme</vt:lpstr>
      <vt:lpstr>Karar Verme</vt:lpstr>
      <vt:lpstr>Bilişsel Müdahaleler</vt:lpstr>
      <vt:lpstr>A-B-C-D Analizi</vt:lpstr>
      <vt:lpstr>Bilişsel Tartışma ya da Çürütme</vt:lpstr>
      <vt:lpstr>İmgesel Tartışma ya da Çürütme</vt:lpstr>
      <vt:lpstr>Davranışsal Tartışma ya da Çürütme</vt:lpstr>
      <vt:lpstr>Komutlar ve Yeniden Karar Verme Çalışması</vt:lpstr>
      <vt:lpstr>Yeniden Bilişsel Yapılandırma</vt:lpstr>
      <vt:lpstr>Düşünceyi Durdurma</vt:lpstr>
      <vt:lpstr>Olumlu Benlik Konuşması</vt:lpstr>
      <vt:lpstr>Sabitleme</vt:lpstr>
      <vt:lpstr>Padadoksal Müdahaleler - I</vt:lpstr>
      <vt:lpstr>Padadoksal Müdahaleler - II</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STRATEJİ BELİRLEME VE MÜDAHALE SEÇME</dc:title>
  <dc:creator>Referee</dc:creator>
  <cp:lastModifiedBy>Hakem</cp:lastModifiedBy>
  <cp:revision>27</cp:revision>
  <dcterms:created xsi:type="dcterms:W3CDTF">2011-11-30T00:53:45Z</dcterms:created>
  <dcterms:modified xsi:type="dcterms:W3CDTF">2018-12-11T06:37:07Z</dcterms:modified>
</cp:coreProperties>
</file>