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03A30C32-B945-4D74-A77E-957CF8546B85}"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A103BC-4B9F-4746-9BED-AED5B641B4DA}"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3A30C32-B945-4D74-A77E-957CF8546B85}"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A103BC-4B9F-4746-9BED-AED5B641B4D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3A30C32-B945-4D74-A77E-957CF8546B85}"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A103BC-4B9F-4746-9BED-AED5B641B4D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3A30C32-B945-4D74-A77E-957CF8546B85}"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A103BC-4B9F-4746-9BED-AED5B641B4D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A30C32-B945-4D74-A77E-957CF8546B85}"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9A103BC-4B9F-4746-9BED-AED5B641B4DA}"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03A30C32-B945-4D74-A77E-957CF8546B85}" type="datetimeFigureOut">
              <a:rPr lang="tr-TR" smtClean="0"/>
              <a:t>06.05.2020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9A103BC-4B9F-4746-9BED-AED5B641B4D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03A30C32-B945-4D74-A77E-957CF8546B85}" type="datetimeFigureOut">
              <a:rPr lang="tr-TR" smtClean="0"/>
              <a:t>06.05.2020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9A103BC-4B9F-4746-9BED-AED5B641B4D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03A30C32-B945-4D74-A77E-957CF8546B85}" type="datetimeFigureOut">
              <a:rPr lang="tr-TR" smtClean="0"/>
              <a:t>06.05.2020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9A103BC-4B9F-4746-9BED-AED5B641B4D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A30C32-B945-4D74-A77E-957CF8546B85}" type="datetimeFigureOut">
              <a:rPr lang="tr-TR" smtClean="0"/>
              <a:t>06.05.2020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9A103BC-4B9F-4746-9BED-AED5B641B4D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A30C32-B945-4D74-A77E-957CF8546B85}" type="datetimeFigureOut">
              <a:rPr lang="tr-TR" smtClean="0"/>
              <a:t>06.05.2020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9A103BC-4B9F-4746-9BED-AED5B641B4D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A30C32-B945-4D74-A77E-957CF8546B85}" type="datetimeFigureOut">
              <a:rPr lang="tr-TR" smtClean="0"/>
              <a:t>06.05.2020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9A103BC-4B9F-4746-9BED-AED5B641B4D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A30C32-B945-4D74-A77E-957CF8546B85}" type="datetimeFigureOut">
              <a:rPr lang="tr-TR" smtClean="0"/>
              <a:t>06.05.2020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A103BC-4B9F-4746-9BED-AED5B641B4D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KAMU MALİYESİ</a:t>
            </a:r>
            <a:endParaRPr lang="tr-TR" dirty="0"/>
          </a:p>
        </p:txBody>
      </p:sp>
      <p:sp>
        <p:nvSpPr>
          <p:cNvPr id="3" name="Subtitle 2"/>
          <p:cNvSpPr>
            <a:spLocks noGrp="1"/>
          </p:cNvSpPr>
          <p:nvPr>
            <p:ph type="subTitle" idx="1"/>
          </p:nvPr>
        </p:nvSpPr>
        <p:spPr/>
        <p:txBody>
          <a:bodyPr>
            <a:normAutofit fontScale="92500" lnSpcReduction="20000"/>
          </a:bodyPr>
          <a:lstStyle/>
          <a:p>
            <a:r>
              <a:rPr lang="tr-TR" dirty="0" smtClean="0"/>
              <a:t>9. HAFTA</a:t>
            </a:r>
          </a:p>
          <a:p>
            <a:r>
              <a:rPr lang="tr-TR" dirty="0" smtClean="0"/>
              <a:t>Devlet borçları (sınıflandırılması, çeşitleri, dış ve iç borcun kaynakları)</a:t>
            </a:r>
            <a:br>
              <a:rPr lang="tr-TR" dirty="0" smtClean="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DEVLET BORÇLANMASI</a:t>
            </a:r>
            <a:endParaRPr lang="tr-TR" dirty="0"/>
          </a:p>
        </p:txBody>
      </p:sp>
      <p:sp>
        <p:nvSpPr>
          <p:cNvPr id="3" name="Content Placeholder 2"/>
          <p:cNvSpPr>
            <a:spLocks noGrp="1"/>
          </p:cNvSpPr>
          <p:nvPr>
            <p:ph idx="1"/>
          </p:nvPr>
        </p:nvSpPr>
        <p:spPr/>
        <p:txBody>
          <a:bodyPr>
            <a:normAutofit fontScale="85000" lnSpcReduction="20000"/>
          </a:bodyPr>
          <a:lstStyle/>
          <a:p>
            <a:pPr algn="just"/>
            <a:r>
              <a:rPr lang="tr-TR" dirty="0" smtClean="0"/>
              <a:t>Devlet borçları konusuna ilk değinen yazarlar, genellikle borçlanmanın etkileri konusunda aşırı iyimser veya kötümser görüşlere sahiptirler. </a:t>
            </a:r>
          </a:p>
          <a:p>
            <a:pPr algn="just"/>
            <a:r>
              <a:rPr lang="tr-TR" dirty="0" smtClean="0"/>
              <a:t>Örneğin Bodin (1529-1596, Fransız) borcun devletin mali yapısında yıkıcı etkilere yol açacağına vurgu yaparak borçlanmaya karşı çıkarken Bodin’in aksine Jean-François Melon (1675-1738, Fransız), Voltaire (1694- 1778, Fransız) ve Isaac de Pinto (1717-1787, Fransız) devlet harcamalarının ulusal refahın katalizörü olduğunu kabul ederek borçlanmaya daha sıcak bakmışlardır (Dyson, 2014’dan aktaran Akdemir ve Yeşilyurt, 2018)</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DEVLET BORÇLANMASI</a:t>
            </a:r>
            <a:endParaRPr lang="tr-TR" dirty="0"/>
          </a:p>
        </p:txBody>
      </p:sp>
      <p:sp>
        <p:nvSpPr>
          <p:cNvPr id="3" name="Content Placeholder 2"/>
          <p:cNvSpPr>
            <a:spLocks noGrp="1"/>
          </p:cNvSpPr>
          <p:nvPr>
            <p:ph idx="1"/>
          </p:nvPr>
        </p:nvSpPr>
        <p:spPr/>
        <p:txBody>
          <a:bodyPr/>
          <a:lstStyle/>
          <a:p>
            <a:pPr algn="just"/>
            <a:r>
              <a:rPr lang="tr-TR" dirty="0" smtClean="0"/>
              <a:t>Merkantilist düşüncenin hâkim olduğu yıllarda, devlet borcu sağ elin sol ele ödünç vermesi olarak görülmüştür. Bu düşünceye mensup iktisatçılar, ekonomide fon arzı yeterli olur ve fonlar dengeli bir şekilde dağıtılırsa, borçlanmanın herhangi bir zararlı ekonomik etkiye neden olmayacağını ifade etmiştir(</a:t>
            </a:r>
            <a:r>
              <a:rPr lang="tr-TR" dirty="0" smtClean="0"/>
              <a:t>Akdemir ve Yeşilyurt, 2018</a:t>
            </a:r>
            <a:r>
              <a:rPr lang="tr-TR" dirty="0" smtClean="0"/>
              <a:t>).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DEVLET BORÇLANMASI</a:t>
            </a:r>
            <a:endParaRPr lang="tr-TR" dirty="0"/>
          </a:p>
        </p:txBody>
      </p:sp>
      <p:sp>
        <p:nvSpPr>
          <p:cNvPr id="3" name="Content Placeholder 2"/>
          <p:cNvSpPr>
            <a:spLocks noGrp="1"/>
          </p:cNvSpPr>
          <p:nvPr>
            <p:ph idx="1"/>
          </p:nvPr>
        </p:nvSpPr>
        <p:spPr/>
        <p:txBody>
          <a:bodyPr>
            <a:normAutofit fontScale="77500" lnSpcReduction="20000"/>
          </a:bodyPr>
          <a:lstStyle/>
          <a:p>
            <a:pPr algn="just"/>
            <a:r>
              <a:rPr lang="tr-TR" dirty="0" smtClean="0"/>
              <a:t>Fizyokratların borçlanmaya dair yaklaşımları borçlanmanın, faiz oranlarını yükselttiği ve sermayenin verimli sektörden verimsiz sektörlere akışına neden olduğu üzerine bina edilmiştir. </a:t>
            </a:r>
          </a:p>
          <a:p>
            <a:pPr algn="just"/>
            <a:r>
              <a:rPr lang="tr-TR" dirty="0" smtClean="0"/>
              <a:t>Ancak böyle bir yaklaşım iki temel kusuru içermiştir. Öncelikle tarım dışı borçlanmaların tamamı devlete ait değildir, bu nedenle yüksek faizin tamamını üretici sektör üzerine yüklenen bir vergi olarak nitelendirmek doğru değildir.</a:t>
            </a:r>
          </a:p>
          <a:p>
            <a:pPr algn="just"/>
            <a:r>
              <a:rPr lang="tr-TR" dirty="0" smtClean="0"/>
              <a:t> İkincisi, devlete borçlanma izni verilmesi ve daha sonra bunun neden olduğu yüksek faizin sınırlandırılmasına yönelik bir yaklaşımın tuhaf olduğu söylenebilir</a:t>
            </a:r>
            <a:r>
              <a:rPr lang="tr-TR" dirty="0" smtClean="0"/>
              <a:t> etmiştir(Akdemir ve Yeşilyurt, 2018).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DEVLET BORÇLANMASI</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Fizyokratlar gibi klasik iktisatçılar da borçlanma konusunda muhafazakâr bir tutum sergilemiştir. </a:t>
            </a:r>
          </a:p>
          <a:p>
            <a:r>
              <a:rPr lang="tr-TR" dirty="0" smtClean="0"/>
              <a:t>Devlet borçlanmasının hükümeti israfa sevkettiği düşüncesinden hareketle klasikler, borçlanmanın olağanüstü dönemlerde başvurulması gereken bir kaynak olması gerektiğini ifade etmişlerdir. </a:t>
            </a:r>
          </a:p>
          <a:p>
            <a:r>
              <a:rPr lang="tr-TR" dirty="0" smtClean="0"/>
              <a:t>Adam Smith (1723-1790), Milletlerin Zenginliği adlı kitabının ‘Devlet Borçları Üzerine’ ismini verdiği bölümünde devlet borçlanması hakkında rakamsal ve oransal bilgiler vermiş ve kitabın içeriğini oluşturan dönemde var olan devletler hakkında değerlendirmeler yapmıştır</a:t>
            </a:r>
            <a:r>
              <a:rPr lang="tr-TR" dirty="0" smtClean="0"/>
              <a:t> etmiştir(Akdemir ve Yeşilyurt, 2018).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DEVLET BORÇLANMASI</a:t>
            </a:r>
            <a:endParaRPr lang="tr-TR" dirty="0"/>
          </a:p>
        </p:txBody>
      </p:sp>
      <p:sp>
        <p:nvSpPr>
          <p:cNvPr id="3" name="Content Placeholder 2"/>
          <p:cNvSpPr>
            <a:spLocks noGrp="1"/>
          </p:cNvSpPr>
          <p:nvPr>
            <p:ph idx="1"/>
          </p:nvPr>
        </p:nvSpPr>
        <p:spPr/>
        <p:txBody>
          <a:bodyPr/>
          <a:lstStyle/>
          <a:p>
            <a:r>
              <a:rPr lang="tr-TR" dirty="0" smtClean="0"/>
              <a:t>Borçlanma tarihsel süreç içerisinde vuku bulmuş olan önemli iktisadi olaylardan biridir ve kökeni 5000 yıl kadar geriye gitmektedir.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DEVLET BORÇLANMASI</a:t>
            </a:r>
            <a:endParaRPr lang="tr-TR" dirty="0"/>
          </a:p>
        </p:txBody>
      </p:sp>
      <p:sp>
        <p:nvSpPr>
          <p:cNvPr id="3" name="Content Placeholder 2"/>
          <p:cNvSpPr>
            <a:spLocks noGrp="1"/>
          </p:cNvSpPr>
          <p:nvPr>
            <p:ph idx="1"/>
          </p:nvPr>
        </p:nvSpPr>
        <p:spPr/>
        <p:txBody>
          <a:bodyPr/>
          <a:lstStyle/>
          <a:p>
            <a:r>
              <a:rPr lang="tr-TR" dirty="0" smtClean="0"/>
              <a:t>Kavram ilk olarak felsefi ve dini akımların öğretileri çerçevesinde şekillenirken, Karanlık Dönem sonrasında yaşanan iktisadi gelişmeler ve düşüncelerden önemli ölçüde etkilenmiştir(Akdemir ve Yeşilyurt, 2018).</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DEVLET BORÇLANMASI</a:t>
            </a:r>
            <a:endParaRPr lang="tr-TR" dirty="0"/>
          </a:p>
        </p:txBody>
      </p:sp>
      <p:sp>
        <p:nvSpPr>
          <p:cNvPr id="3" name="Content Placeholder 2"/>
          <p:cNvSpPr>
            <a:spLocks noGrp="1"/>
          </p:cNvSpPr>
          <p:nvPr>
            <p:ph idx="1"/>
          </p:nvPr>
        </p:nvSpPr>
        <p:spPr/>
        <p:txBody>
          <a:bodyPr>
            <a:normAutofit/>
          </a:bodyPr>
          <a:lstStyle/>
          <a:p>
            <a:r>
              <a:rPr lang="tr-TR" dirty="0" smtClean="0"/>
              <a:t>18. yüzyılda devlet borçlarında çarpıcı ve muazzam gelişmeler yaşanmış ve devlet borcundaki kademeli artışların önemli ekonomik, sosyal ve siyasi sonuçlara yol açtığı bir gerçek olarak kabul edilmiştir.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DEVLET BORÇLANMASI</a:t>
            </a:r>
            <a:endParaRPr lang="tr-TR" dirty="0"/>
          </a:p>
        </p:txBody>
      </p:sp>
      <p:sp>
        <p:nvSpPr>
          <p:cNvPr id="3" name="Content Placeholder 2"/>
          <p:cNvSpPr>
            <a:spLocks noGrp="1"/>
          </p:cNvSpPr>
          <p:nvPr>
            <p:ph idx="1"/>
          </p:nvPr>
        </p:nvSpPr>
        <p:spPr/>
        <p:txBody>
          <a:bodyPr/>
          <a:lstStyle/>
          <a:p>
            <a:r>
              <a:rPr lang="tr-TR" dirty="0" smtClean="0"/>
              <a:t>Bu gelişmelere paralel olarak, devlet borçlanmasının doğası ve etkileri konusundaki tartışmalar gerek politika yapıcıları gerekse Merkantilist, Fizyokrat ve Klasik düşünceye mensup iktisatçılar tarafından önemle vurgulanan bir konu haline gelmiştir(Akdemir ve Yeşilyurt, 2018).</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440</Words>
  <Application>Microsoft Office PowerPoint</Application>
  <PresentationFormat>On-screen Show (4:3)</PresentationFormat>
  <Paragraphs>24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KAMU MALİYESİ</vt:lpstr>
      <vt:lpstr>DEVLET BORÇLANMASI</vt:lpstr>
      <vt:lpstr>DEVLET BORÇLANMASI</vt:lpstr>
      <vt:lpstr>DEVLET BORÇLANMASI</vt:lpstr>
      <vt:lpstr>DEVLET BORÇLANMASI</vt:lpstr>
      <vt:lpstr>DEVLET BORÇLANMASI</vt:lpstr>
      <vt:lpstr>DEVLET BORÇLANMASI</vt:lpstr>
      <vt:lpstr>DEVLET BORÇLANMASI</vt:lpstr>
      <vt:lpstr>DEVLET BORÇLANMASI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MALİYESİ</dc:title>
  <dc:creator>Tuğba&amp;Cihan</dc:creator>
  <cp:lastModifiedBy>Tuğba&amp;Cihan</cp:lastModifiedBy>
  <cp:revision>1</cp:revision>
  <dcterms:created xsi:type="dcterms:W3CDTF">2020-05-06T13:41:35Z</dcterms:created>
  <dcterms:modified xsi:type="dcterms:W3CDTF">2020-05-06T13:52:20Z</dcterms:modified>
</cp:coreProperties>
</file>