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3"/>
  </p:notesMasterIdLst>
  <p:sldIdLst>
    <p:sldId id="256" r:id="rId2"/>
    <p:sldId id="345" r:id="rId3"/>
    <p:sldId id="354" r:id="rId4"/>
    <p:sldId id="347" r:id="rId5"/>
    <p:sldId id="352" r:id="rId6"/>
    <p:sldId id="353" r:id="rId7"/>
    <p:sldId id="350" r:id="rId8"/>
    <p:sldId id="355" r:id="rId9"/>
    <p:sldId id="356" r:id="rId10"/>
    <p:sldId id="357" r:id="rId11"/>
    <p:sldId id="28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586"/>
    <a:srgbClr val="FEEA4E"/>
    <a:srgbClr val="ECEB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12/22/19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98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6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FERMENTASYON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8CF050-F42B-7946-9C48-7A7D31BFE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207" y="563636"/>
            <a:ext cx="9893591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800" dirty="0"/>
              <a:t>Likör ve </a:t>
            </a:r>
            <a:r>
              <a:rPr lang="tr-TR" sz="4800" dirty="0" err="1"/>
              <a:t>kordiyal</a:t>
            </a:r>
            <a:r>
              <a:rPr lang="tr-TR" sz="4800" dirty="0"/>
              <a:t> üretim yöntemleri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C27DC7F-3EFD-3546-AC8E-452A08B948A2}"/>
              </a:ext>
            </a:extLst>
          </p:cNvPr>
          <p:cNvSpPr/>
          <p:nvPr/>
        </p:nvSpPr>
        <p:spPr>
          <a:xfrm>
            <a:off x="1001484" y="2167464"/>
            <a:ext cx="10733314" cy="3901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RENKLENDİRME</a:t>
            </a:r>
          </a:p>
          <a:p>
            <a:pPr indent="450215" algn="ctr">
              <a:lnSpc>
                <a:spcPct val="150000"/>
              </a:lnSpc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ctr">
              <a:lnSpc>
                <a:spcPct val="150000"/>
              </a:lnSpc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DURULTMA</a:t>
            </a:r>
          </a:p>
          <a:p>
            <a:pPr indent="450215" algn="ctr">
              <a:lnSpc>
                <a:spcPct val="150000"/>
              </a:lnSpc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ctr">
              <a:lnSpc>
                <a:spcPct val="150000"/>
              </a:lnSpc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SÜZME</a:t>
            </a:r>
          </a:p>
          <a:p>
            <a:pPr indent="450215" algn="ctr">
              <a:lnSpc>
                <a:spcPct val="150000"/>
              </a:lnSpc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ctr">
              <a:lnSpc>
                <a:spcPct val="150000"/>
              </a:lnSpc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ESKİTME</a:t>
            </a:r>
          </a:p>
        </p:txBody>
      </p:sp>
    </p:spTree>
    <p:extLst>
      <p:ext uri="{BB962C8B-B14F-4D97-AF65-F5344CB8AC3E}">
        <p14:creationId xmlns:p14="http://schemas.microsoft.com/office/powerpoint/2010/main" val="993938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581432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8CF050-F42B-7946-9C48-7A7D31BFE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208" y="41123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tr-TR" sz="4800" dirty="0"/>
              <a:t>LİKÖR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C27DC7F-3EFD-3546-AC8E-452A08B948A2}"/>
              </a:ext>
            </a:extLst>
          </p:cNvPr>
          <p:cNvSpPr/>
          <p:nvPr/>
        </p:nvSpPr>
        <p:spPr>
          <a:xfrm>
            <a:off x="665237" y="1541700"/>
            <a:ext cx="11026020" cy="2349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Likör: Tarımsal etil alkolün, tarımsal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distilatın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veya bir veya daha fazla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distile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alkollü içkinin veya bunların karışımlarının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aromalandırılması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tatlandırılması ve kullanılması halinde süt, krema, diğer süt ürünleri, meyve, şarap, aromatik şarap gibi tarımsal ürünler ilave edilmesi ile elde edilen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distile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alkollü içkidir.</a:t>
            </a:r>
          </a:p>
          <a:p>
            <a:pPr indent="450215" algn="just">
              <a:lnSpc>
                <a:spcPct val="150000"/>
              </a:lnSpc>
            </a:pP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Şeker miktarı,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invert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şeker cinsinden en az 100 g/L olmalıdır. </a:t>
            </a:r>
          </a:p>
        </p:txBody>
      </p:sp>
    </p:spTree>
    <p:extLst>
      <p:ext uri="{BB962C8B-B14F-4D97-AF65-F5344CB8AC3E}">
        <p14:creationId xmlns:p14="http://schemas.microsoft.com/office/powerpoint/2010/main" val="2240905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8CF050-F42B-7946-9C48-7A7D31BFE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208" y="41123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tr-TR" sz="4800" dirty="0"/>
              <a:t>LİKÖR ve </a:t>
            </a:r>
            <a:r>
              <a:rPr lang="tr-TR" sz="4800" dirty="0" err="1"/>
              <a:t>kordiyaller</a:t>
            </a:r>
            <a:endParaRPr lang="tr-TR" sz="48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C27DC7F-3EFD-3546-AC8E-452A08B948A2}"/>
              </a:ext>
            </a:extLst>
          </p:cNvPr>
          <p:cNvSpPr/>
          <p:nvPr/>
        </p:nvSpPr>
        <p:spPr>
          <a:xfrm>
            <a:off x="638628" y="2281929"/>
            <a:ext cx="10493828" cy="2343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</a:pP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Likorler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genellikle Avrupa kıtasında özellikle Fransa ve İtalya’da üretilmektedir.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Kordiyaller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ise İngiltere, Kuzey İrlanda ve bazı diğer Avrupa Ülkelerinde üretilmektedir. </a:t>
            </a:r>
          </a:p>
          <a:p>
            <a:pPr indent="450215">
              <a:lnSpc>
                <a:spcPct val="150000"/>
              </a:lnSpc>
            </a:pP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Likörler ve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kordiyallleri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birbirinden ayıran en önemli özellik;</a:t>
            </a:r>
          </a:p>
          <a:p>
            <a:pPr indent="450215">
              <a:lnSpc>
                <a:spcPct val="150000"/>
              </a:lnSpc>
            </a:pP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Likörlerin daha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parfümsü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bir kokuya sahip olmaları iken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kordiyallerin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ise bazı   baharatlar gibi daha keskin kokusu ve tadının bulunmasıdır. </a:t>
            </a:r>
          </a:p>
        </p:txBody>
      </p:sp>
    </p:spTree>
    <p:extLst>
      <p:ext uri="{BB962C8B-B14F-4D97-AF65-F5344CB8AC3E}">
        <p14:creationId xmlns:p14="http://schemas.microsoft.com/office/powerpoint/2010/main" val="2556133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2FE34A-741A-E042-BF20-09583BFE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6229" y="2317448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tr-TR" b="1" u="sng" dirty="0"/>
              <a:t>LİKÖR HAMMADDELERİ</a:t>
            </a:r>
            <a:br>
              <a:rPr lang="tr-TR" dirty="0"/>
            </a:br>
            <a:br>
              <a:rPr lang="tr-TR" dirty="0"/>
            </a:br>
            <a:r>
              <a:rPr lang="tr-TR" dirty="0"/>
              <a:t>alkol</a:t>
            </a:r>
            <a:br>
              <a:rPr lang="tr-TR" dirty="0"/>
            </a:br>
            <a:r>
              <a:rPr lang="tr-TR" dirty="0"/>
              <a:t>SU</a:t>
            </a:r>
            <a:br>
              <a:rPr lang="tr-TR" dirty="0"/>
            </a:br>
            <a:r>
              <a:rPr lang="tr-TR" dirty="0"/>
              <a:t>ŞEKER</a:t>
            </a:r>
            <a:br>
              <a:rPr lang="tr-TR" dirty="0"/>
            </a:br>
            <a:r>
              <a:rPr lang="tr-TR" dirty="0"/>
              <a:t>NİŞASTA ŞURUBU</a:t>
            </a:r>
            <a:br>
              <a:rPr lang="tr-TR" dirty="0"/>
            </a:br>
            <a:r>
              <a:rPr lang="tr-TR" dirty="0"/>
              <a:t>KARAMEL</a:t>
            </a:r>
            <a:br>
              <a:rPr lang="tr-TR" dirty="0"/>
            </a:br>
            <a:r>
              <a:rPr lang="tr-TR" dirty="0"/>
              <a:t>meyveler</a:t>
            </a:r>
            <a:br>
              <a:rPr lang="tr-TR" dirty="0"/>
            </a:br>
            <a:r>
              <a:rPr lang="tr-TR" dirty="0"/>
              <a:t>droglar</a:t>
            </a:r>
          </a:p>
        </p:txBody>
      </p:sp>
    </p:spTree>
    <p:extLst>
      <p:ext uri="{BB962C8B-B14F-4D97-AF65-F5344CB8AC3E}">
        <p14:creationId xmlns:p14="http://schemas.microsoft.com/office/powerpoint/2010/main" val="1071753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2FE34A-741A-E042-BF20-09583BFE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7" y="2523066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tr-TR" sz="4000" b="1" u="sng" dirty="0">
                <a:solidFill>
                  <a:schemeClr val="tx1"/>
                </a:solidFill>
              </a:rPr>
              <a:t>LİKÖR TİPLERİ</a:t>
            </a:r>
            <a:br>
              <a:rPr lang="tr-TR" dirty="0"/>
            </a:br>
            <a:br>
              <a:rPr lang="tr-TR" dirty="0"/>
            </a:br>
            <a:r>
              <a:rPr lang="tr-TR" dirty="0">
                <a:solidFill>
                  <a:schemeClr val="tx1"/>
                </a:solidFill>
              </a:rPr>
              <a:t>MEYVE LİKÖRLERİ</a:t>
            </a:r>
            <a:br>
              <a:rPr lang="tr-TR" dirty="0"/>
            </a:br>
            <a:r>
              <a:rPr lang="tr-TR" sz="2700" dirty="0"/>
              <a:t>Bütün Meyveden</a:t>
            </a:r>
            <a:br>
              <a:rPr lang="tr-TR" sz="2700" dirty="0"/>
            </a:br>
            <a:r>
              <a:rPr lang="tr-TR" sz="2700" dirty="0"/>
              <a:t>Meyve Suyundan</a:t>
            </a:r>
            <a:br>
              <a:rPr lang="tr-TR" sz="2700" dirty="0"/>
            </a:br>
            <a:r>
              <a:rPr lang="tr-TR" sz="2700" dirty="0"/>
              <a:t>Meyve Kabuğundan</a:t>
            </a:r>
          </a:p>
        </p:txBody>
      </p:sp>
    </p:spTree>
    <p:extLst>
      <p:ext uri="{BB962C8B-B14F-4D97-AF65-F5344CB8AC3E}">
        <p14:creationId xmlns:p14="http://schemas.microsoft.com/office/powerpoint/2010/main" val="1560720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2FE34A-741A-E042-BF20-09583BFE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7" y="2523066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tr-TR" sz="4000" b="1" u="sng" dirty="0">
                <a:solidFill>
                  <a:schemeClr val="tx1"/>
                </a:solidFill>
              </a:rPr>
              <a:t>LİKÖR TİPLERİ</a:t>
            </a: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>
                <a:solidFill>
                  <a:schemeClr val="tx1"/>
                </a:solidFill>
              </a:rPr>
              <a:t>BİTKİSEL LİKÖRLER</a:t>
            </a:r>
            <a:br>
              <a:rPr lang="tr-TR" dirty="0"/>
            </a:br>
            <a:r>
              <a:rPr lang="tr-TR" dirty="0">
                <a:solidFill>
                  <a:schemeClr val="tx1"/>
                </a:solidFill>
              </a:rPr>
              <a:t>BAHARATLI LİKÖRLER</a:t>
            </a:r>
            <a:br>
              <a:rPr lang="tr-TR" dirty="0"/>
            </a:br>
            <a:r>
              <a:rPr lang="tr-TR" dirty="0">
                <a:solidFill>
                  <a:schemeClr val="tx1"/>
                </a:solidFill>
              </a:rPr>
              <a:t>DİĞER LİKÖRLER </a:t>
            </a:r>
            <a:br>
              <a:rPr lang="tr-TR" dirty="0"/>
            </a:br>
            <a:r>
              <a:rPr lang="tr-TR" sz="2700" dirty="0"/>
              <a:t>(Kahve-kakao-fındık-bal)</a:t>
            </a:r>
          </a:p>
        </p:txBody>
      </p:sp>
    </p:spTree>
    <p:extLst>
      <p:ext uri="{BB962C8B-B14F-4D97-AF65-F5344CB8AC3E}">
        <p14:creationId xmlns:p14="http://schemas.microsoft.com/office/powerpoint/2010/main" val="4279514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8CF050-F42B-7946-9C48-7A7D31BFE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6523" y="563636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tr-TR" sz="4800" dirty="0"/>
              <a:t>MEYVE LİKÖRÜ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C27DC7F-3EFD-3546-AC8E-452A08B948A2}"/>
              </a:ext>
            </a:extLst>
          </p:cNvPr>
          <p:cNvSpPr/>
          <p:nvPr/>
        </p:nvSpPr>
        <p:spPr>
          <a:xfrm>
            <a:off x="674915" y="1884436"/>
            <a:ext cx="10733314" cy="3272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Meyve likörü: Meyvelerin tarımsal etil alkolde ve/veya tarımsal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distilatta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ve/veya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distilat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içkilerinde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maserasyonu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ile elde elden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distile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alkolü içkidir.</a:t>
            </a:r>
          </a:p>
          <a:p>
            <a:pPr indent="450215" algn="just">
              <a:lnSpc>
                <a:spcPct val="150000"/>
              </a:lnSpc>
            </a:pP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Meyve liköründe kullanılan meyve miktarı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hacmen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%100 alkolün 20 litresinde en az 5 kilogram olmalıdır.</a:t>
            </a:r>
          </a:p>
          <a:p>
            <a:pPr indent="450215" algn="just">
              <a:lnSpc>
                <a:spcPct val="150000"/>
              </a:lnSpc>
            </a:pP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Meyve likörünün </a:t>
            </a:r>
            <a:r>
              <a:rPr 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hacmen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alkol miktarı en az %15 olmalıdır.</a:t>
            </a:r>
          </a:p>
          <a:p>
            <a:pPr indent="450215" algn="just">
              <a:lnSpc>
                <a:spcPct val="150000"/>
              </a:lnSpc>
            </a:pPr>
            <a:endParaRPr lang="tr-TR" sz="2000" dirty="0"/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tr-TR" sz="2000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385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8CF050-F42B-7946-9C48-7A7D31BFE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207" y="563636"/>
            <a:ext cx="9893591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800" dirty="0"/>
              <a:t>Likör ve </a:t>
            </a:r>
            <a:r>
              <a:rPr lang="tr-TR" sz="4800" dirty="0" err="1"/>
              <a:t>kordiyal</a:t>
            </a:r>
            <a:r>
              <a:rPr lang="tr-TR" sz="4800" dirty="0"/>
              <a:t> üretim yöntemleri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C27DC7F-3EFD-3546-AC8E-452A08B948A2}"/>
              </a:ext>
            </a:extLst>
          </p:cNvPr>
          <p:cNvSpPr/>
          <p:nvPr/>
        </p:nvSpPr>
        <p:spPr>
          <a:xfrm>
            <a:off x="1001484" y="2167464"/>
            <a:ext cx="10733314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DAMITMA</a:t>
            </a:r>
          </a:p>
          <a:p>
            <a:pPr indent="450215" algn="ctr">
              <a:lnSpc>
                <a:spcPct val="150000"/>
              </a:lnSpc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ctr">
              <a:lnSpc>
                <a:spcPct val="150000"/>
              </a:lnSpc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ENFÜZYON</a:t>
            </a:r>
          </a:p>
          <a:p>
            <a:pPr indent="450215" algn="ctr">
              <a:lnSpc>
                <a:spcPct val="150000"/>
              </a:lnSpc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ctr">
              <a:lnSpc>
                <a:spcPct val="150000"/>
              </a:lnSpc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ESANS</a:t>
            </a: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endParaRPr lang="tr-TR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363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8CF050-F42B-7946-9C48-7A7D31BFE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207" y="563636"/>
            <a:ext cx="9893591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800" dirty="0"/>
              <a:t>Likör ve </a:t>
            </a:r>
            <a:r>
              <a:rPr lang="tr-TR" sz="4800" dirty="0" err="1"/>
              <a:t>kordiyal</a:t>
            </a:r>
            <a:r>
              <a:rPr lang="tr-TR" sz="4800" dirty="0"/>
              <a:t> üretim yöntemleri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C27DC7F-3EFD-3546-AC8E-452A08B948A2}"/>
              </a:ext>
            </a:extLst>
          </p:cNvPr>
          <p:cNvSpPr/>
          <p:nvPr/>
        </p:nvSpPr>
        <p:spPr>
          <a:xfrm>
            <a:off x="1001484" y="2167464"/>
            <a:ext cx="10733314" cy="3901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SOĞUK EKSTRAKSYİON (MASERASYON)</a:t>
            </a:r>
          </a:p>
          <a:p>
            <a:pPr indent="450215" algn="ctr">
              <a:lnSpc>
                <a:spcPct val="150000"/>
              </a:lnSpc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ctr">
              <a:lnSpc>
                <a:spcPct val="150000"/>
              </a:lnSpc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SICAK EKSTRAKSYİON (DİJESYON)</a:t>
            </a:r>
          </a:p>
          <a:p>
            <a:pPr indent="450215" algn="ctr">
              <a:lnSpc>
                <a:spcPct val="150000"/>
              </a:lnSpc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ctr">
              <a:lnSpc>
                <a:spcPct val="150000"/>
              </a:lnSpc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İTME (PERKOLASYON)</a:t>
            </a:r>
          </a:p>
          <a:p>
            <a:pPr indent="450215" algn="ctr">
              <a:lnSpc>
                <a:spcPct val="150000"/>
              </a:lnSpc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ctr">
              <a:lnSpc>
                <a:spcPct val="150000"/>
              </a:lnSpc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PAÇAL (KUPAJ-HARMAN)</a:t>
            </a:r>
          </a:p>
        </p:txBody>
      </p:sp>
    </p:spTree>
    <p:extLst>
      <p:ext uri="{BB962C8B-B14F-4D97-AF65-F5344CB8AC3E}">
        <p14:creationId xmlns:p14="http://schemas.microsoft.com/office/powerpoint/2010/main" val="323622906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1655</TotalTime>
  <Words>289</Words>
  <Application>Microsoft Macintosh PowerPoint</Application>
  <PresentationFormat>Geniş ekran</PresentationFormat>
  <Paragraphs>43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Comic Sans MS</vt:lpstr>
      <vt:lpstr>Tw Cen MT</vt:lpstr>
      <vt:lpstr>Verdana</vt:lpstr>
      <vt:lpstr>Damla</vt:lpstr>
      <vt:lpstr>FERMENTASYON TEKNOLOJİSİ</vt:lpstr>
      <vt:lpstr>LİKÖR</vt:lpstr>
      <vt:lpstr>LİKÖR ve kordiyaller</vt:lpstr>
      <vt:lpstr>LİKÖR HAMMADDELERİ  alkol SU ŞEKER NİŞASTA ŞURUBU KARAMEL meyveler droglar</vt:lpstr>
      <vt:lpstr>LİKÖR TİPLERİ  MEYVE LİKÖRLERİ Bütün Meyveden Meyve Suyundan Meyve Kabuğundan</vt:lpstr>
      <vt:lpstr>LİKÖR TİPLERİ   BİTKİSEL LİKÖRLER BAHARATLI LİKÖRLER DİĞER LİKÖRLER  (Kahve-kakao-fındık-bal)</vt:lpstr>
      <vt:lpstr>MEYVE LİKÖRÜ</vt:lpstr>
      <vt:lpstr>Likör ve kordiyal üretim yöntemleri</vt:lpstr>
      <vt:lpstr>Likör ve kordiyal üretim yöntemleri</vt:lpstr>
      <vt:lpstr>Likör ve kordiyal üretim yöntemleri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331</cp:revision>
  <dcterms:created xsi:type="dcterms:W3CDTF">2019-09-25T12:44:30Z</dcterms:created>
  <dcterms:modified xsi:type="dcterms:W3CDTF">2019-12-22T14:34:02Z</dcterms:modified>
</cp:coreProperties>
</file>