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8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0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2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6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5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4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0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7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6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8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9341A-BE0F-44CA-AA82-DF64B64798BB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7891-F9D1-4CCA-B3B8-B05DF4F21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6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Business Information Systems I</a:t>
            </a:r>
            <a:endParaRPr lang="en-US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Enhancing</a:t>
            </a:r>
            <a:r>
              <a:rPr lang="tr-TR" b="1" dirty="0"/>
              <a:t> </a:t>
            </a:r>
            <a:r>
              <a:rPr lang="tr-TR" b="1" dirty="0" err="1"/>
              <a:t>Decision</a:t>
            </a:r>
            <a:r>
              <a:rPr lang="tr-TR" b="1" dirty="0"/>
              <a:t> </a:t>
            </a:r>
            <a:r>
              <a:rPr lang="tr-TR" b="1" dirty="0" err="1"/>
              <a:t>Making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6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</a:t>
            </a:r>
            <a:r>
              <a:rPr lang="tr-TR" b="1" dirty="0"/>
              <a:t>es</a:t>
            </a:r>
            <a:r>
              <a:rPr lang="en-US" b="1" dirty="0"/>
              <a:t> IS support the managerial DM?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	</a:t>
            </a:r>
            <a:r>
              <a:rPr lang="tr-TR" sz="3600" b="1" dirty="0"/>
              <a:t>Management </a:t>
            </a:r>
            <a:r>
              <a:rPr lang="tr-TR" sz="3600" b="1" dirty="0" err="1"/>
              <a:t>Filters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Managers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a </a:t>
            </a:r>
            <a:r>
              <a:rPr lang="tr-TR" dirty="0" err="1"/>
              <a:t>series</a:t>
            </a:r>
            <a:r>
              <a:rPr lang="tr-TR" dirty="0"/>
              <a:t> of </a:t>
            </a:r>
            <a:r>
              <a:rPr lang="tr-TR" dirty="0" err="1"/>
              <a:t>filters</a:t>
            </a:r>
            <a:r>
              <a:rPr lang="tr-TR" dirty="0"/>
              <a:t>.</a:t>
            </a:r>
          </a:p>
          <a:p>
            <a:pPr lvl="1"/>
            <a:r>
              <a:rPr lang="tr-TR" dirty="0" err="1"/>
              <a:t>Poor</a:t>
            </a:r>
            <a:r>
              <a:rPr lang="tr-TR" dirty="0"/>
              <a:t> at risk </a:t>
            </a:r>
            <a:r>
              <a:rPr lang="tr-TR" dirty="0" err="1"/>
              <a:t>assessing</a:t>
            </a:r>
            <a:r>
              <a:rPr lang="tr-TR" dirty="0"/>
              <a:t>, </a:t>
            </a:r>
            <a:r>
              <a:rPr lang="tr-TR" dirty="0" err="1"/>
              <a:t>perceiving</a:t>
            </a:r>
            <a:r>
              <a:rPr lang="tr-TR" dirty="0"/>
              <a:t> </a:t>
            </a:r>
            <a:r>
              <a:rPr lang="tr-TR" dirty="0" err="1"/>
              <a:t>patterns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do not </a:t>
            </a:r>
            <a:r>
              <a:rPr lang="tr-TR" dirty="0" err="1"/>
              <a:t>exist</a:t>
            </a:r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 err="1"/>
              <a:t>Lehman</a:t>
            </a:r>
            <a:r>
              <a:rPr lang="tr-TR" dirty="0"/>
              <a:t> </a:t>
            </a:r>
            <a:r>
              <a:rPr lang="tr-TR" dirty="0" err="1"/>
              <a:t>Brothers</a:t>
            </a:r>
            <a:r>
              <a:rPr lang="tr-TR" dirty="0"/>
              <a:t> in 2008 </a:t>
            </a:r>
            <a:r>
              <a:rPr lang="tr-TR" dirty="0" err="1"/>
              <a:t>underestimated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risk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investments</a:t>
            </a:r>
            <a:r>
              <a:rPr lang="tr-TR" dirty="0"/>
              <a:t> in </a:t>
            </a:r>
            <a:r>
              <a:rPr lang="tr-TR" dirty="0" err="1"/>
              <a:t>mortgage</a:t>
            </a:r>
            <a:r>
              <a:rPr lang="tr-TR" dirty="0"/>
              <a:t> </a:t>
            </a:r>
            <a:r>
              <a:rPr lang="tr-TR" dirty="0" err="1"/>
              <a:t>securities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8827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</a:t>
            </a:r>
            <a:r>
              <a:rPr lang="tr-TR" b="1" dirty="0"/>
              <a:t>es</a:t>
            </a:r>
            <a:r>
              <a:rPr lang="en-US" b="1" dirty="0"/>
              <a:t> IS support the managerial DM?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	</a:t>
            </a:r>
            <a:r>
              <a:rPr lang="tr-TR" sz="3600" b="1" dirty="0" err="1"/>
              <a:t>Organizational</a:t>
            </a:r>
            <a:r>
              <a:rPr lang="tr-TR" sz="3600" b="1" dirty="0"/>
              <a:t> </a:t>
            </a:r>
            <a:r>
              <a:rPr lang="tr-TR" sz="3600" b="1" dirty="0" err="1"/>
              <a:t>Culture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Decisions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en-US" dirty="0" err="1"/>
              <a:t>balanc</a:t>
            </a:r>
            <a:r>
              <a:rPr lang="tr-TR" dirty="0"/>
              <a:t>e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en-US" dirty="0"/>
              <a:t>the firm’s various interest groups</a:t>
            </a:r>
            <a:endParaRPr lang="tr-TR" dirty="0"/>
          </a:p>
          <a:p>
            <a:pPr lvl="1"/>
            <a:r>
              <a:rPr lang="tr-TR" dirty="0"/>
              <a:t>May not be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best solution to the problem.</a:t>
            </a:r>
            <a:endParaRPr lang="tr-TR" dirty="0"/>
          </a:p>
          <a:p>
            <a:pPr lvl="1"/>
            <a:endParaRPr lang="tr-TR" dirty="0"/>
          </a:p>
          <a:p>
            <a:r>
              <a:rPr lang="tr-TR" dirty="0"/>
              <a:t>F</a:t>
            </a:r>
            <a:r>
              <a:rPr lang="en-US" dirty="0" err="1"/>
              <a:t>irms</a:t>
            </a:r>
            <a:r>
              <a:rPr lang="en-US" dirty="0"/>
              <a:t> tend to ignore poor performance until threatened by outside takeovers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manager’s</a:t>
            </a:r>
            <a:r>
              <a:rPr lang="tr-TR" dirty="0"/>
              <a:t> </a:t>
            </a:r>
            <a:r>
              <a:rPr lang="tr-TR" dirty="0" err="1"/>
              <a:t>success</a:t>
            </a:r>
            <a:r>
              <a:rPr lang="tr-TR" dirty="0"/>
              <a:t>; 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external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beyond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economic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0587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Business </a:t>
            </a:r>
            <a:r>
              <a:rPr lang="tr-TR" b="1" dirty="0" err="1"/>
              <a:t>Intelligence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BI: </a:t>
            </a:r>
            <a:r>
              <a:rPr lang="en-US" dirty="0"/>
              <a:t>storing, integrating, reporting, and analyzing data that come from the business environment, </a:t>
            </a:r>
            <a:endParaRPr lang="tr-TR" dirty="0"/>
          </a:p>
          <a:p>
            <a:pPr lvl="1"/>
            <a:r>
              <a:rPr lang="tr-TR" dirty="0" err="1"/>
              <a:t>It</a:t>
            </a:r>
            <a:r>
              <a:rPr lang="tr-TR" dirty="0"/>
              <a:t> </a:t>
            </a:r>
            <a:r>
              <a:rPr lang="en-US" dirty="0" err="1"/>
              <a:t>includ</a:t>
            </a:r>
            <a:r>
              <a:rPr lang="tr-TR" dirty="0"/>
              <a:t>es</a:t>
            </a:r>
            <a:r>
              <a:rPr lang="en-US" dirty="0"/>
              <a:t> location and big data. </a:t>
            </a:r>
            <a:endParaRPr lang="tr-TR" dirty="0"/>
          </a:p>
          <a:p>
            <a:pPr lvl="1"/>
            <a:r>
              <a:rPr lang="tr-TR" dirty="0" err="1"/>
              <a:t>Structured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unstructured</a:t>
            </a:r>
            <a:r>
              <a:rPr lang="tr-TR" dirty="0"/>
              <a:t> data</a:t>
            </a:r>
          </a:p>
          <a:p>
            <a:pPr lvl="1"/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be </a:t>
            </a:r>
            <a:r>
              <a:rPr lang="tr-TR" dirty="0" err="1"/>
              <a:t>integrated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organized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able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in DM.</a:t>
            </a:r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delivered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managers</a:t>
            </a:r>
            <a:r>
              <a:rPr lang="tr-TR" dirty="0"/>
              <a:t> </a:t>
            </a:r>
            <a:r>
              <a:rPr lang="en-US" dirty="0"/>
              <a:t>depending on what they need to know</a:t>
            </a:r>
            <a:endParaRPr lang="tr-TR" dirty="0"/>
          </a:p>
          <a:p>
            <a:pPr lvl="1"/>
            <a:r>
              <a:rPr lang="tr-TR" dirty="0"/>
              <a:t>Through MIS, DSS </a:t>
            </a:r>
            <a:r>
              <a:rPr lang="tr-TR" dirty="0" err="1"/>
              <a:t>and</a:t>
            </a:r>
            <a:r>
              <a:rPr lang="tr-TR" dirty="0"/>
              <a:t> 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1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Business </a:t>
            </a:r>
            <a:r>
              <a:rPr lang="tr-TR" b="1" dirty="0" err="1"/>
              <a:t>Intelligence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Predictive</a:t>
            </a:r>
            <a:r>
              <a:rPr lang="tr-TR" dirty="0"/>
              <a:t> Analysis:</a:t>
            </a:r>
          </a:p>
          <a:p>
            <a:pPr lvl="1"/>
            <a:r>
              <a:rPr lang="en-US" dirty="0"/>
              <a:t>statistical analysis, data mining techniques, historical data, and assumptions about future conditions to predict future trends and behavior patterns.</a:t>
            </a:r>
            <a:endParaRPr lang="tr-TR" dirty="0"/>
          </a:p>
          <a:p>
            <a:pPr lvl="1"/>
            <a:r>
              <a:rPr lang="tr-TR" dirty="0" err="1"/>
              <a:t>Credit</a:t>
            </a:r>
            <a:r>
              <a:rPr lang="tr-TR" dirty="0"/>
              <a:t> </a:t>
            </a:r>
            <a:r>
              <a:rPr lang="tr-TR"/>
              <a:t>scoring</a:t>
            </a:r>
            <a:r>
              <a:rPr lang="en-US"/>
              <a:t> </a:t>
            </a:r>
            <a:endParaRPr lang="tr-TR" dirty="0"/>
          </a:p>
          <a:p>
            <a:pPr lvl="1"/>
            <a:endParaRPr lang="tr-TR" dirty="0"/>
          </a:p>
          <a:p>
            <a:r>
              <a:rPr lang="tr-TR" dirty="0" err="1"/>
              <a:t>Big</a:t>
            </a:r>
            <a:r>
              <a:rPr lang="tr-TR" dirty="0"/>
              <a:t> Data:</a:t>
            </a:r>
          </a:p>
          <a:p>
            <a:pPr lvl="1"/>
            <a:r>
              <a:rPr lang="tr-TR" dirty="0"/>
              <a:t>D</a:t>
            </a:r>
            <a:r>
              <a:rPr lang="en-US" dirty="0" err="1"/>
              <a:t>ata</a:t>
            </a:r>
            <a:r>
              <a:rPr lang="en-US" dirty="0"/>
              <a:t> from social media, customer transactions, and output from sensors and machines.</a:t>
            </a:r>
            <a:endParaRPr lang="tr-TR" dirty="0"/>
          </a:p>
          <a:p>
            <a:pPr lvl="1"/>
            <a:r>
              <a:rPr lang="tr-TR" dirty="0" err="1"/>
              <a:t>German</a:t>
            </a:r>
            <a:r>
              <a:rPr lang="tr-TR" dirty="0"/>
              <a:t> Football Team in 2014 World Cup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38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/>
              <a:t>Laudon</a:t>
            </a:r>
            <a:r>
              <a:rPr lang="tr-TR" dirty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ed.</a:t>
            </a:r>
          </a:p>
          <a:p>
            <a:r>
              <a:rPr lang="tr-TR" dirty="0" err="1"/>
              <a:t>Baltzan</a:t>
            </a:r>
            <a:r>
              <a:rPr lang="tr-TR" dirty="0"/>
              <a:t> P. (2018), </a:t>
            </a:r>
            <a:r>
              <a:rPr lang="tr-TR" i="1" dirty="0"/>
              <a:t>Business </a:t>
            </a:r>
            <a:r>
              <a:rPr lang="tr-TR" i="1" dirty="0" err="1"/>
              <a:t>Driven</a:t>
            </a:r>
            <a:r>
              <a:rPr lang="tr-TR" i="1" dirty="0"/>
              <a:t> Information </a:t>
            </a:r>
            <a:r>
              <a:rPr lang="tr-TR" i="1" dirty="0" err="1"/>
              <a:t>Systems</a:t>
            </a:r>
            <a:r>
              <a:rPr lang="tr-TR" dirty="0"/>
              <a:t>, </a:t>
            </a:r>
            <a:r>
              <a:rPr lang="tr-TR" dirty="0" err="1"/>
              <a:t>McGraw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, 6th 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8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Overview</a:t>
            </a:r>
            <a:r>
              <a:rPr lang="tr-TR" b="1" dirty="0"/>
              <a:t> of </a:t>
            </a:r>
            <a:r>
              <a:rPr lang="tr-TR" b="1" dirty="0" err="1"/>
              <a:t>Decision</a:t>
            </a:r>
            <a:r>
              <a:rPr lang="tr-TR" b="1" dirty="0"/>
              <a:t> </a:t>
            </a:r>
            <a:r>
              <a:rPr lang="tr-TR" b="1" dirty="0" err="1"/>
              <a:t>Making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How does decision making take place in businesses?</a:t>
            </a:r>
            <a:endParaRPr lang="tr-TR" sz="3600" dirty="0"/>
          </a:p>
          <a:p>
            <a:endParaRPr lang="tr-TR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What does a better decision making mean?</a:t>
            </a:r>
            <a:endParaRPr lang="tr-TR" sz="3600" dirty="0"/>
          </a:p>
          <a:p>
            <a:endParaRPr lang="tr-TR" sz="3600" dirty="0"/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Overview</a:t>
            </a:r>
            <a:r>
              <a:rPr lang="tr-TR" b="1" dirty="0"/>
              <a:t> of </a:t>
            </a:r>
            <a:r>
              <a:rPr lang="tr-TR" b="1" dirty="0" err="1"/>
              <a:t>Decision</a:t>
            </a:r>
            <a:r>
              <a:rPr lang="tr-TR" b="1" dirty="0"/>
              <a:t> </a:t>
            </a:r>
            <a:r>
              <a:rPr lang="tr-TR" b="1" dirty="0" err="1"/>
              <a:t>Making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5280"/>
            <a:ext cx="10302240" cy="45415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1239520" y="6461760"/>
            <a:ext cx="980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Source: </a:t>
            </a:r>
            <a:r>
              <a:rPr lang="en-US" dirty="0"/>
              <a:t>Laudon K. and </a:t>
            </a:r>
            <a:r>
              <a:rPr lang="tr-TR" dirty="0"/>
              <a:t>J. </a:t>
            </a:r>
            <a:r>
              <a:rPr lang="tr-TR" dirty="0" err="1"/>
              <a:t>Laudon</a:t>
            </a:r>
            <a:r>
              <a:rPr lang="tr-TR" dirty="0"/>
              <a:t> (2019),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dirty="0"/>
              <a:t>, 15th Ed., </a:t>
            </a:r>
            <a:r>
              <a:rPr lang="tr-TR" dirty="0" err="1"/>
              <a:t>Pearson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2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Overview</a:t>
            </a:r>
            <a:r>
              <a:rPr lang="tr-TR" b="1" dirty="0"/>
              <a:t> of </a:t>
            </a:r>
            <a:r>
              <a:rPr lang="tr-TR" b="1" dirty="0" err="1"/>
              <a:t>Decision</a:t>
            </a:r>
            <a:r>
              <a:rPr lang="tr-TR" b="1" dirty="0"/>
              <a:t> </a:t>
            </a:r>
            <a:r>
              <a:rPr lang="tr-TR" b="1" dirty="0" err="1"/>
              <a:t>Making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decisions</a:t>
            </a:r>
            <a:r>
              <a:rPr lang="tr-TR" dirty="0"/>
              <a:t> at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organizational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:</a:t>
            </a:r>
          </a:p>
          <a:p>
            <a:pPr lvl="1"/>
            <a:r>
              <a:rPr lang="tr-TR" b="1" dirty="0" err="1"/>
              <a:t>Operational</a:t>
            </a:r>
            <a:r>
              <a:rPr lang="tr-TR" dirty="0"/>
              <a:t>: Daily </a:t>
            </a:r>
            <a:r>
              <a:rPr lang="tr-TR" dirty="0" err="1"/>
              <a:t>operations</a:t>
            </a:r>
            <a:r>
              <a:rPr lang="tr-TR" dirty="0"/>
              <a:t>, </a:t>
            </a:r>
            <a:r>
              <a:rPr lang="tr-TR" dirty="0" err="1"/>
              <a:t>closest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customer</a:t>
            </a:r>
            <a:r>
              <a:rPr lang="tr-TR" dirty="0"/>
              <a:t>, </a:t>
            </a:r>
            <a:r>
              <a:rPr lang="tr-TR" dirty="0" err="1"/>
              <a:t>routine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,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; </a:t>
            </a:r>
            <a:r>
              <a:rPr lang="tr-TR" u="sng" dirty="0" err="1"/>
              <a:t>structured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.</a:t>
            </a:r>
          </a:p>
          <a:p>
            <a:pPr lvl="1"/>
            <a:r>
              <a:rPr lang="tr-TR" b="1" dirty="0" err="1"/>
              <a:t>Managerial</a:t>
            </a:r>
            <a:r>
              <a:rPr lang="tr-TR" dirty="0"/>
              <a:t>: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medium</a:t>
            </a:r>
            <a:r>
              <a:rPr lang="tr-TR" dirty="0"/>
              <a:t> </a:t>
            </a:r>
            <a:r>
              <a:rPr lang="tr-TR" dirty="0" err="1"/>
              <a:t>range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, </a:t>
            </a:r>
            <a:r>
              <a:rPr lang="en-US" dirty="0"/>
              <a:t>how the organization should achieve the goals and objectives </a:t>
            </a:r>
            <a:r>
              <a:rPr lang="tr-TR" dirty="0"/>
              <a:t>set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, </a:t>
            </a:r>
            <a:r>
              <a:rPr lang="tr-TR" u="sng" dirty="0"/>
              <a:t>semi-</a:t>
            </a:r>
            <a:r>
              <a:rPr lang="tr-TR" u="sng" dirty="0" err="1"/>
              <a:t>structured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.</a:t>
            </a:r>
          </a:p>
          <a:p>
            <a:pPr lvl="1"/>
            <a:r>
              <a:rPr lang="tr-TR" b="1" dirty="0"/>
              <a:t>Strategic</a:t>
            </a:r>
            <a:r>
              <a:rPr lang="tr-TR" dirty="0"/>
              <a:t>: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/>
              <a:t>business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, </a:t>
            </a:r>
            <a:r>
              <a:rPr lang="tr-TR" dirty="0" err="1"/>
              <a:t>highly</a:t>
            </a:r>
            <a:r>
              <a:rPr lang="tr-TR" dirty="0"/>
              <a:t> </a:t>
            </a:r>
            <a:r>
              <a:rPr lang="tr-TR" u="sng" dirty="0" err="1"/>
              <a:t>unstructured</a:t>
            </a:r>
            <a:r>
              <a:rPr lang="tr-TR" dirty="0"/>
              <a:t> </a:t>
            </a:r>
            <a:r>
              <a:rPr lang="tr-TR" dirty="0" err="1"/>
              <a:t>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1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112891-74BD-410A-8734-DB0738B8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Information </a:t>
            </a:r>
            <a:r>
              <a:rPr lang="tr-TR" sz="4000" b="1" dirty="0" err="1"/>
              <a:t>Characteristics</a:t>
            </a:r>
            <a:r>
              <a:rPr lang="tr-TR" sz="4000" b="1" dirty="0"/>
              <a:t>  </a:t>
            </a:r>
            <a:r>
              <a:rPr lang="tr-TR" sz="4000" b="1" dirty="0" err="1"/>
              <a:t>for</a:t>
            </a:r>
            <a:r>
              <a:rPr lang="tr-TR" sz="4000" b="1" dirty="0"/>
              <a:t> </a:t>
            </a:r>
            <a:r>
              <a:rPr lang="tr-TR" sz="4000" b="1" dirty="0" err="1"/>
              <a:t>Different</a:t>
            </a:r>
            <a:r>
              <a:rPr lang="tr-TR" sz="4000" b="1" dirty="0"/>
              <a:t> </a:t>
            </a:r>
            <a:r>
              <a:rPr lang="tr-TR" sz="4000" b="1" dirty="0" err="1"/>
              <a:t>Levels</a:t>
            </a:r>
            <a:r>
              <a:rPr lang="tr-TR" sz="4000" b="1" dirty="0"/>
              <a:t> of Management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E74BA6C1-DF5E-498E-BA8B-B3AC38BC0CB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262" y="1591409"/>
            <a:ext cx="9161584" cy="45632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49DA97B-574E-4E7E-86D0-60671623A7B2}"/>
              </a:ext>
            </a:extLst>
          </p:cNvPr>
          <p:cNvSpPr txBox="1"/>
          <p:nvPr/>
        </p:nvSpPr>
        <p:spPr>
          <a:xfrm>
            <a:off x="923192" y="6154614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Source: </a:t>
            </a:r>
            <a:r>
              <a:rPr lang="en-US" dirty="0"/>
              <a:t>Curtis and </a:t>
            </a:r>
            <a:r>
              <a:rPr lang="en-US" dirty="0" err="1"/>
              <a:t>Cobham</a:t>
            </a:r>
            <a:r>
              <a:rPr lang="en-US" dirty="0"/>
              <a:t> (2005), Business Information Systems Analysis Des</a:t>
            </a:r>
            <a:r>
              <a:rPr lang="tr-TR" dirty="0"/>
              <a:t>i</a:t>
            </a:r>
            <a:r>
              <a:rPr lang="en-US" dirty="0" err="1"/>
              <a:t>gn</a:t>
            </a:r>
            <a:r>
              <a:rPr lang="en-US" dirty="0"/>
              <a:t> and Practice, 5</a:t>
            </a:r>
            <a:r>
              <a:rPr lang="en-US" baseline="30000" dirty="0"/>
              <a:t>th</a:t>
            </a:r>
            <a:r>
              <a:rPr lang="en-US" dirty="0"/>
              <a:t> ed, p. 10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442858" y="3493058"/>
            <a:ext cx="741064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304711" y="3493058"/>
            <a:ext cx="770165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kdörtgen 6"/>
          <p:cNvSpPr/>
          <p:nvPr/>
        </p:nvSpPr>
        <p:spPr>
          <a:xfrm>
            <a:off x="7149193" y="3493058"/>
            <a:ext cx="653142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kdörtgen 7"/>
          <p:cNvSpPr/>
          <p:nvPr/>
        </p:nvSpPr>
        <p:spPr>
          <a:xfrm>
            <a:off x="7876652" y="3493058"/>
            <a:ext cx="653142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8666285" y="3493058"/>
            <a:ext cx="653142" cy="17743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5224"/>
          <a:stretch/>
        </p:blipFill>
        <p:spPr>
          <a:xfrm>
            <a:off x="2204720" y="385762"/>
            <a:ext cx="8599248" cy="619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Steps of Decision Making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721" y="431800"/>
            <a:ext cx="6651412" cy="612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12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</a:t>
            </a:r>
            <a:r>
              <a:rPr lang="tr-TR" b="1" dirty="0"/>
              <a:t>es</a:t>
            </a:r>
            <a:r>
              <a:rPr lang="en-US" b="1" dirty="0"/>
              <a:t> IS support the managerial DM?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IS </a:t>
            </a:r>
            <a:r>
              <a:rPr lang="tr-TR" dirty="0" err="1"/>
              <a:t>supports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roles</a:t>
            </a:r>
            <a:r>
              <a:rPr lang="tr-TR" dirty="0"/>
              <a:t> of </a:t>
            </a:r>
            <a:r>
              <a:rPr lang="tr-TR" dirty="0" err="1"/>
              <a:t>managers</a:t>
            </a:r>
            <a:r>
              <a:rPr lang="tr-TR" dirty="0"/>
              <a:t> (</a:t>
            </a:r>
            <a:r>
              <a:rPr lang="tr-TR" dirty="0" err="1"/>
              <a:t>leadership</a:t>
            </a:r>
            <a:r>
              <a:rPr lang="tr-TR" dirty="0"/>
              <a:t>, </a:t>
            </a:r>
            <a:r>
              <a:rPr lang="tr-TR" dirty="0" err="1"/>
              <a:t>spokesman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making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)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/>
              <a:t>tools</a:t>
            </a:r>
            <a:r>
              <a:rPr lang="tr-TR" dirty="0"/>
              <a:t>, </a:t>
            </a:r>
            <a:r>
              <a:rPr lang="tr-TR" dirty="0" err="1"/>
              <a:t>webinars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MIS, DSS </a:t>
            </a:r>
            <a:r>
              <a:rPr lang="tr-TR" dirty="0" err="1"/>
              <a:t>and</a:t>
            </a:r>
            <a:r>
              <a:rPr lang="tr-TR" dirty="0"/>
              <a:t> ESS.</a:t>
            </a:r>
          </a:p>
          <a:p>
            <a:endParaRPr lang="tr-TR" dirty="0"/>
          </a:p>
          <a:p>
            <a:r>
              <a:rPr lang="tr-TR" dirty="0" err="1"/>
              <a:t>Although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best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not be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best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of:</a:t>
            </a:r>
          </a:p>
          <a:p>
            <a:pPr lvl="1"/>
            <a:r>
              <a:rPr lang="tr-TR" dirty="0"/>
              <a:t>Information </a:t>
            </a:r>
            <a:r>
              <a:rPr lang="tr-TR" dirty="0" err="1"/>
              <a:t>quality</a:t>
            </a:r>
            <a:r>
              <a:rPr lang="tr-TR" dirty="0"/>
              <a:t>, </a:t>
            </a:r>
          </a:p>
          <a:p>
            <a:pPr lvl="1"/>
            <a:r>
              <a:rPr lang="tr-TR" dirty="0" err="1"/>
              <a:t>management</a:t>
            </a:r>
            <a:r>
              <a:rPr lang="tr-TR" dirty="0"/>
              <a:t> </a:t>
            </a:r>
            <a:r>
              <a:rPr lang="tr-TR" dirty="0" err="1"/>
              <a:t>filters</a:t>
            </a:r>
            <a:r>
              <a:rPr lang="tr-TR" dirty="0"/>
              <a:t>, </a:t>
            </a:r>
          </a:p>
          <a:p>
            <a:pPr lvl="1"/>
            <a:r>
              <a:rPr lang="tr-TR" dirty="0" err="1"/>
              <a:t>organizational</a:t>
            </a:r>
            <a:r>
              <a:rPr lang="tr-TR" dirty="0"/>
              <a:t> </a:t>
            </a:r>
            <a:r>
              <a:rPr lang="tr-TR" dirty="0" err="1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1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</a:t>
            </a:r>
            <a:r>
              <a:rPr lang="tr-TR" b="1" dirty="0"/>
              <a:t>es</a:t>
            </a:r>
            <a:r>
              <a:rPr lang="en-US" b="1" dirty="0"/>
              <a:t> IS support the managerial DM?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	</a:t>
            </a:r>
            <a:r>
              <a:rPr lang="tr-TR" sz="3600" b="1" dirty="0"/>
              <a:t>Information </a:t>
            </a:r>
            <a:r>
              <a:rPr lang="tr-TR" sz="3600" b="1" dirty="0" err="1"/>
              <a:t>Quality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00" y="2017594"/>
            <a:ext cx="9082800" cy="396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63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500</Words>
  <Application>Microsoft Office PowerPoint</Application>
  <PresentationFormat>Geniş ekran</PresentationFormat>
  <Paragraphs>59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Business Information Systems I</vt:lpstr>
      <vt:lpstr>The Overview of Decision Making</vt:lpstr>
      <vt:lpstr>The Overview of Decision Making</vt:lpstr>
      <vt:lpstr>The Overview of Decision Making</vt:lpstr>
      <vt:lpstr>Information Characteristics  for Different Levels of Management</vt:lpstr>
      <vt:lpstr>PowerPoint Sunusu</vt:lpstr>
      <vt:lpstr>The Steps of Decision Making</vt:lpstr>
      <vt:lpstr>How does IS support the managerial DM?</vt:lpstr>
      <vt:lpstr>How does IS support the managerial DM?  Information Quality</vt:lpstr>
      <vt:lpstr>How does IS support the managerial DM?  Management Filters</vt:lpstr>
      <vt:lpstr>How does IS support the managerial DM?  Organizational Culture</vt:lpstr>
      <vt:lpstr>Business Intelligence</vt:lpstr>
      <vt:lpstr>Business Intelligence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21</cp:revision>
  <dcterms:created xsi:type="dcterms:W3CDTF">2019-10-18T12:38:48Z</dcterms:created>
  <dcterms:modified xsi:type="dcterms:W3CDTF">2020-01-13T08:45:09Z</dcterms:modified>
</cp:coreProperties>
</file>