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312" r:id="rId8"/>
    <p:sldId id="313" r:id="rId9"/>
    <p:sldId id="262" r:id="rId10"/>
    <p:sldId id="263" r:id="rId11"/>
    <p:sldId id="286" r:id="rId12"/>
    <p:sldId id="287" r:id="rId13"/>
    <p:sldId id="288" r:id="rId14"/>
    <p:sldId id="303" r:id="rId15"/>
    <p:sldId id="306" r:id="rId16"/>
    <p:sldId id="307" r:id="rId17"/>
    <p:sldId id="308" r:id="rId18"/>
    <p:sldId id="309" r:id="rId19"/>
    <p:sldId id="310" r:id="rId20"/>
    <p:sldId id="311" r:id="rId21"/>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89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3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3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4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1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2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tr-TR"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CustomShape 1"/>
          <p:cNvSpPr/>
          <p:nvPr/>
        </p:nvSpPr>
        <p:spPr>
          <a:xfrm>
            <a:off x="0" y="0"/>
            <a:ext cx="9117720" cy="6856920"/>
          </a:xfrm>
          <a:prstGeom prst="rect">
            <a:avLst/>
          </a:prstGeom>
          <a:blipFill>
            <a:blip r:embed="rId14"/>
            <a:stretch>
              <a:fillRect l="-277289" r="-909719"/>
            </a:stretch>
          </a:blipFill>
          <a:ln>
            <a:noFill/>
          </a:ln>
        </p:spPr>
        <p:style>
          <a:lnRef idx="2">
            <a:schemeClr val="accent1">
              <a:shade val="50000"/>
            </a:schemeClr>
          </a:lnRef>
          <a:fillRef idx="1">
            <a:schemeClr val="accent1"/>
          </a:fillRef>
          <a:effectRef idx="0">
            <a:schemeClr val="accent1"/>
          </a:effectRef>
          <a:fontRef idx="minor"/>
        </p:style>
      </p:sp>
      <p:sp>
        <p:nvSpPr>
          <p:cNvPr id="13" name="CustomShape 2"/>
          <p:cNvSpPr/>
          <p:nvPr/>
        </p:nvSpPr>
        <p:spPr>
          <a:xfrm>
            <a:off x="0" y="2895480"/>
            <a:ext cx="2361240" cy="2361240"/>
          </a:xfrm>
          <a:prstGeom prst="ellipse">
            <a:avLst/>
          </a:prstGeom>
          <a:gradFill>
            <a:gsLst>
              <a:gs pos="0">
                <a:schemeClr val="accent5">
                  <a:alpha val="8000"/>
                </a:schemeClr>
              </a:gs>
              <a:gs pos="36000">
                <a:schemeClr val="accent5">
                  <a:alpha val="8000"/>
                </a:schemeClr>
              </a:gs>
              <a:gs pos="72000">
                <a:schemeClr val="accent5">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6299280" y="1676520"/>
            <a:ext cx="2818440" cy="2818440"/>
          </a:xfrm>
          <a:prstGeom prst="ellipse">
            <a:avLst/>
          </a:prstGeom>
          <a:gradFill>
            <a:gsLst>
              <a:gs pos="0">
                <a:schemeClr val="accent5">
                  <a:alpha val="7000"/>
                </a:schemeClr>
              </a:gs>
              <a:gs pos="36000">
                <a:schemeClr val="accent5">
                  <a:alpha val="6000"/>
                </a:schemeClr>
              </a:gs>
              <a:gs pos="69000">
                <a:schemeClr val="accent5">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5689800" y="0"/>
            <a:ext cx="1599120" cy="1599120"/>
          </a:xfrm>
          <a:prstGeom prst="ellipse">
            <a:avLst/>
          </a:prstGeom>
          <a:gradFill>
            <a:gsLst>
              <a:gs pos="0">
                <a:schemeClr val="accent5">
                  <a:alpha val="14000"/>
                </a:schemeClr>
              </a:gs>
              <a:gs pos="36000">
                <a:schemeClr val="accent5">
                  <a:alpha val="7000"/>
                </a:schemeClr>
              </a:gs>
              <a:gs pos="73000">
                <a:schemeClr val="accent5">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6299280" y="5870160"/>
            <a:ext cx="989640" cy="989640"/>
          </a:xfrm>
          <a:prstGeom prst="ellipse">
            <a:avLst/>
          </a:prstGeom>
          <a:gradFill>
            <a:gsLst>
              <a:gs pos="0">
                <a:schemeClr val="accent5">
                  <a:alpha val="14000"/>
                </a:schemeClr>
              </a:gs>
              <a:gs pos="36000">
                <a:schemeClr val="accent5">
                  <a:alpha val="7000"/>
                </a:schemeClr>
              </a:gs>
              <a:gs pos="66000">
                <a:schemeClr val="accent5">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1440" y="2666880"/>
            <a:ext cx="4190040" cy="4190040"/>
          </a:xfrm>
          <a:prstGeom prst="ellipse">
            <a:avLst/>
          </a:prstGeom>
          <a:gradFill>
            <a:gsLst>
              <a:gs pos="0">
                <a:schemeClr val="accent5">
                  <a:alpha val="11000"/>
                </a:schemeClr>
              </a:gs>
              <a:gs pos="36000">
                <a:schemeClr val="accent5">
                  <a:alpha val="10000"/>
                </a:schemeClr>
              </a:gs>
              <a:gs pos="75000">
                <a:schemeClr val="accent5">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rot="21010200">
            <a:off x="6359040" y="1789200"/>
            <a:ext cx="2376720" cy="316800"/>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484920" y="1856520"/>
            <a:ext cx="8172720" cy="4534200"/>
          </a:xfrm>
          <a:custGeom>
            <a:avLst/>
            <a:gdLst/>
            <a:ahLst/>
            <a:cxnLst/>
            <a:rect l="l" t="t"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 name="CustomShape 9"/>
          <p:cNvSpPr/>
          <p:nvPr/>
        </p:nvSpPr>
        <p:spPr>
          <a:xfrm>
            <a:off x="0" y="0"/>
            <a:ext cx="9142920" cy="6856920"/>
          </a:xfrm>
          <a:custGeom>
            <a:avLst/>
            <a:gdLst/>
            <a:ahLst/>
            <a:cxnLst/>
            <a:rect l="l" t="t"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45760" y="0"/>
            <a:ext cx="684720" cy="109836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0" name="PlaceHolder 11"/>
          <p:cNvSpPr>
            <a:spLocks noGrp="1"/>
          </p:cNvSpPr>
          <p:nvPr>
            <p:ph type="title"/>
          </p:nvPr>
        </p:nvSpPr>
        <p:spPr>
          <a:xfrm>
            <a:off x="457200" y="273600"/>
            <a:ext cx="8229240" cy="1144800"/>
          </a:xfrm>
          <a:prstGeom prst="rect">
            <a:avLst/>
          </a:prstGeom>
        </p:spPr>
        <p:txBody>
          <a:bodyPr lIns="0" tIns="0" rIns="0" bIns="0" anchor="ctr"/>
          <a:lstStyle/>
          <a:p>
            <a:pPr algn="ctr"/>
            <a:r>
              <a:rPr lang="tr-TR" sz="4400" b="0" strike="noStrike" spc="-1">
                <a:solidFill>
                  <a:srgbClr val="000000"/>
                </a:solidFill>
                <a:uFill>
                  <a:solidFill>
                    <a:srgbClr val="FFFFFF"/>
                  </a:solidFill>
                </a:uFill>
                <a:latin typeface="Arial"/>
              </a:rPr>
              <a:t>Ana başlık metnini düzenlemek için tıklayın</a:t>
            </a:r>
          </a:p>
        </p:txBody>
      </p:sp>
      <p:sp>
        <p:nvSpPr>
          <p:cNvPr id="11"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solidFill>
                  <a:srgbClr val="000000"/>
                </a:solidFill>
                <a:uFill>
                  <a:solidFill>
                    <a:srgbClr val="FFFFFF"/>
                  </a:solidFill>
                </a:uFill>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solidFill>
                  <a:srgbClr val="000000"/>
                </a:solidFill>
                <a:uFill>
                  <a:solidFill>
                    <a:srgbClr val="FFFFFF"/>
                  </a:solidFill>
                </a:uFill>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solidFill>
                  <a:srgbClr val="000000"/>
                </a:solidFill>
                <a:uFill>
                  <a:solidFill>
                    <a:srgbClr val="FFFFFF"/>
                  </a:solidFill>
                </a:uFill>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solidFill>
                  <a:srgbClr val="000000"/>
                </a:solidFill>
                <a:uFill>
                  <a:solidFill>
                    <a:srgbClr val="FFFFFF"/>
                  </a:solidFill>
                </a:uFill>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solidFill>
                  <a:srgbClr val="000000"/>
                </a:solidFill>
                <a:uFill>
                  <a:solidFill>
                    <a:srgbClr val="FFFFFF"/>
                  </a:solidFill>
                </a:uFill>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solidFill>
                  <a:srgbClr val="000000"/>
                </a:solidFill>
                <a:uFill>
                  <a:solidFill>
                    <a:srgbClr val="FFFFFF"/>
                  </a:solidFill>
                </a:uFill>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solidFill>
                  <a:srgbClr val="000000"/>
                </a:solidFill>
                <a:uFill>
                  <a:solidFill>
                    <a:srgbClr val="FFFFFF"/>
                  </a:solidFill>
                </a:uFill>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gn="ctr">
              <a:lnSpc>
                <a:spcPct val="100000"/>
              </a:lnSpc>
            </a:pPr>
            <a:br/>
            <a:br/>
            <a:br/>
            <a:br/>
            <a:br/>
            <a:br/>
            <a:br/>
            <a:br/>
            <a:br/>
            <a:endParaRPr lang="tr-TR" sz="1800" b="0" strike="noStrike" spc="-1">
              <a:solidFill>
                <a:srgbClr val="000000"/>
              </a:solidFill>
              <a:uFill>
                <a:solidFill>
                  <a:srgbClr val="FFFFFF"/>
                </a:solidFill>
              </a:uFill>
              <a:latin typeface="Arial"/>
            </a:endParaRPr>
          </a:p>
        </p:txBody>
      </p:sp>
      <p:sp>
        <p:nvSpPr>
          <p:cNvPr id="49" name="CustomShape 2"/>
          <p:cNvSpPr/>
          <p:nvPr/>
        </p:nvSpPr>
        <p:spPr>
          <a:xfrm>
            <a:off x="457200" y="1071720"/>
            <a:ext cx="8228520" cy="525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ctr">
              <a:lnSpc>
                <a:spcPct val="100000"/>
              </a:lnSpc>
            </a:pPr>
            <a:r>
              <a:rPr lang="tr-TR" sz="2800" b="1" strike="noStrike" spc="-1" dirty="0">
                <a:solidFill>
                  <a:srgbClr val="860D4C"/>
                </a:solidFill>
                <a:uFill>
                  <a:solidFill>
                    <a:srgbClr val="FFFFFF"/>
                  </a:solidFill>
                </a:uFill>
                <a:latin typeface="Times New Roman"/>
                <a:ea typeface="DejaVu Sans"/>
              </a:rPr>
              <a:t> ANKARA ÜNİVERSİTESİ</a:t>
            </a:r>
            <a:br>
              <a:rPr lang="tr-TR" sz="2800" b="1" strike="noStrike" spc="-1" dirty="0">
                <a:solidFill>
                  <a:srgbClr val="860D4C"/>
                </a:solidFill>
                <a:uFill>
                  <a:solidFill>
                    <a:srgbClr val="FFFFFF"/>
                  </a:solidFill>
                </a:uFill>
                <a:latin typeface="Times New Roman"/>
                <a:ea typeface="DejaVu Sans"/>
              </a:rPr>
            </a:br>
            <a:r>
              <a:rPr lang="tr-TR" sz="2800" b="1" strike="noStrike" spc="-1" dirty="0">
                <a:solidFill>
                  <a:srgbClr val="860D4C"/>
                </a:solidFill>
                <a:uFill>
                  <a:solidFill>
                    <a:srgbClr val="FFFFFF"/>
                  </a:solidFill>
                </a:uFill>
                <a:latin typeface="Times New Roman"/>
                <a:ea typeface="DejaVu Sans"/>
              </a:rPr>
              <a:t>SAĞLIK BİLİMLERİ FAKÜLTESİ</a:t>
            </a:r>
            <a:br>
              <a:rPr lang="tr-TR" sz="2800" b="1" strike="noStrike" spc="-1" dirty="0">
                <a:solidFill>
                  <a:srgbClr val="860D4C"/>
                </a:solidFill>
                <a:uFill>
                  <a:solidFill>
                    <a:srgbClr val="FFFFFF"/>
                  </a:solidFill>
                </a:uFill>
                <a:latin typeface="Times New Roman"/>
                <a:ea typeface="DejaVu Sans"/>
              </a:rPr>
            </a:br>
            <a:r>
              <a:rPr lang="tr-TR" sz="2800" b="1" strike="noStrike" spc="-1" dirty="0">
                <a:solidFill>
                  <a:srgbClr val="860D4C"/>
                </a:solidFill>
                <a:uFill>
                  <a:solidFill>
                    <a:srgbClr val="FFFFFF"/>
                  </a:solidFill>
                </a:uFill>
                <a:latin typeface="Times New Roman"/>
                <a:ea typeface="DejaVu Sans"/>
              </a:rPr>
              <a:t>ÇOCUK GELİŞİMİ BÖLÜMÜ</a:t>
            </a:r>
            <a:br>
              <a:rPr lang="tr-TR" sz="2800" b="1" strike="noStrike" spc="-1" dirty="0">
                <a:solidFill>
                  <a:srgbClr val="860D4C"/>
                </a:solidFill>
                <a:uFill>
                  <a:solidFill>
                    <a:srgbClr val="FFFFFF"/>
                  </a:solidFill>
                </a:uFill>
                <a:latin typeface="Times New Roman"/>
                <a:ea typeface="DejaVu Sans"/>
              </a:rPr>
            </a:br>
            <a:endParaRPr lang="tr-TR" sz="2800" b="0" strike="noStrike" spc="-1" dirty="0">
              <a:solidFill>
                <a:srgbClr val="000000"/>
              </a:solidFill>
              <a:uFill>
                <a:solidFill>
                  <a:srgbClr val="FFFFFF"/>
                </a:solidFill>
              </a:uFill>
              <a:latin typeface="Arial"/>
            </a:endParaRPr>
          </a:p>
          <a:p>
            <a:pPr marL="343080" indent="-342000" algn="ctr">
              <a:lnSpc>
                <a:spcPct val="100000"/>
              </a:lnSpc>
            </a:pPr>
            <a:endParaRPr lang="tr-TR" sz="2800" b="0" strike="noStrike" spc="-1" dirty="0">
              <a:solidFill>
                <a:srgbClr val="000000"/>
              </a:solidFill>
              <a:uFill>
                <a:solidFill>
                  <a:srgbClr val="FFFFFF"/>
                </a:solidFill>
              </a:uFill>
              <a:latin typeface="Arial"/>
            </a:endParaRPr>
          </a:p>
          <a:p>
            <a:pPr marL="343080" indent="-342000" algn="just">
              <a:lnSpc>
                <a:spcPct val="100000"/>
              </a:lnSpc>
            </a:pPr>
            <a:r>
              <a:rPr lang="tr-TR" sz="2000" b="1" strike="noStrike" spc="-1" dirty="0">
                <a:solidFill>
                  <a:srgbClr val="71186E"/>
                </a:solidFill>
                <a:uFill>
                  <a:solidFill>
                    <a:srgbClr val="FFFFFF"/>
                  </a:solidFill>
                </a:uFill>
                <a:latin typeface="Times New Roman"/>
                <a:ea typeface="DejaVu Sans"/>
              </a:rPr>
              <a:t>Dersin adı: Toplum ve Sağlık</a:t>
            </a:r>
          </a:p>
          <a:p>
            <a:pPr marL="343080" indent="-342000" algn="just">
              <a:lnSpc>
                <a:spcPct val="100000"/>
              </a:lnSpc>
            </a:pPr>
            <a:r>
              <a:rPr lang="tr-TR" sz="2000" b="1" strike="noStrike" spc="-1" dirty="0">
                <a:solidFill>
                  <a:srgbClr val="71186E"/>
                </a:solidFill>
                <a:uFill>
                  <a:solidFill>
                    <a:srgbClr val="FFFFFF"/>
                  </a:solidFill>
                </a:uFill>
                <a:latin typeface="Times New Roman"/>
                <a:ea typeface="DejaVu Sans"/>
              </a:rPr>
              <a:t>Öğretim Elemanı: Satı GÜL KAPISIZ</a:t>
            </a:r>
          </a:p>
          <a:p>
            <a:pPr marL="343080" indent="-342000" algn="just">
              <a:lnSpc>
                <a:spcPct val="100000"/>
              </a:lnSpc>
            </a:pPr>
            <a:r>
              <a:rPr lang="tr-TR" sz="2000" b="1" strike="noStrike" spc="-1" dirty="0">
                <a:solidFill>
                  <a:srgbClr val="71186E"/>
                </a:solidFill>
                <a:uFill>
                  <a:solidFill>
                    <a:srgbClr val="FFFFFF"/>
                  </a:solidFill>
                </a:uFill>
                <a:latin typeface="Times New Roman"/>
                <a:ea typeface="DejaVu Sans"/>
              </a:rPr>
              <a:t>Konu: Kadın Doğum Hastanelerinde Sosyal Hizmet Uygulamaları</a:t>
            </a:r>
          </a:p>
          <a:p>
            <a:pPr marL="343080" indent="-342000">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63"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a:ea typeface="DejaVu Sans"/>
              </a:rPr>
              <a:t>Hastane Afet Planında yer almakta olup Kırmızı Kod tatbikatında görev alınmaktadır.</a:t>
            </a:r>
          </a:p>
          <a:p>
            <a:pPr marL="343080" indent="-342000" algn="just">
              <a:lnSpc>
                <a:spcPct val="100000"/>
              </a:lnSpc>
              <a:spcBef>
                <a:spcPts val="1001"/>
              </a:spcBef>
              <a:buClr>
                <a:srgbClr val="B31166"/>
              </a:buClr>
              <a:buSzPct val="80000"/>
              <a:buFont typeface="Wingdings 3" charset="2"/>
              <a:buChar char=""/>
            </a:pPr>
            <a:r>
              <a:rPr lang="tr-TR" spc="-1" dirty="0">
                <a:solidFill>
                  <a:srgbClr val="404040"/>
                </a:solidFill>
                <a:uFill>
                  <a:solidFill>
                    <a:srgbClr val="FFFFFF"/>
                  </a:solidFill>
                </a:uFill>
                <a:latin typeface="Times New Roman"/>
                <a:ea typeface="DejaVu Sans"/>
              </a:rPr>
              <a:t>Beyaz Kod tatbikatı</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a:ea typeface="DejaVu Sans"/>
              </a:rPr>
              <a:t>Sosyal hizmet bölümü </a:t>
            </a:r>
            <a:r>
              <a:rPr lang="tr-TR" sz="1800" b="0" strike="noStrike" spc="-1" dirty="0" err="1">
                <a:solidFill>
                  <a:srgbClr val="404040"/>
                </a:solidFill>
                <a:uFill>
                  <a:solidFill>
                    <a:srgbClr val="FFFFFF"/>
                  </a:solidFill>
                </a:uFill>
                <a:latin typeface="Times New Roman"/>
                <a:ea typeface="DejaVu Sans"/>
              </a:rPr>
              <a:t>stajerlerine</a:t>
            </a:r>
            <a:r>
              <a:rPr lang="tr-TR" sz="1800" b="0" strike="noStrike" spc="-1" dirty="0">
                <a:solidFill>
                  <a:srgbClr val="404040"/>
                </a:solidFill>
                <a:uFill>
                  <a:solidFill>
                    <a:srgbClr val="FFFFFF"/>
                  </a:solidFill>
                </a:uFill>
                <a:latin typeface="Times New Roman"/>
                <a:ea typeface="DejaVu Sans"/>
              </a:rPr>
              <a:t> danışmanlık, eğitim çalışmaları ve raporlama konularında süpervizörlük yapılmaktadır.</a:t>
            </a:r>
            <a:endParaRPr lang="tr-TR" sz="1800" b="0" strike="noStrike" spc="-1" dirty="0">
              <a:solidFill>
                <a:srgbClr val="000000"/>
              </a:solidFill>
              <a:uFill>
                <a:solidFill>
                  <a:srgbClr val="FFFFFF"/>
                </a:solidFill>
              </a:uFill>
              <a:latin typeface="Arial"/>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112"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Ülkemizde, erken evlilik sonucu 18 yaş altında gebelik oluşumu yanında, cinsel istismar ve </a:t>
            </a:r>
            <a:r>
              <a:rPr lang="tr-TR" sz="1800" b="0" strike="noStrike" spc="-1" dirty="0" err="1">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enseste</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maruz kalma sonucu istenmeyen ergen gebeliklerinin de tespit edilme ve adli mercilere yansıtılma oranının rakamsal olarak arttığı görülmektedir. Bu rakamsal artışın; bu konulardaki toplumsal duyarlılığın artışı ile birlikte yasal düzenlemelerde oluşan değişiklikler ve buna bağlı hastanemizdeki tespit ve bildirim ile ilgili yoğunlaşmaların artışı ile açıklanabileceği öngörülmektedir.</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Hastanelerde 2005 yılından itibaren düzenli olarak 18 yaş altı gebelerle ilgili adli mercilere bildirim sorumluluğunu yerine getirmektedir. 2011 tarihli S.B. Hukuk Müşavirliği görüşüne göre kamu kurum ve kuruluşları tarafından 18 yaş altı gebelerle ilgili olarak; 18 yaşını tamamlamamış tüm gebelerin adli mercilere bildiriminin zorunlu olduğu ifade edilmektedir. </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FF0000"/>
                </a:solidFill>
                <a:uFill>
                  <a:solidFill>
                    <a:srgbClr val="FFFFFF"/>
                  </a:solidFill>
                </a:uFill>
                <a:latin typeface="Times New Roman" panose="02020603050405020304" pitchFamily="18" charset="0"/>
                <a:ea typeface="DejaVu Sans"/>
                <a:cs typeface="Times New Roman" panose="02020603050405020304" pitchFamily="18" charset="0"/>
              </a:rPr>
              <a:t>TCK Md. 98, 279,280 Bildirim zorunluluğu…</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485640" y="70416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tr-TR" sz="5400" b="1" strike="noStrike" spc="-1">
                <a:solidFill>
                  <a:srgbClr val="FF0000"/>
                </a:solidFill>
                <a:uFill>
                  <a:solidFill>
                    <a:srgbClr val="FFFFFF"/>
                  </a:solidFill>
                </a:uFill>
                <a:latin typeface="Century Gothic"/>
                <a:ea typeface="DejaVu Sans"/>
              </a:rPr>
              <a:t>ÇOCUK İHMALİ - İSTİSMARI</a:t>
            </a:r>
            <a:br/>
            <a:endParaRPr lang="tr-TR" sz="5400" b="0" strike="noStrike" spc="-1">
              <a:solidFill>
                <a:srgbClr val="000000"/>
              </a:solidFill>
              <a:uFill>
                <a:solidFill>
                  <a:srgbClr val="FFFFFF"/>
                </a:solidFill>
              </a:uFill>
              <a:latin typeface="Arial"/>
            </a:endParaRPr>
          </a:p>
        </p:txBody>
      </p:sp>
      <p:sp>
        <p:nvSpPr>
          <p:cNvPr id="114"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lnSpcReduction="20000"/>
          </a:bodyPr>
          <a:lstStyle/>
          <a:p>
            <a:pPr marL="343080" indent="-342000" algn="just">
              <a:lnSpc>
                <a:spcPct val="100000"/>
              </a:lnSpc>
              <a:spcBef>
                <a:spcPts val="1001"/>
              </a:spcBef>
              <a:buClr>
                <a:srgbClr val="B31166"/>
              </a:buClr>
              <a:buSzPct val="80000"/>
              <a:buFont typeface="Wingdings" charset="2"/>
              <a:buChar char=""/>
            </a:pPr>
            <a:r>
              <a:rPr lang="tr-TR" sz="2800" b="1" strike="noStrike" spc="-1" dirty="0">
                <a:solidFill>
                  <a:srgbClr val="404040"/>
                </a:solidFill>
                <a:uFill>
                  <a:solidFill>
                    <a:srgbClr val="FFFFFF"/>
                  </a:solidFill>
                </a:uFill>
                <a:latin typeface="Century Gothic"/>
                <a:ea typeface="DejaVu Sans"/>
              </a:rPr>
              <a:t>Hastanelere başvuran ihmal-istismar şüpheli çocuklar ve aileleri, tıbbi tedavinin yanında sıklıkla sosyal hizmet müdahalesine de ihtiyaç duymaktadır. </a:t>
            </a:r>
            <a:endParaRPr lang="tr-TR" sz="2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charset="2"/>
              <a:buChar char=""/>
            </a:pPr>
            <a:r>
              <a:rPr lang="tr-TR" sz="2800" b="1" strike="noStrike" spc="-1" dirty="0">
                <a:solidFill>
                  <a:srgbClr val="404040"/>
                </a:solidFill>
                <a:uFill>
                  <a:solidFill>
                    <a:srgbClr val="FFFFFF"/>
                  </a:solidFill>
                </a:uFill>
                <a:latin typeface="Century Gothic"/>
                <a:ea typeface="DejaVu Sans"/>
              </a:rPr>
              <a:t>Sosyal hizmet uzmanı cinsel istismar mağduru çocuğun ve ailenin gereksinimleri doğrultusunda danışmanlık ve rehberlik hizmeti vererek (yasal haklar, sosyal destek sistemleri, güvenlik birimleri ile bağlantı) istismara maruz kalmış çocuğun tıbbi tedavisinin yanında konuyla ilgili yasal sürecin başlaması için mevzuatın gerektirdiği şekilde işleyişi sağlar. </a:t>
            </a:r>
            <a:endParaRPr lang="tr-TR" sz="2800" b="0" strike="noStrike" spc="-1" dirty="0">
              <a:solidFill>
                <a:srgbClr val="000000"/>
              </a:solidFill>
              <a:uFill>
                <a:solidFill>
                  <a:srgbClr val="FFFFFF"/>
                </a:solidFill>
              </a:uFill>
              <a:latin typeface="Arial"/>
            </a:endParaRPr>
          </a:p>
          <a:p>
            <a:pPr>
              <a:lnSpc>
                <a:spcPct val="100000"/>
              </a:lnSpc>
              <a:spcBef>
                <a:spcPts val="1001"/>
              </a:spcBef>
            </a:pPr>
            <a:endParaRPr lang="tr-TR"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116"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Ayrıca aile görüşmesi yaparak; </a:t>
            </a:r>
            <a:r>
              <a:rPr lang="tr-TR" sz="18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risk değerlendirmesi </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(ailede alkol madde kullanımı, boşanmış anne –baba, </a:t>
            </a:r>
            <a:r>
              <a:rPr lang="tr-TR" sz="1800" b="0" strike="noStrike" spc="-1" dirty="0" err="1">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sosyo</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-ekonomik yoksunluk vb.) güvenlik planı geliştirmek, koruma ve destek hizmetlerine yönlendirme, izlem planı oluşturma vb. konularda takım çalışması içerisinde hizmet verir. </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İstismarcının aile üyelerinden olması şüphesi halinde; risk değerlendirmesi yapar ve toplum kaynaklarını harekete geçirerek çocuğun güvenli bir kuruma yerleştirilmesini sağlar(ASH İl Müdürlüğü, Belediyeler vb.).</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nSpc>
                <a:spcPct val="100000"/>
              </a:lnSpc>
            </a:pPr>
            <a:br>
              <a:rPr dirty="0"/>
            </a:br>
            <a:br>
              <a:rPr dirty="0"/>
            </a:br>
            <a:r>
              <a:rPr lang="tr-TR" sz="11200" b="1" strike="noStrike" spc="-1" dirty="0">
                <a:solidFill>
                  <a:srgbClr val="0070C0"/>
                </a:solidFill>
                <a:uFill>
                  <a:solidFill>
                    <a:srgbClr val="FFFFFF"/>
                  </a:solidFill>
                </a:uFill>
                <a:latin typeface="Times New Roman" panose="02020603050405020304" pitchFamily="18" charset="0"/>
                <a:ea typeface="DejaVu Sans"/>
                <a:cs typeface="Times New Roman" panose="02020603050405020304" pitchFamily="18" charset="0"/>
              </a:rPr>
              <a:t>MÜLTECİ, SIĞINMACI VE KAÇAK DURUMDAKİ ANNE VE BEBEKLERLE İLGİLİ İŞLEMLER</a:t>
            </a:r>
            <a:br>
              <a:rPr sz="11200" dirty="0"/>
            </a:br>
            <a:endParaRPr lang="tr-TR" sz="11200" b="0" strike="noStrike" spc="-1" dirty="0">
              <a:solidFill>
                <a:srgbClr val="000000"/>
              </a:solidFill>
              <a:uFill>
                <a:solidFill>
                  <a:srgbClr val="FFFFFF"/>
                </a:solidFill>
              </a:uFill>
              <a:latin typeface="Arial"/>
            </a:endParaRPr>
          </a:p>
        </p:txBody>
      </p:sp>
      <p:sp>
        <p:nvSpPr>
          <p:cNvPr id="150" name="CustomShape 2"/>
          <p:cNvSpPr/>
          <p:nvPr/>
        </p:nvSpPr>
        <p:spPr>
          <a:xfrm>
            <a:off x="864360" y="2489040"/>
            <a:ext cx="730804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10000"/>
          </a:bodyPr>
          <a:lstStyle/>
          <a:p>
            <a:pPr marL="343080" indent="-342000" algn="just">
              <a:lnSpc>
                <a:spcPct val="100000"/>
              </a:lnSpc>
              <a:spcBef>
                <a:spcPts val="1001"/>
              </a:spcBef>
              <a:buClr>
                <a:srgbClr val="B31166"/>
              </a:buClr>
              <a:buSzPct val="80000"/>
              <a:buFont typeface="Wingdings" charset="2"/>
              <a:buChar char=""/>
            </a:pPr>
            <a:r>
              <a:rPr lang="tr-TR" sz="280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Ülkemiz coğrafi konum açısından iki kıtayı birleştiren köprü durumundadır. Bu konumu itibarı ile doğudan batıya göç eden veya göç etmek zorunda kalan mülteci ve sığınmacılar için geçiş bölgesi haline gelmiştir. </a:t>
            </a:r>
            <a:endParaRPr lang="tr-TR" sz="2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charset="2"/>
              <a:buChar char=""/>
            </a:pPr>
            <a:r>
              <a:rPr lang="tr-TR" sz="280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Hastanemize poliklinik veya yatarak tedavi amacı ile gelen yabancı uyruklu, sığınmacı/mülteci hasta olduğunda, sosyal hizmet uzmanı hastanın belgelerini kontrol ederek, öncelikle Birleşmiş Milletler Mülteciler Yüksek Komiserliği ne, gerekli durumlarda Emniyet Müdürlüğü Yabancılar Şubesine durumu bildirir.</a:t>
            </a:r>
            <a:endParaRPr lang="tr-TR" sz="2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tr-TR" sz="2800" b="0" strike="noStrike" spc="-1">
                <a:solidFill>
                  <a:srgbClr val="FFFFFF"/>
                </a:solidFill>
                <a:uFill>
                  <a:solidFill>
                    <a:srgbClr val="FFFFFF"/>
                  </a:solidFill>
                </a:uFill>
                <a:latin typeface="NEW TİMES"/>
                <a:ea typeface="DejaVu Sans"/>
              </a:rPr>
              <a:t>SOSYO EKONOMİK DEĞERLENDİRME VE SOSYAL YARDIMLARLA İLGİLİ ÇALIŞMALAR</a:t>
            </a:r>
            <a:br/>
            <a:endParaRPr lang="tr-TR" sz="2800" b="0" strike="noStrike" spc="-1">
              <a:solidFill>
                <a:srgbClr val="000000"/>
              </a:solidFill>
              <a:uFill>
                <a:solidFill>
                  <a:srgbClr val="FFFFFF"/>
                </a:solidFill>
              </a:uFill>
              <a:latin typeface="Arial"/>
            </a:endParaRPr>
          </a:p>
        </p:txBody>
      </p:sp>
      <p:sp>
        <p:nvSpPr>
          <p:cNvPr id="156"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Hastaların </a:t>
            </a:r>
            <a:r>
              <a:rPr lang="tr-TR" sz="1800" b="0" strike="noStrike" spc="-1" dirty="0" err="1">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sosyo</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ekonomik durumlarının incelemesini yaparak hastane harcamalarına katılıp katılamayacağını araştırmak, değerlendirmek ve sosyal refah kurumlarından en iyi şekilde yararlanmalarını sağlamak sosyal hizmetin temel işlevlerinden biridir. </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Ekonomik yönden mağdur olan asker eşlerinin de muhtaç erbaş ve er ailelerinin ücretsiz tedavileri için </a:t>
            </a:r>
            <a:r>
              <a:rPr lang="tr-TR" sz="18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4341 sayılı Muhtaç Erbaş ve Er Ailelerinin Ücretsiz Tedavisi Hakkında Kanun </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gereğince bilgilendirilip, ilgili askerlik şubesine yönlendirilmesi,</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158"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Ücret ödemede sorun yaşayabileceğini ifade eden hasta ve yakınlarına </a:t>
            </a:r>
            <a:r>
              <a:rPr lang="tr-TR" sz="18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yeşil kart ve SYDV yazıları hakkında bilgi verilmesi ve buralara yönlendirilme çalışmaları,</a:t>
            </a:r>
            <a:endParaRPr lang="tr-TR" sz="1800" b="1"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Kimsesiz </a:t>
            </a:r>
            <a:r>
              <a:rPr lang="tr-TR" sz="1800" b="0" strike="noStrike" spc="-1" dirty="0" err="1">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bimekan</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hastaların tedavi süreci ile ilgili sosyal değerlendirme raporu yazılması ve tedavi giderinin ödenmesi için SYDV ile irtibata geçilmesi,</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Ekonomik gücü yetersiz hastaların giyecek cihaz kan </a:t>
            </a:r>
            <a:r>
              <a:rPr lang="tr-TR" sz="1800" b="0" strike="noStrike" spc="-1" dirty="0" err="1">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v.b</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gibi ihtiyaçlarını karşılamak üzere maddi kaynak araştırması yapılması</a:t>
            </a:r>
            <a:endParaRPr lang="tr-TR" sz="1800" b="0" strike="noStrike" spc="-1" dirty="0">
              <a:solidFill>
                <a:srgbClr val="000000"/>
              </a:solidFill>
              <a:uFill>
                <a:solidFill>
                  <a:srgbClr val="FFFFFF"/>
                </a:solidFill>
              </a:uFill>
              <a:latin typeface="Arial"/>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160"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spcBef>
                <a:spcPts val="1001"/>
              </a:spcBef>
              <a:buClr>
                <a:srgbClr val="B31166"/>
              </a:buClr>
              <a:buSzPct val="80000"/>
              <a:buFont typeface="Wingdings 3" charset="2"/>
              <a:buChar char=""/>
            </a:pPr>
            <a:r>
              <a:rPr lang="tr-TR" sz="1800" b="0" strike="noStrike" spc="-1">
                <a:solidFill>
                  <a:srgbClr val="404040"/>
                </a:solidFill>
                <a:uFill>
                  <a:solidFill>
                    <a:srgbClr val="FFFFFF"/>
                  </a:solidFill>
                </a:uFill>
                <a:latin typeface="Century Gothic"/>
                <a:ea typeface="DejaVu Sans"/>
              </a:rPr>
              <a:t>İl dışından gelen ve kalacak yeri olmayan ve ekonomik gücü olmadığını beyan eden hasta ve yakınları için ücretsiz olarak kalabilecekleri konukevleri ile ilgili bilgi verilmesi ve irtibata geçilmesi</a:t>
            </a:r>
            <a:endParaRPr lang="tr-TR" sz="1800" b="0" strike="noStrike" spc="-1">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a:solidFill>
                  <a:srgbClr val="404040"/>
                </a:solidFill>
                <a:uFill>
                  <a:solidFill>
                    <a:srgbClr val="FFFFFF"/>
                  </a:solidFill>
                </a:uFill>
                <a:latin typeface="Century Gothic"/>
                <a:ea typeface="DejaVu Sans"/>
              </a:rPr>
              <a:t>İl dışından gelen ve yol masrafını karşılayamayacak durumda olan hasta ve yakınlarının yol giderlerinin karşılanması için ilgili SYDV’na yönlendirilmesi ve konu ile ilgili kanaatin yazılması.</a:t>
            </a:r>
            <a:endParaRPr lang="tr-TR" sz="1800" b="0" strike="noStrike" spc="-1">
              <a:solidFill>
                <a:srgbClr val="000000"/>
              </a:solidFill>
              <a:uFill>
                <a:solidFill>
                  <a:srgbClr val="FFFFFF"/>
                </a:solidFill>
              </a:uFill>
              <a:latin typeface="Arial"/>
            </a:endParaRPr>
          </a:p>
          <a:p>
            <a:pPr algn="just">
              <a:lnSpc>
                <a:spcPct val="100000"/>
              </a:lnSpc>
              <a:spcBef>
                <a:spcPts val="1001"/>
              </a:spcBef>
            </a:pP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nSpc>
                <a:spcPct val="100000"/>
              </a:lnSpc>
            </a:pPr>
            <a:r>
              <a:rPr lang="tr-TR" sz="3600" b="0" strike="noStrike" spc="-1">
                <a:solidFill>
                  <a:srgbClr val="FFFFFF"/>
                </a:solidFill>
                <a:uFill>
                  <a:solidFill>
                    <a:srgbClr val="FFFFFF"/>
                  </a:solidFill>
                </a:uFill>
                <a:latin typeface="NEW TİMES"/>
                <a:ea typeface="DejaVu Sans"/>
              </a:rPr>
              <a:t>DANIŞMANLIK HİZMETLERİ</a:t>
            </a:r>
            <a:br/>
            <a:endParaRPr lang="tr-TR" sz="3600" b="0" strike="noStrike" spc="-1">
              <a:solidFill>
                <a:srgbClr val="000000"/>
              </a:solidFill>
              <a:uFill>
                <a:solidFill>
                  <a:srgbClr val="FFFFFF"/>
                </a:solidFill>
              </a:uFill>
              <a:latin typeface="Arial"/>
            </a:endParaRPr>
          </a:p>
        </p:txBody>
      </p:sp>
      <p:sp>
        <p:nvSpPr>
          <p:cNvPr id="162" name="CustomShape 2"/>
          <p:cNvSpPr/>
          <p:nvPr/>
        </p:nvSpPr>
        <p:spPr>
          <a:xfrm>
            <a:off x="864360" y="2489040"/>
            <a:ext cx="737892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Hastaların ve personelin ihtiyaç duyduğu sosyal haklar ve toplum kaynakları hakkında bilgi verilmesi, hukuksal sorunlarının çözümünde yol gösterilmesi, dış yardım kurumlarının olanaklarının hastalar yararına değerlendirilmesi çalışmalarını kapsamaktadır. (Engelli hasta ve ailelerini bu bireylere hizmet veren kurum ve kuruluşlara, evlatlık almak isteyen aileleri veya yardım talebi olan aileleri ilgili kurumlara yönlendirme </a:t>
            </a:r>
            <a:r>
              <a:rPr lang="tr-TR" sz="1800" b="0" strike="noStrike" spc="-1" dirty="0" err="1">
                <a:solidFill>
                  <a:srgbClr val="404040"/>
                </a:solidFill>
                <a:uFill>
                  <a:solidFill>
                    <a:srgbClr val="FFFFFF"/>
                  </a:solidFill>
                </a:uFill>
                <a:latin typeface="Century Gothic"/>
                <a:ea typeface="DejaVu Sans"/>
              </a:rPr>
              <a:t>v.b</a:t>
            </a:r>
            <a:r>
              <a:rPr lang="tr-TR" sz="1800" b="0" strike="noStrike" spc="-1" dirty="0">
                <a:solidFill>
                  <a:srgbClr val="404040"/>
                </a:solidFill>
                <a:uFill>
                  <a:solidFill>
                    <a:srgbClr val="FFFFFF"/>
                  </a:solidFill>
                </a:uFill>
                <a:latin typeface="Century Gothic"/>
                <a:ea typeface="DejaVu Sans"/>
              </a:rPr>
              <a:t> gibi)</a:t>
            </a:r>
            <a:endParaRPr lang="tr-TR" sz="1800" b="0" strike="noStrike" spc="-1" dirty="0">
              <a:solidFill>
                <a:srgbClr val="000000"/>
              </a:solidFill>
              <a:uFill>
                <a:solidFill>
                  <a:srgbClr val="FFFFFF"/>
                </a:solidFill>
              </a:uFill>
              <a:latin typeface="Arial"/>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tr-TR" sz="3200" b="0" strike="noStrike" spc="-1">
                <a:solidFill>
                  <a:srgbClr val="FFFFFF"/>
                </a:solidFill>
                <a:uFill>
                  <a:solidFill>
                    <a:srgbClr val="FFFFFF"/>
                  </a:solidFill>
                </a:uFill>
                <a:latin typeface="Century Gothic"/>
                <a:ea typeface="DejaVu Sans"/>
              </a:rPr>
              <a:t>EĞİTİM HİZMETLERİ</a:t>
            </a:r>
            <a:br/>
            <a:endParaRPr lang="tr-TR" sz="3200" b="0" strike="noStrike" spc="-1">
              <a:solidFill>
                <a:srgbClr val="000000"/>
              </a:solidFill>
              <a:uFill>
                <a:solidFill>
                  <a:srgbClr val="FFFFFF"/>
                </a:solidFill>
              </a:uFill>
              <a:latin typeface="Arial"/>
            </a:endParaRPr>
          </a:p>
        </p:txBody>
      </p:sp>
      <p:sp>
        <p:nvSpPr>
          <p:cNvPr id="164"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Hastane içinde personele hizmet içi eğitim veya toplumla çalışma kapsamında hastane dışındaki kurumlarda sosyal hizmet ile ilgili eğitim çalışmalarını kapsamaktadır.</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Çalışan Hakları ve Güvenliği Genelgesi</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Beyaz Kod</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Kadın-Erkek Fırsat Eşitliği</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err="1">
                <a:solidFill>
                  <a:srgbClr val="404040"/>
                </a:solidFill>
                <a:uFill>
                  <a:solidFill>
                    <a:srgbClr val="FFFFFF"/>
                  </a:solidFill>
                </a:uFill>
                <a:latin typeface="Century Gothic"/>
                <a:ea typeface="DejaVu Sans"/>
              </a:rPr>
              <a:t>Mobbing</a:t>
            </a: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Cinsel İhmal ve İstismar Eğitimi</a:t>
            </a: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20000"/>
          </a:bodyPr>
          <a:lstStyle/>
          <a:p>
            <a:pPr algn="ctr">
              <a:lnSpc>
                <a:spcPct val="100000"/>
              </a:lnSpc>
            </a:pPr>
            <a:br>
              <a:rPr dirty="0"/>
            </a:br>
            <a:r>
              <a:rPr lang="tr-TR" sz="5100" b="1" strike="noStrike" spc="-1" dirty="0">
                <a:solidFill>
                  <a:srgbClr val="FFFFFF"/>
                </a:solidFill>
                <a:uFill>
                  <a:solidFill>
                    <a:srgbClr val="FFFFFF"/>
                  </a:solidFill>
                </a:uFill>
                <a:latin typeface="Times New Roman" panose="02020603050405020304" pitchFamily="18" charset="0"/>
                <a:ea typeface="DejaVu Sans"/>
                <a:cs typeface="Times New Roman" panose="02020603050405020304" pitchFamily="18" charset="0"/>
              </a:rPr>
              <a:t>SAĞLIĞIN TANIMI</a:t>
            </a:r>
            <a:br>
              <a:rPr dirty="0"/>
            </a:br>
            <a:endParaRPr lang="tr-TR" sz="3600" b="0" strike="noStrike" spc="-1" dirty="0">
              <a:solidFill>
                <a:srgbClr val="000000"/>
              </a:solidFill>
              <a:uFill>
                <a:solidFill>
                  <a:srgbClr val="FFFFFF"/>
                </a:solidFill>
              </a:uFill>
              <a:latin typeface="Arial"/>
            </a:endParaRPr>
          </a:p>
        </p:txBody>
      </p:sp>
      <p:sp>
        <p:nvSpPr>
          <p:cNvPr id="51"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24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Dünya Sağlık Örgütü (WHO) “Sağlığı </a:t>
            </a:r>
            <a:r>
              <a:rPr lang="tr-TR" sz="24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fiziksel, ruhsal</a:t>
            </a:r>
            <a:r>
              <a:rPr lang="tr-TR" sz="24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ve </a:t>
            </a:r>
            <a:r>
              <a:rPr lang="tr-TR" sz="24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sosyal</a:t>
            </a:r>
            <a:r>
              <a:rPr lang="tr-TR" sz="24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yönlerden tam bir iyilik hali” olarak tanımlam</a:t>
            </a:r>
            <a:r>
              <a:rPr lang="tr-TR" sz="2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ıştır. </a:t>
            </a:r>
            <a:endParaRPr lang="tr-TR" sz="2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tr-TR" sz="3200" b="0" strike="noStrike" spc="-1">
                <a:solidFill>
                  <a:srgbClr val="FFFFFF"/>
                </a:solidFill>
                <a:uFill>
                  <a:solidFill>
                    <a:srgbClr val="FFFFFF"/>
                  </a:solidFill>
                </a:uFill>
                <a:latin typeface="Century Gothic"/>
                <a:ea typeface="DejaVu Sans"/>
              </a:rPr>
              <a:t>Sağlık hizmetlerinde;</a:t>
            </a:r>
            <a:br/>
            <a:endParaRPr lang="tr-TR" sz="3200" b="0" strike="noStrike" spc="-1">
              <a:solidFill>
                <a:srgbClr val="000000"/>
              </a:solidFill>
              <a:uFill>
                <a:solidFill>
                  <a:srgbClr val="FFFFFF"/>
                </a:solidFill>
              </a:uFill>
              <a:latin typeface="Arial"/>
            </a:endParaRPr>
          </a:p>
        </p:txBody>
      </p:sp>
      <p:sp>
        <p:nvSpPr>
          <p:cNvPr id="166"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spcBef>
                <a:spcPts val="1001"/>
              </a:spcBef>
            </a:pP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Century Gothic"/>
                <a:ea typeface="DejaVu Sans"/>
              </a:rPr>
              <a:t>PSİKO SOSYAL BOYUT İHMAL EDİLEMEYECEK KADAR ÖNEMLİDİR VE SAĞLIKTA SOSYAL REFAH HİZMETLERİNİN SUNUMU HALKI DOĞRUDAN ETKİLEYEN </a:t>
            </a:r>
            <a:r>
              <a:rPr lang="tr-TR" sz="1800" b="0" strike="noStrike" spc="-1" dirty="0">
                <a:solidFill>
                  <a:srgbClr val="FF0000"/>
                </a:solidFill>
                <a:uFill>
                  <a:solidFill>
                    <a:srgbClr val="FFFFFF"/>
                  </a:solidFill>
                </a:uFill>
                <a:latin typeface="Century Gothic"/>
                <a:ea typeface="DejaVu Sans"/>
              </a:rPr>
              <a:t>SOSYAL DEVLETİN </a:t>
            </a:r>
            <a:r>
              <a:rPr lang="tr-TR" sz="1800" b="0" strike="noStrike" spc="-1" dirty="0">
                <a:solidFill>
                  <a:srgbClr val="404040"/>
                </a:solidFill>
                <a:uFill>
                  <a:solidFill>
                    <a:srgbClr val="FFFFFF"/>
                  </a:solidFill>
                </a:uFill>
                <a:latin typeface="Century Gothic"/>
                <a:ea typeface="DejaVu Sans"/>
              </a:rPr>
              <a:t>OLMAZSA OLMAZ EN ÖNEMLİ HİZMETLERİNDENDİR”</a:t>
            </a:r>
            <a:endParaRPr lang="tr-TR" sz="1800" b="0" strike="noStrike" spc="-1" dirty="0">
              <a:solidFill>
                <a:srgbClr val="000000"/>
              </a:solidFill>
              <a:uFill>
                <a:solidFill>
                  <a:srgbClr val="FFFFFF"/>
                </a:solidFill>
              </a:uFill>
              <a:latin typeface="Arial"/>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tr-TR" sz="3200" b="0" strike="noStrike" spc="-1">
                <a:solidFill>
                  <a:srgbClr val="FFFFFF"/>
                </a:solidFill>
                <a:uFill>
                  <a:solidFill>
                    <a:srgbClr val="FFFFFF"/>
                  </a:solidFill>
                </a:uFill>
                <a:latin typeface="Century Gothic"/>
                <a:ea typeface="DejaVu Sans"/>
              </a:rPr>
              <a:t>       </a:t>
            </a:r>
            <a:r>
              <a:rPr lang="tr-TR" sz="3200" b="0" strike="noStrike" spc="-1">
                <a:solidFill>
                  <a:srgbClr val="FFFFFF"/>
                </a:solidFill>
                <a:uFill>
                  <a:solidFill>
                    <a:srgbClr val="FFFFFF"/>
                  </a:solidFill>
                </a:uFill>
                <a:latin typeface="Times New Roman"/>
                <a:ea typeface="DejaVu Sans"/>
              </a:rPr>
              <a:t>SOSYAL HİZMETLER</a:t>
            </a:r>
            <a:endParaRPr lang="tr-TR" sz="3200" b="0" strike="noStrike" spc="-1">
              <a:solidFill>
                <a:srgbClr val="000000"/>
              </a:solidFill>
              <a:uFill>
                <a:solidFill>
                  <a:srgbClr val="FFFFFF"/>
                </a:solidFill>
              </a:uFill>
              <a:latin typeface="Arial"/>
            </a:endParaRPr>
          </a:p>
        </p:txBody>
      </p:sp>
      <p:sp>
        <p:nvSpPr>
          <p:cNvPr id="53"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marL="343080" indent="-342000" algn="just">
              <a:lnSpc>
                <a:spcPct val="100000"/>
              </a:lnSpc>
              <a:spcBef>
                <a:spcPts val="1001"/>
              </a:spcBef>
              <a:buClr>
                <a:srgbClr val="B31166"/>
              </a:buClr>
              <a:buSzPct val="80000"/>
              <a:buFont typeface="Wingdings 3" charset="2"/>
              <a:buChar char=""/>
            </a:pPr>
            <a:r>
              <a:rPr lang="tr-TR" sz="26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Sosyal Hizmetler</a:t>
            </a:r>
            <a:r>
              <a:rPr lang="tr-TR" sz="26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kişi ve ailelerin kendi bünye ve şartlarından doğan veya kontrolleri dışında oluşan </a:t>
            </a:r>
            <a:endParaRPr lang="tr-TR" sz="2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r>
              <a:rPr lang="tr-TR" sz="26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a:t>
            </a:r>
            <a:r>
              <a:rPr lang="tr-TR" sz="26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maddi, manevi ve sosyal yoksunluklarının giderilmesi ve ihtiyaçlarının karşılanmasını</a:t>
            </a:r>
            <a:r>
              <a:rPr lang="tr-TR" sz="26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a:t>
            </a:r>
            <a:endParaRPr lang="tr-TR" sz="2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r>
              <a:rPr lang="tr-TR" sz="26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		-sosyal sorunların önlenmesi ve çözümlenmesine yardımcı olunmasını ve </a:t>
            </a:r>
            <a:endParaRPr lang="tr-TR" sz="2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r>
              <a:rPr lang="tr-TR" sz="26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		-hayat standartlarının iyileştirilmesi ve yükseltilmesini </a:t>
            </a:r>
            <a:endParaRPr lang="tr-TR" sz="2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r>
              <a:rPr lang="tr-TR" sz="26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amaçlayan sistemli ve programlı hizmetler bütünüdür.</a:t>
            </a:r>
            <a:endParaRPr lang="tr-TR" sz="26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26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tr-TR" sz="3200" b="0" strike="noStrike" spc="-1">
                <a:solidFill>
                  <a:srgbClr val="FFFFFF"/>
                </a:solidFill>
                <a:uFill>
                  <a:solidFill>
                    <a:srgbClr val="FFFFFF"/>
                  </a:solidFill>
                </a:uFill>
                <a:latin typeface="Century Gothic"/>
                <a:ea typeface="DejaVu Sans"/>
              </a:rPr>
              <a:t>       </a:t>
            </a:r>
            <a:r>
              <a:rPr lang="tr-TR" sz="3200" b="0" strike="noStrike" spc="-1">
                <a:solidFill>
                  <a:srgbClr val="FFFFFF"/>
                </a:solidFill>
                <a:uFill>
                  <a:solidFill>
                    <a:srgbClr val="FFFFFF"/>
                  </a:solidFill>
                </a:uFill>
                <a:latin typeface="Times New Roman"/>
                <a:ea typeface="DejaVu Sans"/>
              </a:rPr>
              <a:t>TIBBİ SOSYAL HİZMET</a:t>
            </a:r>
            <a:endParaRPr lang="tr-TR" sz="3200" b="0" strike="noStrike" spc="-1">
              <a:solidFill>
                <a:srgbClr val="000000"/>
              </a:solidFill>
              <a:uFill>
                <a:solidFill>
                  <a:srgbClr val="FFFFFF"/>
                </a:solidFill>
              </a:uFill>
              <a:latin typeface="Arial"/>
            </a:endParaRPr>
          </a:p>
        </p:txBody>
      </p:sp>
      <p:sp>
        <p:nvSpPr>
          <p:cNvPr id="55"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Hastanede ayakta veya yatarak muayene tetkik ve tedavi olan hastaların tıbbi tedaviden etkin şekilde yaralanmaları için sosyal hizmet uzmanlarınca yürütülen, </a:t>
            </a:r>
            <a:r>
              <a:rPr lang="tr-TR" sz="18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ekonomik, sosyal, psikolojik, eğitici, destekleyici ve geliştirici hizmetlerin </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yanında hastanın ailesi ve çevresi ile ilişkilerinin düzenlenmesi, hastaneden çıktıktan sonra kişisel ve ailevi sorunlarının çözümlenmesi gibi hizmetler bütünü olarak tanımlanabilir.</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just">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gn="ctr">
              <a:lnSpc>
                <a:spcPct val="100000"/>
              </a:lnSpc>
            </a:pPr>
            <a:br>
              <a:rPr dirty="0"/>
            </a:br>
            <a:br>
              <a:rPr dirty="0"/>
            </a:br>
            <a:br>
              <a:rPr dirty="0"/>
            </a:br>
            <a:br>
              <a:rPr dirty="0"/>
            </a:br>
            <a:br>
              <a:rPr dirty="0"/>
            </a:br>
            <a:r>
              <a:rPr lang="tr-TR" sz="3600" b="1" strike="noStrike" spc="-1" dirty="0">
                <a:solidFill>
                  <a:srgbClr val="FFFFFF"/>
                </a:solidFill>
                <a:uFill>
                  <a:solidFill>
                    <a:srgbClr val="FFFFFF"/>
                  </a:solidFill>
                </a:uFill>
                <a:latin typeface="Times New Roman"/>
                <a:ea typeface="DejaVu Sans"/>
              </a:rPr>
              <a:t>SOSYAL HİZMET BİRİMİ</a:t>
            </a:r>
            <a:br>
              <a:rPr dirty="0"/>
            </a:br>
            <a:br>
              <a:rPr dirty="0"/>
            </a:br>
            <a:br>
              <a:rPr dirty="0"/>
            </a:br>
            <a:br>
              <a:rPr dirty="0"/>
            </a:br>
            <a:endParaRPr lang="tr-TR" sz="3600" b="0" strike="noStrike" spc="-1" dirty="0">
              <a:solidFill>
                <a:srgbClr val="000000"/>
              </a:solidFill>
              <a:uFill>
                <a:solidFill>
                  <a:srgbClr val="FFFFFF"/>
                </a:solidFill>
              </a:uFill>
              <a:latin typeface="Arial"/>
            </a:endParaRPr>
          </a:p>
        </p:txBody>
      </p:sp>
      <p:sp>
        <p:nvSpPr>
          <p:cNvPr id="57" name="CustomShape 2"/>
          <p:cNvSpPr/>
          <p:nvPr/>
        </p:nvSpPr>
        <p:spPr>
          <a:xfrm>
            <a:off x="539640" y="2133000"/>
            <a:ext cx="6669000" cy="38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Hastaneden hizmet alan, </a:t>
            </a:r>
            <a:r>
              <a:rPr lang="tr-TR" sz="18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yoksul, özürlü, kimsesiz </a:t>
            </a:r>
            <a:r>
              <a:rPr lang="tr-TR" sz="1800" b="0" strike="noStrike" spc="-1" dirty="0" err="1">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bimekan</a:t>
            </a:r>
            <a:r>
              <a:rPr lang="tr-TR" sz="18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 sağlık güvencesinden yoksun, yaşlı, mülteci ve sığınmacı, il dışından gelen barınma sorunu olan, ailesi tarafından terk edilen, aile içi şiddet veya cinsel istismar mağduru hastalar </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öncelikli olmak üzere sosyal hizmet müdahalesine ihtiyaç duyan tüm hastaların tedavi sürecinde yaşadıkları </a:t>
            </a:r>
            <a:r>
              <a:rPr lang="tr-TR" sz="1800" b="0" strike="noStrike" spc="-1" dirty="0" err="1">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psiko</a:t>
            </a:r>
            <a:r>
              <a:rPr lang="tr-TR" sz="1800" b="0" strike="noStrike" spc="-1" dirty="0">
                <a:solidFill>
                  <a:srgbClr val="71186E"/>
                </a:solidFill>
                <a:uFill>
                  <a:solidFill>
                    <a:srgbClr val="FFFFFF"/>
                  </a:solidFill>
                </a:uFill>
                <a:latin typeface="Times New Roman" panose="02020603050405020304" pitchFamily="18" charset="0"/>
                <a:ea typeface="DejaVu Sans"/>
                <a:cs typeface="Times New Roman" panose="02020603050405020304" pitchFamily="18" charset="0"/>
              </a:rPr>
              <a:t>-sosyal ve ekonomik  </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sorunların çözümlenmesi için sosyal hizmet birimimiz çalışmalarını sürdürmektedir.</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3080" indent="-342000" algn="just">
              <a:lnSpc>
                <a:spcPct val="100000"/>
              </a:lnSpc>
              <a:spcBef>
                <a:spcPts val="1001"/>
              </a:spcBef>
              <a:buClr>
                <a:srgbClr val="B31166"/>
              </a:buClr>
              <a:buSzPct val="80000"/>
              <a:buFont typeface="Wingdings 3" charset="2"/>
              <a:buChar char=""/>
            </a:pP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Hastane bünyesinde sosyal servis adı altında sosyal hizmet uzmanlarımız tarafından yürütülen bu hizmetler, Bakanlığımızın yönergesi uyarınca </a:t>
            </a:r>
            <a:r>
              <a:rPr lang="tr-TR" sz="1800" b="1"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“Tıbbi Sosyal Hizmet Birimi</a:t>
            </a:r>
            <a:r>
              <a:rPr lang="tr-TR" sz="1800" b="0" strike="noStrike" spc="-1" dirty="0">
                <a:solidFill>
                  <a:srgbClr val="404040"/>
                </a:solidFill>
                <a:uFill>
                  <a:solidFill>
                    <a:srgbClr val="FFFFFF"/>
                  </a:solidFill>
                </a:uFill>
                <a:latin typeface="Times New Roman" panose="02020603050405020304" pitchFamily="18" charset="0"/>
                <a:ea typeface="DejaVu Sans"/>
                <a:cs typeface="Times New Roman" panose="02020603050405020304" pitchFamily="18" charset="0"/>
              </a:rPr>
              <a:t>” adı altında hizmet vermeye devam etmektedir.</a:t>
            </a:r>
            <a:endParaRPr lang="tr-TR"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spcBef>
                <a:spcPts val="1001"/>
              </a:spcBef>
            </a:pPr>
            <a:endParaRPr lang="tr-T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864360" y="90864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gn="ctr">
              <a:lnSpc>
                <a:spcPct val="100000"/>
              </a:lnSpc>
            </a:pPr>
            <a:br>
              <a:rPr dirty="0"/>
            </a:br>
            <a:r>
              <a:rPr lang="tr-TR" sz="3200" b="1" strike="noStrike" spc="-1" dirty="0">
                <a:solidFill>
                  <a:srgbClr val="EBEBEB"/>
                </a:solidFill>
                <a:uFill>
                  <a:solidFill>
                    <a:srgbClr val="FFFFFF"/>
                  </a:solidFill>
                </a:uFill>
                <a:latin typeface="NEW TİMES"/>
                <a:ea typeface="DejaVu Sans"/>
              </a:rPr>
              <a:t>SOSYAL HİZMET UYGULAMALARI</a:t>
            </a:r>
            <a:endParaRPr lang="tr-TR" sz="3200" b="0" strike="noStrike" spc="-1" dirty="0">
              <a:solidFill>
                <a:srgbClr val="000000"/>
              </a:solidFill>
              <a:uFill>
                <a:solidFill>
                  <a:srgbClr val="FFFFFF"/>
                </a:solidFill>
              </a:uFill>
              <a:latin typeface="Arial"/>
            </a:endParaRPr>
          </a:p>
        </p:txBody>
      </p:sp>
      <p:sp>
        <p:nvSpPr>
          <p:cNvPr id="59"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Terk bebekler ve yuvaya yerleştirme işlemleri</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İhmal ve istismara maruz kalmış çocuklar</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18 yaş altı anneler ile ilgili çalışmalar</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Aile içi şiddet mağduru kadın ve çocuklar ile ilgili çalışmalar</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Mülteci, sığınmacı ve yabancı uyruklu hastalarla ilgili çalışmalar</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Sosyal yardımlarla ilgili çalışmalar</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Hastane ve hastane dışı eğitim çalışmaları</a:t>
            </a:r>
            <a:endParaRPr lang="tr-TR" sz="2800" b="0" strike="noStrike" spc="-1" dirty="0">
              <a:solidFill>
                <a:srgbClr val="000000"/>
              </a:solidFill>
              <a:uFill>
                <a:solidFill>
                  <a:srgbClr val="FFFFFF"/>
                </a:solidFill>
              </a:uFill>
              <a:latin typeface="Arial"/>
            </a:endParaRPr>
          </a:p>
          <a:p>
            <a:pPr marL="274680" indent="-273600" algn="just">
              <a:lnSpc>
                <a:spcPct val="100000"/>
              </a:lnSpc>
              <a:buClr>
                <a:srgbClr val="B31166"/>
              </a:buClr>
              <a:buSzPct val="80000"/>
              <a:buFont typeface="Wingdings" charset="2"/>
              <a:buChar char=""/>
            </a:pPr>
            <a:r>
              <a:rPr lang="tr-TR" sz="2800" b="1" strike="noStrike" spc="-1" dirty="0">
                <a:solidFill>
                  <a:srgbClr val="404040"/>
                </a:solidFill>
                <a:uFill>
                  <a:solidFill>
                    <a:srgbClr val="FFFFFF"/>
                  </a:solidFill>
                </a:uFill>
                <a:latin typeface="Times New Roman"/>
                <a:ea typeface="DejaVu Sans"/>
              </a:rPr>
              <a:t>Sosyal haklar ve yardımlarla ilgili danışmanlık çalışmaları</a:t>
            </a:r>
            <a:endParaRPr lang="tr-TR" sz="2800" b="0" strike="noStrike" spc="-1" dirty="0">
              <a:solidFill>
                <a:srgbClr val="000000"/>
              </a:solidFill>
              <a:uFill>
                <a:solidFill>
                  <a:srgbClr val="FFFFFF"/>
                </a:solidFill>
              </a:uFill>
              <a:latin typeface="Arial"/>
            </a:endParaRPr>
          </a:p>
          <a:p>
            <a:pPr algn="just">
              <a:lnSpc>
                <a:spcPct val="100000"/>
              </a:lnSpc>
            </a:pPr>
            <a:endParaRPr lang="tr-TR" sz="2800" b="0" strike="noStrike" spc="-1" dirty="0">
              <a:solidFill>
                <a:srgbClr val="000000"/>
              </a:solidFill>
              <a:uFill>
                <a:solidFill>
                  <a:srgbClr val="FFFFFF"/>
                </a:solidFill>
              </a:uFill>
              <a:latin typeface="Arial"/>
            </a:endParaRPr>
          </a:p>
          <a:p>
            <a:pPr algn="just">
              <a:lnSpc>
                <a:spcPct val="100000"/>
              </a:lnSpc>
            </a:pPr>
            <a:endParaRPr lang="tr-TR" sz="2800" b="0" strike="noStrike" spc="-1" dirty="0">
              <a:solidFill>
                <a:srgbClr val="000000"/>
              </a:solidFill>
              <a:uFill>
                <a:solidFill>
                  <a:srgbClr val="FFFFFF"/>
                </a:solidFill>
              </a:uFill>
              <a:latin typeface="Arial"/>
            </a:endParaRPr>
          </a:p>
          <a:p>
            <a:pPr>
              <a:lnSpc>
                <a:spcPct val="100000"/>
              </a:lnSpc>
              <a:spcBef>
                <a:spcPts val="1001"/>
              </a:spcBef>
            </a:pPr>
            <a:endParaRPr lang="tr-TR" sz="2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864360" y="90864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dirty="0">
                <a:solidFill>
                  <a:srgbClr val="EBEBEB"/>
                </a:solidFill>
                <a:uFill>
                  <a:solidFill>
                    <a:srgbClr val="FFFFFF"/>
                  </a:solidFill>
                </a:uFill>
                <a:latin typeface="NEW TİMES"/>
                <a:ea typeface="DejaVu Sans"/>
              </a:rPr>
              <a:t>SOSYAL HİZMET UYGULAMALARI</a:t>
            </a:r>
            <a:endParaRPr lang="tr-TR" sz="3200" b="0" strike="noStrike" spc="-1" dirty="0">
              <a:solidFill>
                <a:srgbClr val="000000"/>
              </a:solidFill>
              <a:uFill>
                <a:solidFill>
                  <a:srgbClr val="FFFFFF"/>
                </a:solidFill>
              </a:uFill>
              <a:latin typeface="Arial"/>
            </a:endParaRPr>
          </a:p>
        </p:txBody>
      </p:sp>
      <p:sp>
        <p:nvSpPr>
          <p:cNvPr id="59"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marL="457200" indent="-457200" algn="just">
              <a:lnSpc>
                <a:spcPct val="100000"/>
              </a:lnSpc>
              <a:buFont typeface="Wingdings" panose="05000000000000000000" pitchFamily="2" charset="2"/>
              <a:buChar char="ü"/>
            </a:pPr>
            <a:r>
              <a:rPr lang="tr-TR" sz="2800" b="0" strike="noStrike" spc="-1" dirty="0">
                <a:solidFill>
                  <a:srgbClr val="000000"/>
                </a:solidFill>
                <a:uFill>
                  <a:solidFill>
                    <a:srgbClr val="FFFFFF"/>
                  </a:solidFill>
                </a:uFill>
                <a:latin typeface="Arial"/>
              </a:rPr>
              <a:t>Ailesi tarafından aranmayan fakat ailesine ulaşılarak ailesi tarafından taburcu edilmesi sağlanan bebekler.</a:t>
            </a:r>
          </a:p>
          <a:p>
            <a:pPr marL="457200" indent="-457200" algn="just">
              <a:lnSpc>
                <a:spcPct val="100000"/>
              </a:lnSpc>
              <a:buFont typeface="Wingdings" panose="05000000000000000000" pitchFamily="2" charset="2"/>
              <a:buChar char="ü"/>
            </a:pPr>
            <a:r>
              <a:rPr lang="tr-TR" sz="2800" b="0" strike="noStrike" spc="-1" dirty="0">
                <a:solidFill>
                  <a:srgbClr val="000000"/>
                </a:solidFill>
                <a:uFill>
                  <a:solidFill>
                    <a:srgbClr val="FFFFFF"/>
                  </a:solidFill>
                </a:uFill>
                <a:latin typeface="Arial"/>
              </a:rPr>
              <a:t>Gayri meşru olarak doğan ve evlatlık verilmek istenen bebekler ile ilgili çalışmalar</a:t>
            </a:r>
          </a:p>
          <a:p>
            <a:pPr marL="457200" indent="-457200" algn="just">
              <a:lnSpc>
                <a:spcPct val="100000"/>
              </a:lnSpc>
              <a:buFont typeface="Wingdings" panose="05000000000000000000" pitchFamily="2" charset="2"/>
              <a:buChar char="ü"/>
            </a:pPr>
            <a:r>
              <a:rPr lang="tr-TR" sz="2800" b="0" strike="noStrike" spc="-1" dirty="0">
                <a:solidFill>
                  <a:srgbClr val="000000"/>
                </a:solidFill>
                <a:uFill>
                  <a:solidFill>
                    <a:srgbClr val="FFFFFF"/>
                  </a:solidFill>
                </a:uFill>
                <a:latin typeface="Arial"/>
              </a:rPr>
              <a:t>Aile birliği içinde doğan ancak anne ve babası tarafından alınmak istenmediği için evlatlık verilmek istenen bebekler ile ilgili işlemler.</a:t>
            </a:r>
          </a:p>
          <a:p>
            <a:pPr marL="457200" indent="-457200" algn="just">
              <a:lnSpc>
                <a:spcPct val="100000"/>
              </a:lnSpc>
              <a:buFont typeface="Wingdings" panose="05000000000000000000" pitchFamily="2" charset="2"/>
              <a:buChar char="ü"/>
            </a:pPr>
            <a:r>
              <a:rPr lang="tr-TR" sz="2800" b="0" strike="noStrike" spc="-1" dirty="0">
                <a:solidFill>
                  <a:srgbClr val="000000"/>
                </a:solidFill>
                <a:uFill>
                  <a:solidFill>
                    <a:srgbClr val="FFFFFF"/>
                  </a:solidFill>
                </a:uFill>
                <a:latin typeface="Arial"/>
              </a:rPr>
              <a:t>18 yaş altı doğumlar(çocuk anneler)ile ilgili işlemler( çocuk anne ve ailesi ile görüşme, adli sürecin başlatılması, istenmeyen bebeklerin kuruma yerleşimi)</a:t>
            </a:r>
          </a:p>
        </p:txBody>
      </p:sp>
    </p:spTree>
    <p:extLst>
      <p:ext uri="{BB962C8B-B14F-4D97-AF65-F5344CB8AC3E}">
        <p14:creationId xmlns:p14="http://schemas.microsoft.com/office/powerpoint/2010/main" val="30788377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1"/>
          <p:cNvSpPr/>
          <p:nvPr/>
        </p:nvSpPr>
        <p:spPr>
          <a:xfrm>
            <a:off x="864360" y="908640"/>
            <a:ext cx="6342480" cy="70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dirty="0">
                <a:solidFill>
                  <a:srgbClr val="EBEBEB"/>
                </a:solidFill>
                <a:uFill>
                  <a:solidFill>
                    <a:srgbClr val="FFFFFF"/>
                  </a:solidFill>
                </a:uFill>
                <a:latin typeface="NEW TİMES"/>
                <a:ea typeface="DejaVu Sans"/>
              </a:rPr>
              <a:t>SOSYAL HİZMET UYGULAMALARI</a:t>
            </a:r>
            <a:endParaRPr lang="tr-TR" sz="3200" b="0" strike="noStrike" spc="-1" dirty="0">
              <a:solidFill>
                <a:srgbClr val="000000"/>
              </a:solidFill>
              <a:uFill>
                <a:solidFill>
                  <a:srgbClr val="FFFFFF"/>
                </a:solidFill>
              </a:uFill>
              <a:latin typeface="Arial"/>
            </a:endParaRPr>
          </a:p>
        </p:txBody>
      </p:sp>
      <p:sp>
        <p:nvSpPr>
          <p:cNvPr id="59" name="CustomShape 2"/>
          <p:cNvSpPr/>
          <p:nvPr/>
        </p:nvSpPr>
        <p:spPr>
          <a:xfrm>
            <a:off x="864360" y="2489040"/>
            <a:ext cx="6344280" cy="352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7200" algn="just">
              <a:lnSpc>
                <a:spcPct val="100000"/>
              </a:lnSpc>
              <a:buFont typeface="Wingdings" panose="05000000000000000000" pitchFamily="2" charset="2"/>
              <a:buChar char="ü"/>
            </a:pPr>
            <a:endParaRPr lang="tr-TR" sz="2800" b="0" strike="noStrike" spc="-1" dirty="0">
              <a:solidFill>
                <a:srgbClr val="000000"/>
              </a:solidFill>
              <a:uFill>
                <a:solidFill>
                  <a:srgbClr val="FFFFFF"/>
                </a:solidFill>
              </a:uFill>
              <a:latin typeface="Arial"/>
            </a:endParaRPr>
          </a:p>
        </p:txBody>
      </p:sp>
      <p:sp>
        <p:nvSpPr>
          <p:cNvPr id="5" name="Metin kutusu 4">
            <a:extLst>
              <a:ext uri="{FF2B5EF4-FFF2-40B4-BE49-F238E27FC236}">
                <a16:creationId xmlns:a16="http://schemas.microsoft.com/office/drawing/2014/main" id="{3C597E33-9D17-436A-87C7-E03181FF1803}"/>
              </a:ext>
            </a:extLst>
          </p:cNvPr>
          <p:cNvSpPr txBox="1"/>
          <p:nvPr/>
        </p:nvSpPr>
        <p:spPr>
          <a:xfrm>
            <a:off x="899592" y="2564904"/>
            <a:ext cx="7344816" cy="2862322"/>
          </a:xfrm>
          <a:prstGeom prst="rect">
            <a:avLst/>
          </a:prstGeom>
          <a:noFill/>
        </p:spPr>
        <p:txBody>
          <a:bodyPr wrap="square">
            <a:spAutoFit/>
          </a:bodyPr>
          <a:lstStyle/>
          <a:p>
            <a:r>
              <a:rPr lang="tr-TR" dirty="0"/>
              <a:t>Tecavüze uğradıklarını beyan edenler, tecavüz gebeliği ve doğumları (Cinsel şiddet mağdurları ve onların bebekleri ile ilgili işlemler)</a:t>
            </a:r>
          </a:p>
          <a:p>
            <a:r>
              <a:rPr lang="tr-TR" dirty="0"/>
              <a:t>Kadın sığınma evinde kalan anneler ve bebekleri.</a:t>
            </a:r>
          </a:p>
          <a:p>
            <a:r>
              <a:rPr lang="tr-TR" dirty="0"/>
              <a:t>Adli vaka olarak gelen hastalar (tahliye edilenler, doğum ve bebekler)</a:t>
            </a:r>
          </a:p>
          <a:p>
            <a:r>
              <a:rPr lang="tr-TR" dirty="0"/>
              <a:t>Mülteci sığınmacı veya kaçak durumdaki anne ve bebekler ile ilgili işlemler </a:t>
            </a:r>
          </a:p>
          <a:p>
            <a:r>
              <a:rPr lang="tr-TR" dirty="0"/>
              <a:t>Aile içi şiddete maruz kalan kadın ve çocuklar ile ilgili işlemler.</a:t>
            </a:r>
          </a:p>
          <a:p>
            <a:r>
              <a:rPr lang="tr-TR" dirty="0"/>
              <a:t>Madde bağımlısı anne ve ailesi ile görüşmeler yapma, </a:t>
            </a:r>
            <a:r>
              <a:rPr lang="tr-TR" dirty="0" err="1"/>
              <a:t>psikososyal</a:t>
            </a:r>
            <a:r>
              <a:rPr lang="tr-TR" dirty="0"/>
              <a:t> destek sağlama,  ASH İl Müdürlüğü’ne ihmal ve istismar açısından ileri düzeyde incelenmesi talebiyle ihbar yazışmaları yapmak.</a:t>
            </a:r>
          </a:p>
        </p:txBody>
      </p:sp>
    </p:spTree>
    <p:extLst>
      <p:ext uri="{BB962C8B-B14F-4D97-AF65-F5344CB8AC3E}">
        <p14:creationId xmlns:p14="http://schemas.microsoft.com/office/powerpoint/2010/main" val="41451486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865800" y="927000"/>
            <a:ext cx="6342480" cy="708840"/>
          </a:xfrm>
          <a:prstGeom prst="rect">
            <a:avLst/>
          </a:prstGeom>
          <a:noFill/>
          <a:ln>
            <a:noFill/>
          </a:ln>
        </p:spPr>
        <p:style>
          <a:lnRef idx="0">
            <a:scrgbClr r="0" g="0" b="0"/>
          </a:lnRef>
          <a:fillRef idx="0">
            <a:scrgbClr r="0" g="0" b="0"/>
          </a:fillRef>
          <a:effectRef idx="0">
            <a:scrgbClr r="0" g="0" b="0"/>
          </a:effectRef>
          <a:fontRef idx="minor"/>
        </p:style>
      </p:sp>
      <p:sp>
        <p:nvSpPr>
          <p:cNvPr id="61" name="CustomShape 2"/>
          <p:cNvSpPr/>
          <p:nvPr/>
        </p:nvSpPr>
        <p:spPr>
          <a:xfrm>
            <a:off x="861120" y="1926360"/>
            <a:ext cx="6347520" cy="409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algn="just">
              <a:lnSpc>
                <a:spcPct val="100000"/>
              </a:lnSpc>
              <a:spcBef>
                <a:spcPts val="1001"/>
              </a:spcBef>
            </a:pPr>
            <a:endParaRPr lang="tr-TR" sz="18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3400" b="0" strike="noStrike" spc="-1" dirty="0">
                <a:solidFill>
                  <a:srgbClr val="404040"/>
                </a:solidFill>
                <a:uFill>
                  <a:solidFill>
                    <a:srgbClr val="FFFFFF"/>
                  </a:solidFill>
                </a:uFill>
                <a:latin typeface="Times New Roman"/>
                <a:ea typeface="DejaVu Sans"/>
              </a:rPr>
              <a:t>Hasta ve yakınlarının tedavileri süresince sağlık çalışanları ile yaşayabileceği iletişim sorunlarını çözümleme ve </a:t>
            </a:r>
            <a:r>
              <a:rPr lang="tr-TR" sz="3400" b="1" strike="noStrike" spc="-1" dirty="0">
                <a:solidFill>
                  <a:srgbClr val="404040"/>
                </a:solidFill>
                <a:uFill>
                  <a:solidFill>
                    <a:srgbClr val="FFFFFF"/>
                  </a:solidFill>
                </a:uFill>
                <a:latin typeface="Times New Roman"/>
                <a:ea typeface="DejaVu Sans"/>
              </a:rPr>
              <a:t>Hasta Hakları </a:t>
            </a:r>
            <a:r>
              <a:rPr lang="tr-TR" sz="3400" b="0" strike="noStrike" spc="-1" dirty="0">
                <a:solidFill>
                  <a:srgbClr val="404040"/>
                </a:solidFill>
                <a:uFill>
                  <a:solidFill>
                    <a:srgbClr val="FFFFFF"/>
                  </a:solidFill>
                </a:uFill>
                <a:latin typeface="Times New Roman"/>
                <a:ea typeface="DejaVu Sans"/>
              </a:rPr>
              <a:t>uygulamaları.</a:t>
            </a:r>
            <a:endParaRPr lang="tr-TR" sz="3400" b="0" strike="noStrike" spc="-1" dirty="0">
              <a:solidFill>
                <a:srgbClr val="000000"/>
              </a:solidFill>
              <a:uFill>
                <a:solidFill>
                  <a:srgbClr val="FFFFFF"/>
                </a:solidFill>
              </a:uFill>
              <a:latin typeface="Arial"/>
            </a:endParaRPr>
          </a:p>
          <a:p>
            <a:pPr algn="just">
              <a:lnSpc>
                <a:spcPct val="100000"/>
              </a:lnSpc>
              <a:spcBef>
                <a:spcPts val="1001"/>
              </a:spcBef>
            </a:pPr>
            <a:endParaRPr lang="tr-TR" sz="3400" b="0" strike="noStrike" spc="-1" dirty="0">
              <a:solidFill>
                <a:srgbClr val="000000"/>
              </a:solidFill>
              <a:uFill>
                <a:solidFill>
                  <a:srgbClr val="FFFFFF"/>
                </a:solidFill>
              </a:uFill>
              <a:latin typeface="Arial"/>
            </a:endParaRPr>
          </a:p>
          <a:p>
            <a:pPr marL="343080" indent="-342000" algn="just">
              <a:lnSpc>
                <a:spcPct val="100000"/>
              </a:lnSpc>
              <a:spcBef>
                <a:spcPts val="1001"/>
              </a:spcBef>
              <a:buClr>
                <a:srgbClr val="B31166"/>
              </a:buClr>
              <a:buSzPct val="80000"/>
              <a:buFont typeface="Wingdings 3" charset="2"/>
              <a:buChar char=""/>
            </a:pPr>
            <a:r>
              <a:rPr lang="tr-TR" sz="3400" b="1" strike="noStrike" spc="-1" dirty="0">
                <a:solidFill>
                  <a:srgbClr val="404040"/>
                </a:solidFill>
                <a:uFill>
                  <a:solidFill>
                    <a:srgbClr val="FFFFFF"/>
                  </a:solidFill>
                </a:uFill>
                <a:latin typeface="Times New Roman"/>
                <a:ea typeface="DejaVu Sans"/>
              </a:rPr>
              <a:t>Çalışan Hakları ve Güvenliği Birim </a:t>
            </a:r>
            <a:r>
              <a:rPr lang="tr-TR" sz="3400" b="0" strike="noStrike" spc="-1" dirty="0">
                <a:solidFill>
                  <a:srgbClr val="404040"/>
                </a:solidFill>
                <a:uFill>
                  <a:solidFill>
                    <a:srgbClr val="FFFFFF"/>
                  </a:solidFill>
                </a:uFill>
                <a:latin typeface="Times New Roman"/>
                <a:ea typeface="DejaVu Sans"/>
              </a:rPr>
              <a:t>çalışmaları: Personele şiddet kapsamında </a:t>
            </a:r>
            <a:r>
              <a:rPr lang="tr-TR" sz="3400" b="0" strike="noStrike" spc="-1" dirty="0" err="1">
                <a:solidFill>
                  <a:srgbClr val="404040"/>
                </a:solidFill>
                <a:uFill>
                  <a:solidFill>
                    <a:srgbClr val="FFFFFF"/>
                  </a:solidFill>
                </a:uFill>
                <a:latin typeface="Times New Roman"/>
                <a:ea typeface="DejaVu Sans"/>
              </a:rPr>
              <a:t>psikososyal</a:t>
            </a:r>
            <a:r>
              <a:rPr lang="tr-TR" sz="3400" b="0" strike="noStrike" spc="-1" dirty="0">
                <a:solidFill>
                  <a:srgbClr val="404040"/>
                </a:solidFill>
                <a:uFill>
                  <a:solidFill>
                    <a:srgbClr val="FFFFFF"/>
                  </a:solidFill>
                </a:uFill>
                <a:latin typeface="Times New Roman"/>
                <a:ea typeface="DejaVu Sans"/>
              </a:rPr>
              <a:t> destek sağlama, yasal süreci anlatma, Beyaz Kod vakalarının veri girişlerinin yapılarak bildirimin sağlanması, tebliğ-tebellüğ işlemleri, CİMER şikâyetlerinin savcılık bildirimlerini yapılması, beyaz kod prosedürlerini uygulama, Cumhuriyet Başsavcılığı suç duyurusu </a:t>
            </a:r>
            <a:endParaRPr lang="tr-TR" sz="3400" b="0" strike="noStrike" spc="-1" dirty="0">
              <a:solidFill>
                <a:srgbClr val="000000"/>
              </a:solidFill>
              <a:uFill>
                <a:solidFill>
                  <a:srgbClr val="FFFFFF"/>
                </a:solidFill>
              </a:uFill>
              <a:latin typeface="Arial"/>
            </a:endParaRPr>
          </a:p>
          <a:p>
            <a:pPr algn="just">
              <a:lnSpc>
                <a:spcPct val="100000"/>
              </a:lnSpc>
              <a:spcBef>
                <a:spcPts val="1001"/>
              </a:spcBef>
            </a:pPr>
            <a:endParaRPr lang="tr-TR" sz="2900" b="0" strike="noStrike" spc="-1" dirty="0">
              <a:solidFill>
                <a:srgbClr val="000000"/>
              </a:solidFill>
              <a:uFill>
                <a:solidFill>
                  <a:srgbClr val="FFFFFF"/>
                </a:solidFill>
              </a:uFill>
              <a:latin typeface="Arial"/>
            </a:endParaRPr>
          </a:p>
          <a:p>
            <a:pPr algn="just">
              <a:lnSpc>
                <a:spcPct val="100000"/>
              </a:lnSpc>
              <a:spcBef>
                <a:spcPts val="1001"/>
              </a:spcBef>
            </a:pPr>
            <a:endParaRPr lang="tr-TR" sz="2900" b="0" strike="noStrike" spc="-1" dirty="0">
              <a:solidFill>
                <a:srgbClr val="000000"/>
              </a:solidFill>
              <a:uFill>
                <a:solidFill>
                  <a:srgbClr val="FFFFFF"/>
                </a:solidFill>
              </a:uFill>
              <a:latin typeface="Arial"/>
            </a:endParaRPr>
          </a:p>
          <a:p>
            <a:pPr>
              <a:lnSpc>
                <a:spcPct val="100000"/>
              </a:lnSpc>
              <a:spcBef>
                <a:spcPts val="1001"/>
              </a:spcBef>
            </a:pPr>
            <a:endParaRPr lang="tr-TR" sz="29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877</TotalTime>
  <Words>1293</Words>
  <Application>Microsoft Office PowerPoint</Application>
  <PresentationFormat>Ekran Gösterisi (4:3)</PresentationFormat>
  <Paragraphs>85</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Century Gothic</vt:lpstr>
      <vt:lpstr>NEW TİMES</vt:lpstr>
      <vt:lpstr>Symbol</vt:lpstr>
      <vt:lpstr>Times New Roman</vt:lpstr>
      <vt:lpstr>Wingdings</vt:lpstr>
      <vt:lpstr>Wingdings 3</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hkn</dc:creator>
  <cp:lastModifiedBy>SATI KAPISIZ</cp:lastModifiedBy>
  <cp:revision>186</cp:revision>
  <dcterms:created xsi:type="dcterms:W3CDTF">2018-05-21T19:34:03Z</dcterms:created>
  <dcterms:modified xsi:type="dcterms:W3CDTF">2021-11-06T08:32:14Z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56</vt:i4>
  </property>
</Properties>
</file>