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9" r:id="rId2"/>
    <p:sldId id="340" r:id="rId3"/>
    <p:sldId id="341" r:id="rId4"/>
    <p:sldId id="342" r:id="rId5"/>
    <p:sldId id="343" r:id="rId6"/>
    <p:sldId id="344" r:id="rId7"/>
    <p:sldId id="345" r:id="rId8"/>
    <p:sldId id="346" r:id="rId9"/>
    <p:sldId id="347" r:id="rId10"/>
    <p:sldId id="349" r:id="rId11"/>
    <p:sldId id="351" r:id="rId12"/>
    <p:sldId id="352" r:id="rId13"/>
    <p:sldId id="353" r:id="rId14"/>
    <p:sldId id="354"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1" d="100"/>
          <a:sy n="91" d="100"/>
        </p:scale>
        <p:origin x="551"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2264A9D-D819-45AE-BF19-EA6424CEFDCE}"/>
              </a:ext>
            </a:extLst>
          </p:cNvPr>
          <p:cNvSpPr>
            <a:spLocks noGrp="1"/>
          </p:cNvSpPr>
          <p:nvPr>
            <p:ph type="ctrTitle"/>
          </p:nvPr>
        </p:nvSpPr>
        <p:spPr>
          <a:xfrm>
            <a:off x="1524000" y="1122363"/>
            <a:ext cx="9144000" cy="2387600"/>
          </a:xfrm>
        </p:spPr>
        <p:txBody>
          <a:bodyPr anchor="b"/>
          <a:lstStyle>
            <a:lvl1pPr algn="ctr">
              <a:defRPr sz="6000">
                <a:latin typeface="Arial Narrow" panose="020B0606020202030204" pitchFamily="34" charset="0"/>
              </a:defRPr>
            </a:lvl1pPr>
          </a:lstStyle>
          <a:p>
            <a:r>
              <a:rPr lang="tr-TR" dirty="0"/>
              <a:t>Asıl başlık stilini düzenlemek için tıklayın</a:t>
            </a:r>
          </a:p>
        </p:txBody>
      </p:sp>
      <p:sp>
        <p:nvSpPr>
          <p:cNvPr id="3" name="Alt Başlık 2">
            <a:extLst>
              <a:ext uri="{FF2B5EF4-FFF2-40B4-BE49-F238E27FC236}">
                <a16:creationId xmlns:a16="http://schemas.microsoft.com/office/drawing/2014/main" id="{88D1AAD0-F1ED-47B6-89C1-32025BFD3931}"/>
              </a:ext>
            </a:extLst>
          </p:cNvPr>
          <p:cNvSpPr>
            <a:spLocks noGrp="1"/>
          </p:cNvSpPr>
          <p:nvPr>
            <p:ph type="subTitle" idx="1"/>
          </p:nvPr>
        </p:nvSpPr>
        <p:spPr>
          <a:xfrm>
            <a:off x="1524000" y="3602037"/>
            <a:ext cx="9144000" cy="1655763"/>
          </a:xfrm>
        </p:spPr>
        <p:txBody>
          <a:bodyPr/>
          <a:lstStyle>
            <a:lvl1pPr marL="0" indent="0" algn="ctr">
              <a:buNone/>
              <a:defRPr sz="2400">
                <a:latin typeface="Arial Narrow" panose="020B0606020202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tr-TR" dirty="0"/>
              <a:t>Asıl alt başlık stilini düzenlemek için tıklayın</a:t>
            </a:r>
          </a:p>
        </p:txBody>
      </p:sp>
      <p:sp>
        <p:nvSpPr>
          <p:cNvPr id="4" name="Veri Yer Tutucusu 3">
            <a:extLst>
              <a:ext uri="{FF2B5EF4-FFF2-40B4-BE49-F238E27FC236}">
                <a16:creationId xmlns:a16="http://schemas.microsoft.com/office/drawing/2014/main" id="{34D65474-0DA9-4C97-BE48-286A894C6555}"/>
              </a:ext>
            </a:extLst>
          </p:cNvPr>
          <p:cNvSpPr>
            <a:spLocks noGrp="1"/>
          </p:cNvSpPr>
          <p:nvPr>
            <p:ph type="dt" sz="half" idx="10"/>
          </p:nvPr>
        </p:nvSpPr>
        <p:spPr>
          <a:xfrm>
            <a:off x="170688" y="6356349"/>
            <a:ext cx="3608832" cy="501651"/>
          </a:xfrm>
        </p:spPr>
        <p:txBody>
          <a:bodyPr/>
          <a:lstStyle/>
          <a:p>
            <a:fld id="{5F043787-D3DC-45D5-B56C-69A6C1B79726}" type="datetimeFigureOut">
              <a:rPr lang="tr-TR" smtClean="0"/>
              <a:t>20.03.2020</a:t>
            </a:fld>
            <a:endParaRPr lang="tr-TR" dirty="0"/>
          </a:p>
        </p:txBody>
      </p:sp>
      <p:sp>
        <p:nvSpPr>
          <p:cNvPr id="5" name="Alt Bilgi Yer Tutucusu 4">
            <a:extLst>
              <a:ext uri="{FF2B5EF4-FFF2-40B4-BE49-F238E27FC236}">
                <a16:creationId xmlns:a16="http://schemas.microsoft.com/office/drawing/2014/main" id="{EB0C7BFE-FDD2-44B8-97F7-3CA9DAE3D3A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1C5C3DC-27E7-4D40-A1AD-ED9B70F5529B}"/>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394110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2685E31-988A-4896-92C5-D3293FAB8BE3}"/>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3FDDD99-6BCD-4387-A499-16AF9618F006}"/>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B53373B-4F25-46DC-B0AE-D0537E7E13B5}"/>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215FF239-C211-47E7-9150-C8563A9414F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96DB4F3-C935-4808-B44F-66C94CB27C76}"/>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1525259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7037D731-6812-4DD8-94B3-81AA9051708D}"/>
              </a:ext>
            </a:extLst>
          </p:cNvPr>
          <p:cNvSpPr>
            <a:spLocks noGrp="1"/>
          </p:cNvSpPr>
          <p:nvPr>
            <p:ph type="title" orient="vert"/>
          </p:nvPr>
        </p:nvSpPr>
        <p:spPr>
          <a:xfrm>
            <a:off x="8724901" y="365126"/>
            <a:ext cx="2628900" cy="5811839"/>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37A5DAE-48A5-480C-80B8-8499814C56F2}"/>
              </a:ext>
            </a:extLst>
          </p:cNvPr>
          <p:cNvSpPr>
            <a:spLocks noGrp="1"/>
          </p:cNvSpPr>
          <p:nvPr>
            <p:ph type="body" orient="vert" idx="1"/>
          </p:nvPr>
        </p:nvSpPr>
        <p:spPr>
          <a:xfrm>
            <a:off x="838201" y="365126"/>
            <a:ext cx="7734300" cy="5811839"/>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0893A56-D276-402F-8D96-526B19D073C7}"/>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668EF595-501B-4B32-982B-B7603ED5AA4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5E530EA-1E8D-462B-9941-6D5508E6B50E}"/>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120598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D11CC40-CAE0-41B0-BDE2-587B11D6FE89}"/>
              </a:ext>
            </a:extLst>
          </p:cNvPr>
          <p:cNvSpPr>
            <a:spLocks noGrp="1"/>
          </p:cNvSpPr>
          <p:nvPr>
            <p:ph type="title"/>
          </p:nvPr>
        </p:nvSpPr>
        <p:spPr/>
        <p:txBody>
          <a:bodyPr/>
          <a:lstStyle>
            <a:lvl1pPr>
              <a:defRPr>
                <a:latin typeface="Arial Narrow" panose="020B060602020203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id="{8E30AF11-960F-4E28-B408-2525A20D21C0}"/>
              </a:ext>
            </a:extLst>
          </p:cNvPr>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id="{3C3D99E6-66D3-42A2-864F-C89EAA89DBAC}"/>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13833D4C-760D-4B1E-B043-4AACA37BA4D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C615A37-EC09-4873-9CC6-6A12BCFFDDA0}"/>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1699871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F237B8-C798-49B0-A96F-08C599281E65}"/>
              </a:ext>
            </a:extLst>
          </p:cNvPr>
          <p:cNvSpPr>
            <a:spLocks noGrp="1"/>
          </p:cNvSpPr>
          <p:nvPr>
            <p:ph type="title"/>
          </p:nvPr>
        </p:nvSpPr>
        <p:spPr>
          <a:xfrm>
            <a:off x="831851" y="1709740"/>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77DE8AF3-69B9-4207-8E7D-F0006EE085C7}"/>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47599162-9BE6-4100-A039-46682AB0D79E}"/>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1E547DC3-B52C-468A-8748-E24A87AE981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1581B56-268E-4688-8FF1-825FA0401781}"/>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3496675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225E835-D3C7-409A-9D78-7B2A74A7810B}"/>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7E73A97E-B4BF-4848-891A-B77588D5AECB}"/>
              </a:ext>
            </a:extLst>
          </p:cNvPr>
          <p:cNvSpPr>
            <a:spLocks noGrp="1"/>
          </p:cNvSpPr>
          <p:nvPr>
            <p:ph sz="half" idx="1"/>
          </p:nvPr>
        </p:nvSpPr>
        <p:spPr>
          <a:xfrm>
            <a:off x="838200" y="1825625"/>
            <a:ext cx="5181600" cy="435133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9E45BACB-1B02-4072-9916-03D0C4654EAB}"/>
              </a:ext>
            </a:extLst>
          </p:cNvPr>
          <p:cNvSpPr>
            <a:spLocks noGrp="1"/>
          </p:cNvSpPr>
          <p:nvPr>
            <p:ph sz="half" idx="2"/>
          </p:nvPr>
        </p:nvSpPr>
        <p:spPr>
          <a:xfrm>
            <a:off x="6172200" y="1825625"/>
            <a:ext cx="5181600" cy="4351339"/>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6F13A6C3-D624-4B3E-B14F-6EF7326F355D}"/>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6" name="Alt Bilgi Yer Tutucusu 5">
            <a:extLst>
              <a:ext uri="{FF2B5EF4-FFF2-40B4-BE49-F238E27FC236}">
                <a16:creationId xmlns:a16="http://schemas.microsoft.com/office/drawing/2014/main" id="{4164F79D-D81F-4172-92F3-B3B962BE330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3184BF1-5428-48D7-B046-37B94D9BFD26}"/>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154774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E9240F-01C2-43DD-8C43-2F9C67E8FAE5}"/>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6D14AA1F-F543-4696-AC0F-29C6305D075F}"/>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D503519E-8AC3-4E8D-9C77-DC9D8411E795}"/>
              </a:ext>
            </a:extLst>
          </p:cNvPr>
          <p:cNvSpPr>
            <a:spLocks noGrp="1"/>
          </p:cNvSpPr>
          <p:nvPr>
            <p:ph sz="half" idx="2"/>
          </p:nvPr>
        </p:nvSpPr>
        <p:spPr>
          <a:xfrm>
            <a:off x="839789"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F86F2D06-AAAD-4264-90AC-FA2835418873}"/>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93BC6858-DEDF-4205-A6FF-99035B2AD8C8}"/>
              </a:ext>
            </a:extLst>
          </p:cNvPr>
          <p:cNvSpPr>
            <a:spLocks noGrp="1"/>
          </p:cNvSpPr>
          <p:nvPr>
            <p:ph sz="quarter" idx="4"/>
          </p:nvPr>
        </p:nvSpPr>
        <p:spPr>
          <a:xfrm>
            <a:off x="6172201"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5698ECF-7B1D-4227-ABAC-7C08E4B72637}"/>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8" name="Alt Bilgi Yer Tutucusu 7">
            <a:extLst>
              <a:ext uri="{FF2B5EF4-FFF2-40B4-BE49-F238E27FC236}">
                <a16:creationId xmlns:a16="http://schemas.microsoft.com/office/drawing/2014/main" id="{D80D7CB6-5662-4EE3-B5D8-DABE03C973A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88E877FE-CA9F-445C-B075-0F3309DBFD30}"/>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02642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00A1217-29C1-45EB-A86C-B6844F8606A2}"/>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3C013C42-8744-4AF4-8FC9-B0315D561750}"/>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4" name="Alt Bilgi Yer Tutucusu 3">
            <a:extLst>
              <a:ext uri="{FF2B5EF4-FFF2-40B4-BE49-F238E27FC236}">
                <a16:creationId xmlns:a16="http://schemas.microsoft.com/office/drawing/2014/main" id="{69D5888A-24C3-498A-B996-A6A4E718085B}"/>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CD858527-E137-444A-8CA1-1A54B34436B1}"/>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19264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C98172-7152-47DE-BBA7-F427EEDE4478}"/>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3" name="Alt Bilgi Yer Tutucusu 2">
            <a:extLst>
              <a:ext uri="{FF2B5EF4-FFF2-40B4-BE49-F238E27FC236}">
                <a16:creationId xmlns:a16="http://schemas.microsoft.com/office/drawing/2014/main" id="{860BF8DA-3140-4BF2-BEDA-591557259F8B}"/>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302DA4D-1E34-4779-93F9-9E72EB33DED0}"/>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112571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F38C296-400C-40E6-BED3-10BBB510123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4D1C3549-D8D0-421F-84CA-3E6C33CDFF53}"/>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0C8127D-D4BE-45F5-8F7C-B7B7F26891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840E5112-67CC-4938-9CDE-B962724A3840}"/>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6" name="Alt Bilgi Yer Tutucusu 5">
            <a:extLst>
              <a:ext uri="{FF2B5EF4-FFF2-40B4-BE49-F238E27FC236}">
                <a16:creationId xmlns:a16="http://schemas.microsoft.com/office/drawing/2014/main" id="{49D5E3B8-5F05-4EAA-92CE-ACC462DEF32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6C66F1E-6676-4321-9C34-7C698602DCA8}"/>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765707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D6D0AB1-123A-4513-972B-FA6A28E6A93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904C5AF0-273F-4E04-9339-028E08F0F4F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tr-TR"/>
          </a:p>
        </p:txBody>
      </p:sp>
      <p:sp>
        <p:nvSpPr>
          <p:cNvPr id="4" name="Metin Yer Tutucusu 3">
            <a:extLst>
              <a:ext uri="{FF2B5EF4-FFF2-40B4-BE49-F238E27FC236}">
                <a16:creationId xmlns:a16="http://schemas.microsoft.com/office/drawing/2014/main" id="{82DF2DDA-E580-4A85-9E0E-EA18E625661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5C140E2C-AC47-478D-8F66-D7DB1ED008A8}"/>
              </a:ext>
            </a:extLst>
          </p:cNvPr>
          <p:cNvSpPr>
            <a:spLocks noGrp="1"/>
          </p:cNvSpPr>
          <p:nvPr>
            <p:ph type="dt" sz="half" idx="10"/>
          </p:nvPr>
        </p:nvSpPr>
        <p:spPr/>
        <p:txBody>
          <a:bodyPr/>
          <a:lstStyle/>
          <a:p>
            <a:fld id="{5F043787-D3DC-45D5-B56C-69A6C1B79726}" type="datetimeFigureOut">
              <a:rPr lang="tr-TR" smtClean="0"/>
              <a:t>20.03.2020</a:t>
            </a:fld>
            <a:endParaRPr lang="tr-TR"/>
          </a:p>
        </p:txBody>
      </p:sp>
      <p:sp>
        <p:nvSpPr>
          <p:cNvPr id="6" name="Alt Bilgi Yer Tutucusu 5">
            <a:extLst>
              <a:ext uri="{FF2B5EF4-FFF2-40B4-BE49-F238E27FC236}">
                <a16:creationId xmlns:a16="http://schemas.microsoft.com/office/drawing/2014/main" id="{1B11A06A-21D1-4672-A325-A18812DE083A}"/>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498F75B-8BEE-476B-8D29-0FA368E01B2D}"/>
              </a:ext>
            </a:extLst>
          </p:cNvPr>
          <p:cNvSpPr>
            <a:spLocks noGrp="1"/>
          </p:cNvSpPr>
          <p:nvPr>
            <p:ph type="sldNum" sz="quarter" idx="12"/>
          </p:nvPr>
        </p:nvSpPr>
        <p:spPr/>
        <p:txBody>
          <a:bodyPr/>
          <a:lstStyle/>
          <a:p>
            <a:fld id="{04D6254B-239C-4179-BDCB-5F38BC1EE8FF}" type="slidenum">
              <a:rPr lang="tr-TR" smtClean="0"/>
              <a:t>‹#›</a:t>
            </a:fld>
            <a:endParaRPr lang="tr-TR"/>
          </a:p>
        </p:txBody>
      </p:sp>
    </p:spTree>
    <p:extLst>
      <p:ext uri="{BB962C8B-B14F-4D97-AF65-F5344CB8AC3E}">
        <p14:creationId xmlns:p14="http://schemas.microsoft.com/office/powerpoint/2010/main" val="292458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F29EBC2A-07B6-4F74-AD10-DDCB2BA07D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4407877-54E0-4E79-9C20-32748DD7EAF0}"/>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839B1BD2-97FD-44B6-A80D-412DE2E28F0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043787-D3DC-45D5-B56C-69A6C1B79726}" type="datetimeFigureOut">
              <a:rPr lang="tr-TR" smtClean="0"/>
              <a:t>20.03.2020</a:t>
            </a:fld>
            <a:endParaRPr lang="tr-TR"/>
          </a:p>
        </p:txBody>
      </p:sp>
      <p:sp>
        <p:nvSpPr>
          <p:cNvPr id="5" name="Alt Bilgi Yer Tutucusu 4">
            <a:extLst>
              <a:ext uri="{FF2B5EF4-FFF2-40B4-BE49-F238E27FC236}">
                <a16:creationId xmlns:a16="http://schemas.microsoft.com/office/drawing/2014/main" id="{94745648-D515-4A68-B35A-6CA3EC5A836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55DE232-494C-40A8-A8C1-ECC30BB9ADD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D6254B-239C-4179-BDCB-5F38BC1EE8FF}" type="slidenum">
              <a:rPr lang="tr-TR" smtClean="0"/>
              <a:t>‹#›</a:t>
            </a:fld>
            <a:endParaRPr lang="tr-TR"/>
          </a:p>
        </p:txBody>
      </p:sp>
    </p:spTree>
    <p:extLst>
      <p:ext uri="{BB962C8B-B14F-4D97-AF65-F5344CB8AC3E}">
        <p14:creationId xmlns:p14="http://schemas.microsoft.com/office/powerpoint/2010/main" val="3188996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9D477D0-B889-438E-8A77-4030B914EAB8}"/>
              </a:ext>
            </a:extLst>
          </p:cNvPr>
          <p:cNvSpPr>
            <a:spLocks noGrp="1"/>
          </p:cNvSpPr>
          <p:nvPr>
            <p:ph type="title"/>
          </p:nvPr>
        </p:nvSpPr>
        <p:spPr/>
        <p:txBody>
          <a:bodyPr>
            <a:normAutofit/>
          </a:bodyPr>
          <a:lstStyle/>
          <a:p>
            <a:r>
              <a:rPr lang="en-US" b="1" dirty="0"/>
              <a:t>Physical and emotional development in puppies </a:t>
            </a:r>
            <a:endParaRPr lang="tr-TR" b="1" dirty="0"/>
          </a:p>
        </p:txBody>
      </p:sp>
      <p:sp>
        <p:nvSpPr>
          <p:cNvPr id="3" name="İçerik Yer Tutucusu 2">
            <a:extLst>
              <a:ext uri="{FF2B5EF4-FFF2-40B4-BE49-F238E27FC236}">
                <a16:creationId xmlns:a16="http://schemas.microsoft.com/office/drawing/2014/main" id="{FFD2543E-8235-46C6-8896-99FDED863AA1}"/>
              </a:ext>
            </a:extLst>
          </p:cNvPr>
          <p:cNvSpPr>
            <a:spLocks noGrp="1"/>
          </p:cNvSpPr>
          <p:nvPr>
            <p:ph idx="1"/>
          </p:nvPr>
        </p:nvSpPr>
        <p:spPr>
          <a:xfrm>
            <a:off x="838200" y="1825626"/>
            <a:ext cx="6313917" cy="4291673"/>
          </a:xfrm>
        </p:spPr>
        <p:txBody>
          <a:bodyPr>
            <a:normAutofit fontScale="77500" lnSpcReduction="20000"/>
          </a:bodyPr>
          <a:lstStyle/>
          <a:p>
            <a:r>
              <a:rPr lang="en-US" dirty="0"/>
              <a:t>When </a:t>
            </a:r>
            <a:r>
              <a:rPr lang="tr-TR" dirty="0" err="1"/>
              <a:t>puppies</a:t>
            </a:r>
            <a:r>
              <a:rPr lang="en-US" dirty="0"/>
              <a:t> are born</a:t>
            </a:r>
            <a:r>
              <a:rPr lang="tr-TR" dirty="0"/>
              <a:t>,</a:t>
            </a:r>
            <a:r>
              <a:rPr lang="en-US" dirty="0"/>
              <a:t> they are helpless. </a:t>
            </a:r>
            <a:endParaRPr lang="tr-TR" dirty="0"/>
          </a:p>
          <a:p>
            <a:r>
              <a:rPr lang="en-US" dirty="0"/>
              <a:t>They are blind and deaf and unable to move other than to crawl, orientating to warmth rather than cold. </a:t>
            </a:r>
            <a:endParaRPr lang="tr-TR" dirty="0"/>
          </a:p>
          <a:p>
            <a:r>
              <a:rPr lang="en-US" dirty="0"/>
              <a:t>They are reliant on the care of their mother in order to survive. </a:t>
            </a:r>
          </a:p>
          <a:p>
            <a:r>
              <a:rPr lang="en-US" dirty="0"/>
              <a:t>Their development is very rapid and by 8 weeks of age they are considered in law to be able to be homed as independent individuals. </a:t>
            </a:r>
            <a:endParaRPr lang="tr-TR" dirty="0"/>
          </a:p>
          <a:p>
            <a:r>
              <a:rPr lang="en-US" dirty="0"/>
              <a:t>In practice they are physically ready earlier than this and there is a great deal of debate about the ideal age for rehoming. </a:t>
            </a:r>
            <a:endParaRPr lang="tr-TR" dirty="0"/>
          </a:p>
          <a:p>
            <a:r>
              <a:rPr lang="en-US" dirty="0"/>
              <a:t>It is likely that this will be variable depending on many factors, including the quality of the rearing environment. </a:t>
            </a:r>
            <a:endParaRPr lang="tr-TR" dirty="0"/>
          </a:p>
        </p:txBody>
      </p:sp>
      <p:pic>
        <p:nvPicPr>
          <p:cNvPr id="4" name="Resim 3">
            <a:extLst>
              <a:ext uri="{FF2B5EF4-FFF2-40B4-BE49-F238E27FC236}">
                <a16:creationId xmlns:a16="http://schemas.microsoft.com/office/drawing/2014/main" id="{D937CBF3-0031-4DBE-AE95-402C4AFAE63D}"/>
              </a:ext>
            </a:extLst>
          </p:cNvPr>
          <p:cNvPicPr>
            <a:picLocks noChangeAspect="1"/>
          </p:cNvPicPr>
          <p:nvPr/>
        </p:nvPicPr>
        <p:blipFill rotWithShape="1">
          <a:blip r:embed="rId2"/>
          <a:srcRect l="34650" t="24654" r="35425" b="40200"/>
          <a:stretch/>
        </p:blipFill>
        <p:spPr>
          <a:xfrm>
            <a:off x="7536161" y="2031786"/>
            <a:ext cx="4229700" cy="2794429"/>
          </a:xfrm>
          <a:prstGeom prst="rect">
            <a:avLst/>
          </a:prstGeom>
        </p:spPr>
      </p:pic>
    </p:spTree>
    <p:extLst>
      <p:ext uri="{BB962C8B-B14F-4D97-AF65-F5344CB8AC3E}">
        <p14:creationId xmlns:p14="http://schemas.microsoft.com/office/powerpoint/2010/main" val="2208119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95A7877-E8C9-45CE-9311-D796296743B6}"/>
              </a:ext>
            </a:extLst>
          </p:cNvPr>
          <p:cNvSpPr>
            <a:spLocks noGrp="1"/>
          </p:cNvSpPr>
          <p:nvPr>
            <p:ph type="title"/>
          </p:nvPr>
        </p:nvSpPr>
        <p:spPr/>
        <p:txBody>
          <a:bodyPr/>
          <a:lstStyle/>
          <a:p>
            <a:r>
              <a:rPr lang="tr-TR" b="1" dirty="0" err="1"/>
              <a:t>Socialisation</a:t>
            </a:r>
            <a:r>
              <a:rPr lang="tr-TR" b="1" dirty="0"/>
              <a:t> </a:t>
            </a:r>
            <a:r>
              <a:rPr lang="tr-TR" b="1" dirty="0" err="1"/>
              <a:t>phase</a:t>
            </a:r>
            <a:r>
              <a:rPr lang="tr-TR" b="1" dirty="0"/>
              <a:t> (3-12 </a:t>
            </a:r>
            <a:r>
              <a:rPr lang="tr-TR" b="1" dirty="0" err="1"/>
              <a:t>weeks</a:t>
            </a:r>
            <a:r>
              <a:rPr lang="tr-TR" b="1" dirty="0"/>
              <a:t>)</a:t>
            </a:r>
          </a:p>
        </p:txBody>
      </p:sp>
      <p:sp>
        <p:nvSpPr>
          <p:cNvPr id="3" name="İçerik Yer Tutucusu 2">
            <a:extLst>
              <a:ext uri="{FF2B5EF4-FFF2-40B4-BE49-F238E27FC236}">
                <a16:creationId xmlns:a16="http://schemas.microsoft.com/office/drawing/2014/main" id="{DC86F165-27EE-4BDE-930B-4025C6FB29FA}"/>
              </a:ext>
            </a:extLst>
          </p:cNvPr>
          <p:cNvSpPr>
            <a:spLocks noGrp="1"/>
          </p:cNvSpPr>
          <p:nvPr>
            <p:ph idx="1"/>
          </p:nvPr>
        </p:nvSpPr>
        <p:spPr>
          <a:xfrm>
            <a:off x="838200" y="1825626"/>
            <a:ext cx="7274024" cy="3907631"/>
          </a:xfrm>
        </p:spPr>
        <p:txBody>
          <a:bodyPr>
            <a:normAutofit fontScale="62500" lnSpcReduction="20000"/>
          </a:bodyPr>
          <a:lstStyle/>
          <a:p>
            <a:r>
              <a:rPr lang="en-US" dirty="0"/>
              <a:t>At this stage the puppy seeks interactions that </a:t>
            </a:r>
            <a:r>
              <a:rPr lang="en-US" u="sng" dirty="0"/>
              <a:t>are not maternal, </a:t>
            </a:r>
            <a:endParaRPr lang="tr-TR" u="sng" dirty="0"/>
          </a:p>
          <a:p>
            <a:r>
              <a:rPr lang="tr-TR" u="sng" dirty="0"/>
              <a:t>I</a:t>
            </a:r>
            <a:r>
              <a:rPr lang="en-US" u="sng" dirty="0"/>
              <a:t>t will play with its litter mates as motor skills mature and als</a:t>
            </a:r>
            <a:r>
              <a:rPr lang="en-US" dirty="0"/>
              <a:t>o interact with people. </a:t>
            </a:r>
            <a:endParaRPr lang="tr-TR" dirty="0"/>
          </a:p>
          <a:p>
            <a:r>
              <a:rPr lang="en-US" dirty="0"/>
              <a:t>Learning begins both about the environment and also about interactions with others through play. </a:t>
            </a:r>
            <a:endParaRPr lang="tr-TR" dirty="0"/>
          </a:p>
          <a:p>
            <a:r>
              <a:rPr lang="en-US" dirty="0"/>
              <a:t>Learning through </a:t>
            </a:r>
            <a:r>
              <a:rPr lang="en-US" dirty="0" err="1"/>
              <a:t>socialisation</a:t>
            </a:r>
            <a:r>
              <a:rPr lang="en-US" dirty="0"/>
              <a:t> and habituation during this phase is vital for appropriate preparation for life in the domestic environment. </a:t>
            </a:r>
            <a:endParaRPr lang="tr-TR" dirty="0"/>
          </a:p>
          <a:p>
            <a:r>
              <a:rPr lang="en-US" dirty="0"/>
              <a:t>The suitability of the rearing environment is determined by the destination environment and it is helpful for these to be as similar as possible. </a:t>
            </a:r>
            <a:endParaRPr lang="tr-TR" dirty="0"/>
          </a:p>
          <a:p>
            <a:r>
              <a:rPr lang="en-US" dirty="0"/>
              <a:t>This will ensure that the developing puppy is exposed to as many of the stimuli that it will encounter in adulthood as possible. </a:t>
            </a:r>
            <a:endParaRPr lang="tr-TR" dirty="0"/>
          </a:p>
          <a:p>
            <a:r>
              <a:rPr lang="en-US" dirty="0"/>
              <a:t>While exposure is an important part of the process of learning at this age it is important to remember that puppies need to be in positive emotional state in order for </a:t>
            </a:r>
            <a:r>
              <a:rPr lang="en-US" dirty="0" err="1"/>
              <a:t>socialisation</a:t>
            </a:r>
            <a:r>
              <a:rPr lang="en-US" dirty="0"/>
              <a:t> and habituation to occur. </a:t>
            </a:r>
            <a:endParaRPr lang="tr-TR" dirty="0"/>
          </a:p>
          <a:p>
            <a:r>
              <a:rPr lang="en-US" dirty="0"/>
              <a:t>If the puppy is in a negative emotional state, then </a:t>
            </a:r>
            <a:r>
              <a:rPr lang="en-US" dirty="0" err="1"/>
              <a:t>sensitisation</a:t>
            </a:r>
            <a:r>
              <a:rPr lang="en-US" dirty="0"/>
              <a:t> will make the puppy more vulnerable to the development of emotional problems later in life.  </a:t>
            </a:r>
            <a:endParaRPr lang="tr-TR" dirty="0"/>
          </a:p>
        </p:txBody>
      </p:sp>
      <p:pic>
        <p:nvPicPr>
          <p:cNvPr id="4" name="Resim 3">
            <a:extLst>
              <a:ext uri="{FF2B5EF4-FFF2-40B4-BE49-F238E27FC236}">
                <a16:creationId xmlns:a16="http://schemas.microsoft.com/office/drawing/2014/main" id="{CD052DD9-58A1-4FFA-B351-F4789074DCC8}"/>
              </a:ext>
            </a:extLst>
          </p:cNvPr>
          <p:cNvPicPr>
            <a:picLocks noChangeAspect="1"/>
          </p:cNvPicPr>
          <p:nvPr/>
        </p:nvPicPr>
        <p:blipFill>
          <a:blip r:embed="rId2"/>
          <a:stretch>
            <a:fillRect/>
          </a:stretch>
        </p:blipFill>
        <p:spPr>
          <a:xfrm>
            <a:off x="8592277" y="1508787"/>
            <a:ext cx="3180968" cy="2119320"/>
          </a:xfrm>
          <a:prstGeom prst="rect">
            <a:avLst/>
          </a:prstGeom>
        </p:spPr>
      </p:pic>
    </p:spTree>
    <p:extLst>
      <p:ext uri="{BB962C8B-B14F-4D97-AF65-F5344CB8AC3E}">
        <p14:creationId xmlns:p14="http://schemas.microsoft.com/office/powerpoint/2010/main" val="141212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E3B348-F2BA-4238-A823-D8FF66CBFA3E}"/>
              </a:ext>
            </a:extLst>
          </p:cNvPr>
          <p:cNvSpPr>
            <a:spLocks noGrp="1"/>
          </p:cNvSpPr>
          <p:nvPr>
            <p:ph type="title"/>
          </p:nvPr>
        </p:nvSpPr>
        <p:spPr/>
        <p:txBody>
          <a:bodyPr/>
          <a:lstStyle/>
          <a:p>
            <a:r>
              <a:rPr lang="tr-TR" b="1" dirty="0" err="1"/>
              <a:t>Primary</a:t>
            </a:r>
            <a:r>
              <a:rPr lang="tr-TR" b="1" dirty="0"/>
              <a:t> </a:t>
            </a:r>
            <a:r>
              <a:rPr lang="tr-TR" b="1" dirty="0" err="1"/>
              <a:t>Socialisation</a:t>
            </a:r>
            <a:r>
              <a:rPr lang="tr-TR" b="1" dirty="0"/>
              <a:t> </a:t>
            </a:r>
            <a:r>
              <a:rPr lang="tr-TR" b="1" dirty="0" err="1"/>
              <a:t>phase</a:t>
            </a:r>
            <a:r>
              <a:rPr lang="tr-TR" b="1" dirty="0"/>
              <a:t> (3-5 </a:t>
            </a:r>
            <a:r>
              <a:rPr lang="tr-TR" b="1" dirty="0" err="1"/>
              <a:t>weeks</a:t>
            </a:r>
            <a:r>
              <a:rPr lang="tr-TR" b="1" dirty="0"/>
              <a:t>)</a:t>
            </a:r>
          </a:p>
        </p:txBody>
      </p:sp>
      <p:sp>
        <p:nvSpPr>
          <p:cNvPr id="3" name="İçerik Yer Tutucusu 2">
            <a:extLst>
              <a:ext uri="{FF2B5EF4-FFF2-40B4-BE49-F238E27FC236}">
                <a16:creationId xmlns:a16="http://schemas.microsoft.com/office/drawing/2014/main" id="{5347AF10-5C35-45EA-967A-2D6A59DC408A}"/>
              </a:ext>
            </a:extLst>
          </p:cNvPr>
          <p:cNvSpPr>
            <a:spLocks noGrp="1"/>
          </p:cNvSpPr>
          <p:nvPr>
            <p:ph idx="1"/>
          </p:nvPr>
        </p:nvSpPr>
        <p:spPr>
          <a:xfrm>
            <a:off x="838200" y="1825626"/>
            <a:ext cx="5833864" cy="4291673"/>
          </a:xfrm>
        </p:spPr>
        <p:txBody>
          <a:bodyPr>
            <a:normAutofit/>
          </a:bodyPr>
          <a:lstStyle/>
          <a:p>
            <a:r>
              <a:rPr lang="tr-TR" dirty="0" err="1"/>
              <a:t>Social</a:t>
            </a:r>
            <a:r>
              <a:rPr lang="tr-TR" dirty="0"/>
              <a:t> </a:t>
            </a:r>
            <a:r>
              <a:rPr lang="tr-TR" dirty="0" err="1"/>
              <a:t>interactions</a:t>
            </a:r>
            <a:r>
              <a:rPr lang="tr-TR" dirty="0"/>
              <a:t> </a:t>
            </a:r>
            <a:r>
              <a:rPr lang="tr-TR" dirty="0" err="1"/>
              <a:t>within</a:t>
            </a:r>
            <a:r>
              <a:rPr lang="tr-TR" dirty="0"/>
              <a:t> </a:t>
            </a:r>
            <a:r>
              <a:rPr lang="tr-TR" dirty="0" err="1"/>
              <a:t>littermates</a:t>
            </a:r>
            <a:r>
              <a:rPr lang="tr-TR" dirty="0"/>
              <a:t> </a:t>
            </a:r>
            <a:r>
              <a:rPr lang="tr-TR" dirty="0" err="1"/>
              <a:t>are</a:t>
            </a:r>
            <a:r>
              <a:rPr lang="tr-TR" dirty="0"/>
              <a:t> </a:t>
            </a:r>
            <a:r>
              <a:rPr lang="tr-TR" dirty="0" err="1"/>
              <a:t>important</a:t>
            </a:r>
            <a:endParaRPr lang="tr-TR" dirty="0"/>
          </a:p>
          <a:p>
            <a:r>
              <a:rPr lang="tr-TR" dirty="0" err="1"/>
              <a:t>Puppies</a:t>
            </a:r>
            <a:r>
              <a:rPr lang="tr-TR" dirty="0"/>
              <a:t> </a:t>
            </a:r>
            <a:r>
              <a:rPr lang="tr-TR" dirty="0" err="1"/>
              <a:t>learn</a:t>
            </a:r>
            <a:r>
              <a:rPr lang="tr-TR" dirty="0"/>
              <a:t> how </a:t>
            </a:r>
            <a:r>
              <a:rPr lang="tr-TR" dirty="0" err="1"/>
              <a:t>to</a:t>
            </a:r>
            <a:r>
              <a:rPr lang="tr-TR" dirty="0"/>
              <a:t> </a:t>
            </a:r>
            <a:r>
              <a:rPr lang="tr-TR" dirty="0" err="1"/>
              <a:t>interact</a:t>
            </a:r>
            <a:r>
              <a:rPr lang="tr-TR" dirty="0"/>
              <a:t> </a:t>
            </a:r>
            <a:r>
              <a:rPr lang="tr-TR" dirty="0" err="1"/>
              <a:t>with</a:t>
            </a:r>
            <a:r>
              <a:rPr lang="tr-TR" dirty="0"/>
              <a:t> </a:t>
            </a:r>
            <a:r>
              <a:rPr lang="tr-TR" dirty="0" err="1"/>
              <a:t>their</a:t>
            </a:r>
            <a:r>
              <a:rPr lang="tr-TR" dirty="0"/>
              <a:t> </a:t>
            </a:r>
            <a:r>
              <a:rPr lang="tr-TR" dirty="0" err="1"/>
              <a:t>littermates</a:t>
            </a:r>
            <a:r>
              <a:rPr lang="tr-TR" dirty="0"/>
              <a:t> </a:t>
            </a:r>
            <a:r>
              <a:rPr lang="tr-TR" dirty="0" err="1"/>
              <a:t>and</a:t>
            </a:r>
            <a:r>
              <a:rPr lang="tr-TR" dirty="0"/>
              <a:t> </a:t>
            </a:r>
            <a:r>
              <a:rPr lang="tr-TR" dirty="0" err="1"/>
              <a:t>environment</a:t>
            </a:r>
            <a:r>
              <a:rPr lang="tr-TR" dirty="0"/>
              <a:t>.</a:t>
            </a:r>
          </a:p>
          <a:p>
            <a:r>
              <a:rPr lang="tr-TR" dirty="0" err="1"/>
              <a:t>Mother</a:t>
            </a:r>
            <a:r>
              <a:rPr lang="tr-TR" dirty="0"/>
              <a:t> </a:t>
            </a:r>
            <a:r>
              <a:rPr lang="tr-TR" dirty="0" err="1"/>
              <a:t>dog</a:t>
            </a:r>
            <a:r>
              <a:rPr lang="tr-TR" dirty="0"/>
              <a:t> is in a </a:t>
            </a:r>
            <a:r>
              <a:rPr lang="tr-TR" dirty="0" err="1"/>
              <a:t>standing</a:t>
            </a:r>
            <a:r>
              <a:rPr lang="tr-TR" dirty="0"/>
              <a:t> </a:t>
            </a:r>
            <a:r>
              <a:rPr lang="tr-TR" dirty="0" err="1"/>
              <a:t>position</a:t>
            </a:r>
            <a:r>
              <a:rPr lang="tr-TR" dirty="0"/>
              <a:t> </a:t>
            </a:r>
            <a:r>
              <a:rPr lang="tr-TR" dirty="0" err="1"/>
              <a:t>during</a:t>
            </a:r>
            <a:r>
              <a:rPr lang="tr-TR" dirty="0"/>
              <a:t> </a:t>
            </a:r>
            <a:r>
              <a:rPr lang="tr-TR" dirty="0" err="1"/>
              <a:t>nursing</a:t>
            </a:r>
            <a:r>
              <a:rPr lang="tr-TR" dirty="0"/>
              <a:t>.</a:t>
            </a:r>
          </a:p>
          <a:p>
            <a:r>
              <a:rPr lang="tr-TR" dirty="0"/>
              <a:t>Bite </a:t>
            </a:r>
            <a:r>
              <a:rPr lang="tr-TR" dirty="0" err="1"/>
              <a:t>inhibition</a:t>
            </a:r>
            <a:r>
              <a:rPr lang="tr-TR" dirty="0"/>
              <a:t> is </a:t>
            </a:r>
            <a:r>
              <a:rPr lang="tr-TR" dirty="0" err="1"/>
              <a:t>learned</a:t>
            </a:r>
            <a:r>
              <a:rPr lang="tr-TR" dirty="0"/>
              <a:t> </a:t>
            </a:r>
            <a:r>
              <a:rPr lang="tr-TR" dirty="0" err="1"/>
              <a:t>during</a:t>
            </a:r>
            <a:r>
              <a:rPr lang="tr-TR" dirty="0"/>
              <a:t> </a:t>
            </a:r>
            <a:r>
              <a:rPr lang="tr-TR" dirty="0" err="1"/>
              <a:t>this</a:t>
            </a:r>
            <a:r>
              <a:rPr lang="tr-TR" dirty="0"/>
              <a:t> </a:t>
            </a:r>
            <a:r>
              <a:rPr lang="tr-TR" dirty="0" err="1"/>
              <a:t>stage</a:t>
            </a:r>
            <a:r>
              <a:rPr lang="tr-TR" dirty="0"/>
              <a:t>.</a:t>
            </a:r>
          </a:p>
        </p:txBody>
      </p:sp>
      <p:pic>
        <p:nvPicPr>
          <p:cNvPr id="4" name="Resim 3">
            <a:extLst>
              <a:ext uri="{FF2B5EF4-FFF2-40B4-BE49-F238E27FC236}">
                <a16:creationId xmlns:a16="http://schemas.microsoft.com/office/drawing/2014/main" id="{59093660-E86A-49B4-8087-C64C3A08563D}"/>
              </a:ext>
            </a:extLst>
          </p:cNvPr>
          <p:cNvPicPr>
            <a:picLocks noChangeAspect="1"/>
          </p:cNvPicPr>
          <p:nvPr/>
        </p:nvPicPr>
        <p:blipFill rotWithShape="1">
          <a:blip r:embed="rId2"/>
          <a:srcRect l="24800" t="13601" r="52362" b="51400"/>
          <a:stretch/>
        </p:blipFill>
        <p:spPr>
          <a:xfrm>
            <a:off x="7536160" y="1690689"/>
            <a:ext cx="3552395" cy="3062409"/>
          </a:xfrm>
          <a:prstGeom prst="rect">
            <a:avLst/>
          </a:prstGeom>
        </p:spPr>
      </p:pic>
    </p:spTree>
    <p:extLst>
      <p:ext uri="{BB962C8B-B14F-4D97-AF65-F5344CB8AC3E}">
        <p14:creationId xmlns:p14="http://schemas.microsoft.com/office/powerpoint/2010/main" val="1611103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B989F83-5A3B-42D9-8B86-8B4194B4EF3A}"/>
              </a:ext>
            </a:extLst>
          </p:cNvPr>
          <p:cNvSpPr>
            <a:spLocks noGrp="1"/>
          </p:cNvSpPr>
          <p:nvPr>
            <p:ph type="title"/>
          </p:nvPr>
        </p:nvSpPr>
        <p:spPr/>
        <p:txBody>
          <a:bodyPr/>
          <a:lstStyle/>
          <a:p>
            <a:r>
              <a:rPr lang="tr-TR" b="1" dirty="0"/>
              <a:t>Second </a:t>
            </a:r>
            <a:r>
              <a:rPr lang="tr-TR" b="1" dirty="0" err="1"/>
              <a:t>socialisation</a:t>
            </a:r>
            <a:r>
              <a:rPr lang="tr-TR" b="1" dirty="0"/>
              <a:t> </a:t>
            </a:r>
            <a:r>
              <a:rPr lang="tr-TR" b="1" dirty="0" err="1"/>
              <a:t>phase</a:t>
            </a:r>
            <a:r>
              <a:rPr lang="tr-TR" b="1" dirty="0"/>
              <a:t>(6-12 </a:t>
            </a:r>
            <a:r>
              <a:rPr lang="tr-TR" b="1" dirty="0" err="1"/>
              <a:t>weeks</a:t>
            </a:r>
            <a:r>
              <a:rPr lang="tr-TR" b="1" dirty="0"/>
              <a:t>)</a:t>
            </a:r>
          </a:p>
        </p:txBody>
      </p:sp>
      <p:sp>
        <p:nvSpPr>
          <p:cNvPr id="3" name="İçerik Yer Tutucusu 2">
            <a:extLst>
              <a:ext uri="{FF2B5EF4-FFF2-40B4-BE49-F238E27FC236}">
                <a16:creationId xmlns:a16="http://schemas.microsoft.com/office/drawing/2014/main" id="{FD646AFB-A7D0-4F2B-BBEC-0C03451BC9F4}"/>
              </a:ext>
            </a:extLst>
          </p:cNvPr>
          <p:cNvSpPr>
            <a:spLocks noGrp="1"/>
          </p:cNvSpPr>
          <p:nvPr>
            <p:ph idx="1"/>
          </p:nvPr>
        </p:nvSpPr>
        <p:spPr>
          <a:xfrm>
            <a:off x="838200" y="1690689"/>
            <a:ext cx="7082003" cy="4397804"/>
          </a:xfrm>
        </p:spPr>
        <p:txBody>
          <a:bodyPr>
            <a:normAutofit fontScale="77500" lnSpcReduction="20000"/>
          </a:bodyPr>
          <a:lstStyle/>
          <a:p>
            <a:r>
              <a:rPr lang="tr-TR" dirty="0" err="1"/>
              <a:t>Weaning</a:t>
            </a:r>
            <a:r>
              <a:rPr lang="tr-TR" dirty="0"/>
              <a:t> is </a:t>
            </a:r>
            <a:r>
              <a:rPr lang="tr-TR" dirty="0" err="1"/>
              <a:t>completed</a:t>
            </a:r>
            <a:r>
              <a:rPr lang="tr-TR" dirty="0"/>
              <a:t> </a:t>
            </a:r>
            <a:r>
              <a:rPr lang="tr-TR" dirty="0" err="1"/>
              <a:t>during</a:t>
            </a:r>
            <a:r>
              <a:rPr lang="tr-TR" dirty="0"/>
              <a:t> </a:t>
            </a:r>
            <a:r>
              <a:rPr lang="tr-TR" dirty="0" err="1"/>
              <a:t>this</a:t>
            </a:r>
            <a:r>
              <a:rPr lang="tr-TR" dirty="0"/>
              <a:t> </a:t>
            </a:r>
            <a:r>
              <a:rPr lang="tr-TR" dirty="0" err="1"/>
              <a:t>stage</a:t>
            </a:r>
            <a:r>
              <a:rPr lang="tr-TR" dirty="0"/>
              <a:t>.</a:t>
            </a:r>
          </a:p>
          <a:p>
            <a:r>
              <a:rPr lang="tr-TR" dirty="0" err="1"/>
              <a:t>Panic</a:t>
            </a:r>
            <a:r>
              <a:rPr lang="tr-TR" dirty="0"/>
              <a:t> </a:t>
            </a:r>
            <a:r>
              <a:rPr lang="tr-TR" dirty="0" err="1"/>
              <a:t>related</a:t>
            </a:r>
            <a:r>
              <a:rPr lang="tr-TR" dirty="0"/>
              <a:t> </a:t>
            </a:r>
            <a:r>
              <a:rPr lang="tr-TR" dirty="0" err="1"/>
              <a:t>behaviors</a:t>
            </a:r>
            <a:r>
              <a:rPr lang="tr-TR" dirty="0"/>
              <a:t> </a:t>
            </a:r>
            <a:r>
              <a:rPr lang="tr-TR" dirty="0" err="1"/>
              <a:t>started</a:t>
            </a:r>
            <a:r>
              <a:rPr lang="tr-TR" dirty="0"/>
              <a:t> </a:t>
            </a:r>
            <a:r>
              <a:rPr lang="tr-TR" dirty="0" err="1"/>
              <a:t>to</a:t>
            </a:r>
            <a:r>
              <a:rPr lang="tr-TR" dirty="0"/>
              <a:t> </a:t>
            </a:r>
            <a:r>
              <a:rPr lang="tr-TR" dirty="0" err="1"/>
              <a:t>appear</a:t>
            </a:r>
            <a:r>
              <a:rPr lang="tr-TR" dirty="0"/>
              <a:t>.</a:t>
            </a:r>
          </a:p>
          <a:p>
            <a:r>
              <a:rPr lang="en-US" dirty="0"/>
              <a:t> the puppy needs to be socialized to</a:t>
            </a:r>
            <a:r>
              <a:rPr lang="tr-TR" dirty="0"/>
              <a:t> </a:t>
            </a:r>
            <a:r>
              <a:rPr lang="en-US" dirty="0"/>
              <a:t>people and any other species that it should easily get along with, and not show any predatory</a:t>
            </a:r>
            <a:r>
              <a:rPr lang="tr-TR" dirty="0"/>
              <a:t> </a:t>
            </a:r>
            <a:r>
              <a:rPr lang="en-US" dirty="0"/>
              <a:t>behavior toward. </a:t>
            </a:r>
            <a:endParaRPr lang="tr-TR" dirty="0"/>
          </a:p>
          <a:p>
            <a:r>
              <a:rPr lang="en-US" dirty="0"/>
              <a:t>This may include other house pets.</a:t>
            </a:r>
          </a:p>
          <a:p>
            <a:r>
              <a:rPr lang="en-US" dirty="0"/>
              <a:t>During the socialization period, every effort should be made to expose the puppy to a wide range</a:t>
            </a:r>
            <a:r>
              <a:rPr lang="tr-TR" dirty="0"/>
              <a:t> </a:t>
            </a:r>
            <a:r>
              <a:rPr lang="en-US" dirty="0"/>
              <a:t>of different sights, sounds, and other sensory experiences. </a:t>
            </a:r>
            <a:endParaRPr lang="tr-TR" dirty="0"/>
          </a:p>
          <a:p>
            <a:r>
              <a:rPr lang="en-US" dirty="0"/>
              <a:t>Environmental complexity is still very important in assuring normal neurological and emotional development. </a:t>
            </a:r>
            <a:endParaRPr lang="tr-TR" dirty="0"/>
          </a:p>
          <a:p>
            <a:r>
              <a:rPr lang="en-US" dirty="0"/>
              <a:t>Also, the sensitive</a:t>
            </a:r>
            <a:r>
              <a:rPr lang="tr-TR" dirty="0"/>
              <a:t> </a:t>
            </a:r>
            <a:r>
              <a:rPr lang="en-US" dirty="0"/>
              <a:t>capacities of the puppy have improved and it is easily able to habituate to a variety of</a:t>
            </a:r>
            <a:r>
              <a:rPr lang="tr-TR" dirty="0"/>
              <a:t> </a:t>
            </a:r>
            <a:r>
              <a:rPr lang="en-US" dirty="0"/>
              <a:t>environmental stimuli</a:t>
            </a:r>
            <a:r>
              <a:rPr lang="en-US" i="1" dirty="0"/>
              <a:t>. </a:t>
            </a:r>
            <a:endParaRPr lang="tr-TR" dirty="0"/>
          </a:p>
        </p:txBody>
      </p:sp>
      <p:pic>
        <p:nvPicPr>
          <p:cNvPr id="4" name="Resim 3">
            <a:extLst>
              <a:ext uri="{FF2B5EF4-FFF2-40B4-BE49-F238E27FC236}">
                <a16:creationId xmlns:a16="http://schemas.microsoft.com/office/drawing/2014/main" id="{5DEEA9F7-963A-47B1-8592-1BA0954B86E5}"/>
              </a:ext>
            </a:extLst>
          </p:cNvPr>
          <p:cNvPicPr>
            <a:picLocks noChangeAspect="1"/>
          </p:cNvPicPr>
          <p:nvPr/>
        </p:nvPicPr>
        <p:blipFill rotWithShape="1">
          <a:blip r:embed="rId2"/>
          <a:srcRect l="48424" t="13601" r="24801" b="51400"/>
          <a:stretch/>
        </p:blipFill>
        <p:spPr>
          <a:xfrm>
            <a:off x="8016214" y="1690688"/>
            <a:ext cx="3786661" cy="2784309"/>
          </a:xfrm>
          <a:prstGeom prst="rect">
            <a:avLst/>
          </a:prstGeom>
        </p:spPr>
      </p:pic>
    </p:spTree>
    <p:extLst>
      <p:ext uri="{BB962C8B-B14F-4D97-AF65-F5344CB8AC3E}">
        <p14:creationId xmlns:p14="http://schemas.microsoft.com/office/powerpoint/2010/main" val="45073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2AFC7E3-5C38-43E8-B632-92A86A4FC955}"/>
              </a:ext>
            </a:extLst>
          </p:cNvPr>
          <p:cNvSpPr>
            <a:spLocks noGrp="1"/>
          </p:cNvSpPr>
          <p:nvPr>
            <p:ph type="title"/>
          </p:nvPr>
        </p:nvSpPr>
        <p:spPr/>
        <p:txBody>
          <a:bodyPr/>
          <a:lstStyle/>
          <a:p>
            <a:r>
              <a:rPr lang="tr-TR" b="1" dirty="0" err="1"/>
              <a:t>Socialisation</a:t>
            </a:r>
            <a:r>
              <a:rPr lang="tr-TR" b="1" dirty="0"/>
              <a:t> </a:t>
            </a:r>
            <a:r>
              <a:rPr lang="tr-TR" b="1" dirty="0" err="1"/>
              <a:t>phase</a:t>
            </a:r>
            <a:endParaRPr lang="tr-TR" b="1" dirty="0"/>
          </a:p>
        </p:txBody>
      </p:sp>
      <p:sp>
        <p:nvSpPr>
          <p:cNvPr id="3" name="İçerik Yer Tutucusu 2">
            <a:extLst>
              <a:ext uri="{FF2B5EF4-FFF2-40B4-BE49-F238E27FC236}">
                <a16:creationId xmlns:a16="http://schemas.microsoft.com/office/drawing/2014/main" id="{6C8349F6-14BF-4DE8-84E7-062DBA484118}"/>
              </a:ext>
            </a:extLst>
          </p:cNvPr>
          <p:cNvSpPr>
            <a:spLocks noGrp="1"/>
          </p:cNvSpPr>
          <p:nvPr>
            <p:ph idx="1"/>
          </p:nvPr>
        </p:nvSpPr>
        <p:spPr>
          <a:xfrm>
            <a:off x="838200" y="1825626"/>
            <a:ext cx="5353811" cy="4099652"/>
          </a:xfrm>
        </p:spPr>
        <p:txBody>
          <a:bodyPr>
            <a:normAutofit lnSpcReduction="10000"/>
          </a:bodyPr>
          <a:lstStyle/>
          <a:p>
            <a:r>
              <a:rPr lang="en-US" dirty="0"/>
              <a:t>Actively approaches people</a:t>
            </a:r>
            <a:r>
              <a:rPr lang="tr-TR" dirty="0"/>
              <a:t>:</a:t>
            </a:r>
            <a:r>
              <a:rPr lang="en-US" dirty="0"/>
              <a:t>   3-5 weeks – Seeking (desire) system </a:t>
            </a:r>
            <a:endParaRPr lang="tr-TR" dirty="0"/>
          </a:p>
          <a:p>
            <a:r>
              <a:rPr lang="en-US" dirty="0"/>
              <a:t>• Avoidance of strangers</a:t>
            </a:r>
            <a:r>
              <a:rPr lang="tr-TR" dirty="0"/>
              <a:t>:</a:t>
            </a:r>
            <a:r>
              <a:rPr lang="en-US" dirty="0"/>
              <a:t>   8-14 weeks – Fear (anxiety) system  </a:t>
            </a:r>
            <a:endParaRPr lang="tr-TR" dirty="0"/>
          </a:p>
          <a:p>
            <a:r>
              <a:rPr lang="en-US" dirty="0"/>
              <a:t>• Emotional stress with separation</a:t>
            </a:r>
            <a:r>
              <a:rPr lang="tr-TR" dirty="0"/>
              <a:t>:</a:t>
            </a:r>
            <a:r>
              <a:rPr lang="en-US" dirty="0"/>
              <a:t> 3 weeks – Panic (grief) system </a:t>
            </a:r>
            <a:endParaRPr lang="tr-TR" dirty="0"/>
          </a:p>
          <a:p>
            <a:r>
              <a:rPr lang="en-US" dirty="0"/>
              <a:t>Fear of strange objects</a:t>
            </a:r>
            <a:r>
              <a:rPr lang="tr-TR" dirty="0"/>
              <a:t>:</a:t>
            </a:r>
            <a:r>
              <a:rPr lang="en-US" dirty="0"/>
              <a:t> 7-14 weeks – Fear (anxiety) system </a:t>
            </a:r>
            <a:endParaRPr lang="tr-TR" dirty="0"/>
          </a:p>
          <a:p>
            <a:r>
              <a:rPr lang="en-US" dirty="0"/>
              <a:t>• Play fighting</a:t>
            </a:r>
            <a:r>
              <a:rPr lang="tr-TR" dirty="0"/>
              <a:t>:</a:t>
            </a:r>
            <a:r>
              <a:rPr lang="en-US" dirty="0"/>
              <a:t> 5 weeks – Social Play system</a:t>
            </a:r>
            <a:endParaRPr lang="tr-TR" dirty="0"/>
          </a:p>
        </p:txBody>
      </p:sp>
    </p:spTree>
    <p:extLst>
      <p:ext uri="{BB962C8B-B14F-4D97-AF65-F5344CB8AC3E}">
        <p14:creationId xmlns:p14="http://schemas.microsoft.com/office/powerpoint/2010/main" val="1891470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C0FABC-5D35-4526-834F-6DD7332F6E6E}"/>
              </a:ext>
            </a:extLst>
          </p:cNvPr>
          <p:cNvSpPr>
            <a:spLocks noGrp="1"/>
          </p:cNvSpPr>
          <p:nvPr>
            <p:ph type="title"/>
          </p:nvPr>
        </p:nvSpPr>
        <p:spPr/>
        <p:txBody>
          <a:bodyPr/>
          <a:lstStyle/>
          <a:p>
            <a:r>
              <a:rPr lang="en-US" b="1" dirty="0"/>
              <a:t>Juvenile phase (12 weeks - sexual maturation.)</a:t>
            </a:r>
            <a:endParaRPr lang="tr-TR" b="1" dirty="0"/>
          </a:p>
        </p:txBody>
      </p:sp>
      <p:sp>
        <p:nvSpPr>
          <p:cNvPr id="3" name="İçerik Yer Tutucusu 2">
            <a:extLst>
              <a:ext uri="{FF2B5EF4-FFF2-40B4-BE49-F238E27FC236}">
                <a16:creationId xmlns:a16="http://schemas.microsoft.com/office/drawing/2014/main" id="{D6622D22-4F9F-40D7-8EA7-1D37C32F54CB}"/>
              </a:ext>
            </a:extLst>
          </p:cNvPr>
          <p:cNvSpPr>
            <a:spLocks noGrp="1"/>
          </p:cNvSpPr>
          <p:nvPr>
            <p:ph idx="1"/>
          </p:nvPr>
        </p:nvSpPr>
        <p:spPr>
          <a:xfrm>
            <a:off x="838200" y="1825626"/>
            <a:ext cx="6697960" cy="4291673"/>
          </a:xfrm>
        </p:spPr>
        <p:txBody>
          <a:bodyPr>
            <a:normAutofit fontScale="92500" lnSpcReduction="10000"/>
          </a:bodyPr>
          <a:lstStyle/>
          <a:p>
            <a:r>
              <a:rPr lang="en-US" dirty="0"/>
              <a:t>The length of this phase varies with breed but sexual maturation roughly occurs between 6 and 12 months. </a:t>
            </a:r>
          </a:p>
          <a:p>
            <a:r>
              <a:rPr lang="en-US" dirty="0"/>
              <a:t>Certain </a:t>
            </a:r>
            <a:r>
              <a:rPr lang="en-US" dirty="0" err="1"/>
              <a:t>behaviours</a:t>
            </a:r>
            <a:r>
              <a:rPr lang="en-US" dirty="0"/>
              <a:t> develop during these periods which we need to be aware of in order to help the puppy develop into a confident well-adjusted adult. </a:t>
            </a:r>
            <a:endParaRPr lang="tr-TR" dirty="0"/>
          </a:p>
          <a:p>
            <a:r>
              <a:rPr lang="en-US" dirty="0"/>
              <a:t>These developments are linked to emotional states.</a:t>
            </a:r>
            <a:endParaRPr lang="tr-TR" dirty="0"/>
          </a:p>
          <a:p>
            <a:r>
              <a:rPr lang="en-US" dirty="0"/>
              <a:t>The learning that occurs at this age will be </a:t>
            </a:r>
            <a:r>
              <a:rPr lang="tr-TR"/>
              <a:t>in</a:t>
            </a:r>
            <a:r>
              <a:rPr lang="en-US"/>
              <a:t>formative </a:t>
            </a:r>
            <a:r>
              <a:rPr lang="en-US" dirty="0"/>
              <a:t>in terms of the likely emotional responses and </a:t>
            </a:r>
            <a:r>
              <a:rPr lang="en-US" dirty="0" err="1"/>
              <a:t>behavioural</a:t>
            </a:r>
            <a:r>
              <a:rPr lang="en-US" dirty="0"/>
              <a:t> responses to situations and stimuli later in life.</a:t>
            </a:r>
            <a:endParaRPr lang="tr-TR" dirty="0"/>
          </a:p>
        </p:txBody>
      </p:sp>
      <p:pic>
        <p:nvPicPr>
          <p:cNvPr id="3074" name="Picture 2" descr="juvenile dog ile ilgili görsel sonucu">
            <a:extLst>
              <a:ext uri="{FF2B5EF4-FFF2-40B4-BE49-F238E27FC236}">
                <a16:creationId xmlns:a16="http://schemas.microsoft.com/office/drawing/2014/main" id="{FD693536-A027-48E0-9C4D-810ECF9C8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543" y="2002532"/>
            <a:ext cx="4272360" cy="2852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54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0553776-3209-4F89-A922-BA39DBCE03A9}"/>
              </a:ext>
            </a:extLst>
          </p:cNvPr>
          <p:cNvSpPr>
            <a:spLocks noGrp="1"/>
          </p:cNvSpPr>
          <p:nvPr>
            <p:ph type="title"/>
          </p:nvPr>
        </p:nvSpPr>
        <p:spPr/>
        <p:txBody>
          <a:bodyPr/>
          <a:lstStyle/>
          <a:p>
            <a:r>
              <a:rPr lang="tr-TR" b="1" dirty="0"/>
              <a:t>Prenatal </a:t>
            </a:r>
            <a:r>
              <a:rPr lang="tr-TR" b="1" dirty="0" err="1"/>
              <a:t>phase</a:t>
            </a:r>
            <a:endParaRPr lang="tr-TR" b="1" dirty="0"/>
          </a:p>
        </p:txBody>
      </p:sp>
      <p:sp>
        <p:nvSpPr>
          <p:cNvPr id="3" name="İçerik Yer Tutucusu 2">
            <a:extLst>
              <a:ext uri="{FF2B5EF4-FFF2-40B4-BE49-F238E27FC236}">
                <a16:creationId xmlns:a16="http://schemas.microsoft.com/office/drawing/2014/main" id="{B3F8D5EE-5B08-4D5A-8555-D98BC07F1F61}"/>
              </a:ext>
            </a:extLst>
          </p:cNvPr>
          <p:cNvSpPr>
            <a:spLocks noGrp="1"/>
          </p:cNvSpPr>
          <p:nvPr>
            <p:ph idx="1"/>
          </p:nvPr>
        </p:nvSpPr>
        <p:spPr>
          <a:xfrm>
            <a:off x="838200" y="1825626"/>
            <a:ext cx="6313917" cy="4003641"/>
          </a:xfrm>
        </p:spPr>
        <p:txBody>
          <a:bodyPr>
            <a:normAutofit/>
          </a:bodyPr>
          <a:lstStyle/>
          <a:p>
            <a:r>
              <a:rPr lang="en-US" dirty="0"/>
              <a:t>It has been shown that maternal stress influences puppy development and can have an effect on their emotional stability and resilience later in life through the functioning of the HPA axis. </a:t>
            </a:r>
            <a:endParaRPr lang="tr-TR" dirty="0"/>
          </a:p>
          <a:p>
            <a:r>
              <a:rPr lang="en-US" dirty="0"/>
              <a:t>Puppies can learn about chemosensory cues during this phase, and this plays an important part in post-natal olfactory development. </a:t>
            </a:r>
            <a:endParaRPr lang="tr-TR" dirty="0"/>
          </a:p>
        </p:txBody>
      </p:sp>
      <p:pic>
        <p:nvPicPr>
          <p:cNvPr id="4" name="Resim 3">
            <a:extLst>
              <a:ext uri="{FF2B5EF4-FFF2-40B4-BE49-F238E27FC236}">
                <a16:creationId xmlns:a16="http://schemas.microsoft.com/office/drawing/2014/main" id="{97D4D038-3694-4CFD-A4C3-202AABF3F25B}"/>
              </a:ext>
            </a:extLst>
          </p:cNvPr>
          <p:cNvPicPr>
            <a:picLocks noChangeAspect="1"/>
          </p:cNvPicPr>
          <p:nvPr/>
        </p:nvPicPr>
        <p:blipFill rotWithShape="1">
          <a:blip r:embed="rId2"/>
          <a:srcRect l="38975" t="22001" r="38975" b="33200"/>
          <a:stretch/>
        </p:blipFill>
        <p:spPr>
          <a:xfrm>
            <a:off x="7824192" y="548680"/>
            <a:ext cx="3840427" cy="4389059"/>
          </a:xfrm>
          <a:prstGeom prst="rect">
            <a:avLst/>
          </a:prstGeom>
        </p:spPr>
      </p:pic>
    </p:spTree>
    <p:extLst>
      <p:ext uri="{BB962C8B-B14F-4D97-AF65-F5344CB8AC3E}">
        <p14:creationId xmlns:p14="http://schemas.microsoft.com/office/powerpoint/2010/main" val="262832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D4EACA8F-8037-4F74-9B54-5743999F9DC3}"/>
              </a:ext>
            </a:extLst>
          </p:cNvPr>
          <p:cNvPicPr>
            <a:picLocks noChangeAspect="1"/>
          </p:cNvPicPr>
          <p:nvPr/>
        </p:nvPicPr>
        <p:blipFill rotWithShape="1">
          <a:blip r:embed="rId2"/>
          <a:srcRect l="31888" t="16401" r="28738" b="5201"/>
          <a:stretch/>
        </p:blipFill>
        <p:spPr>
          <a:xfrm>
            <a:off x="3407702" y="644691"/>
            <a:ext cx="4800533" cy="5376597"/>
          </a:xfrm>
          <a:prstGeom prst="rect">
            <a:avLst/>
          </a:prstGeom>
        </p:spPr>
      </p:pic>
    </p:spTree>
    <p:extLst>
      <p:ext uri="{BB962C8B-B14F-4D97-AF65-F5344CB8AC3E}">
        <p14:creationId xmlns:p14="http://schemas.microsoft.com/office/powerpoint/2010/main" val="2993694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4B6C29-05AA-42D3-90F2-E5537820378A}"/>
              </a:ext>
            </a:extLst>
          </p:cNvPr>
          <p:cNvSpPr>
            <a:spLocks noGrp="1"/>
          </p:cNvSpPr>
          <p:nvPr>
            <p:ph type="title"/>
          </p:nvPr>
        </p:nvSpPr>
        <p:spPr/>
        <p:txBody>
          <a:bodyPr/>
          <a:lstStyle/>
          <a:p>
            <a:r>
              <a:rPr lang="tr-TR" b="1" dirty="0"/>
              <a:t> </a:t>
            </a:r>
            <a:r>
              <a:rPr lang="tr-TR" b="1" dirty="0" err="1"/>
              <a:t>Neonatal</a:t>
            </a:r>
            <a:r>
              <a:rPr lang="tr-TR" b="1" dirty="0"/>
              <a:t> </a:t>
            </a:r>
            <a:r>
              <a:rPr lang="tr-TR" b="1" dirty="0" err="1"/>
              <a:t>phase</a:t>
            </a:r>
            <a:r>
              <a:rPr lang="tr-TR" b="1" dirty="0"/>
              <a:t> (0-2 </a:t>
            </a:r>
            <a:r>
              <a:rPr lang="tr-TR" b="1" dirty="0" err="1"/>
              <a:t>weeks</a:t>
            </a:r>
            <a:r>
              <a:rPr lang="tr-TR" b="1" dirty="0"/>
              <a:t>)</a:t>
            </a:r>
          </a:p>
        </p:txBody>
      </p:sp>
      <p:sp>
        <p:nvSpPr>
          <p:cNvPr id="3" name="İçerik Yer Tutucusu 2">
            <a:extLst>
              <a:ext uri="{FF2B5EF4-FFF2-40B4-BE49-F238E27FC236}">
                <a16:creationId xmlns:a16="http://schemas.microsoft.com/office/drawing/2014/main" id="{D31E9FCC-CAFD-40D6-BD81-2CB061837789}"/>
              </a:ext>
            </a:extLst>
          </p:cNvPr>
          <p:cNvSpPr>
            <a:spLocks noGrp="1"/>
          </p:cNvSpPr>
          <p:nvPr>
            <p:ph idx="1"/>
          </p:nvPr>
        </p:nvSpPr>
        <p:spPr>
          <a:xfrm>
            <a:off x="838200" y="1825626"/>
            <a:ext cx="6697960" cy="4483695"/>
          </a:xfrm>
        </p:spPr>
        <p:txBody>
          <a:bodyPr>
            <a:normAutofit/>
          </a:bodyPr>
          <a:lstStyle/>
          <a:p>
            <a:r>
              <a:rPr lang="en-US" dirty="0"/>
              <a:t>During this phase the puppy is dependent on its mother for survival, </a:t>
            </a:r>
            <a:endParaRPr lang="tr-TR" dirty="0"/>
          </a:p>
          <a:p>
            <a:r>
              <a:rPr lang="tr-TR" dirty="0"/>
              <a:t>A</a:t>
            </a:r>
            <a:r>
              <a:rPr lang="en-US" dirty="0"/>
              <a:t>s this phase ends the eyes and ears open and the dam starts to withdraw attention, which causes the puppy to become more active.  </a:t>
            </a:r>
          </a:p>
          <a:p>
            <a:pPr marL="0" indent="0">
              <a:buNone/>
            </a:pPr>
            <a:endParaRPr lang="tr-TR" dirty="0"/>
          </a:p>
        </p:txBody>
      </p:sp>
      <p:pic>
        <p:nvPicPr>
          <p:cNvPr id="5" name="Resim 4">
            <a:extLst>
              <a:ext uri="{FF2B5EF4-FFF2-40B4-BE49-F238E27FC236}">
                <a16:creationId xmlns:a16="http://schemas.microsoft.com/office/drawing/2014/main" id="{C681A0BC-3262-4E1A-BF71-4C4EC0F3CD18}"/>
              </a:ext>
            </a:extLst>
          </p:cNvPr>
          <p:cNvPicPr>
            <a:picLocks noChangeAspect="1"/>
          </p:cNvPicPr>
          <p:nvPr/>
        </p:nvPicPr>
        <p:blipFill>
          <a:blip r:embed="rId2"/>
          <a:stretch>
            <a:fillRect/>
          </a:stretch>
        </p:blipFill>
        <p:spPr>
          <a:xfrm>
            <a:off x="7440150" y="1680626"/>
            <a:ext cx="4534084" cy="3006295"/>
          </a:xfrm>
          <a:prstGeom prst="rect">
            <a:avLst/>
          </a:prstGeom>
        </p:spPr>
      </p:pic>
    </p:spTree>
    <p:extLst>
      <p:ext uri="{BB962C8B-B14F-4D97-AF65-F5344CB8AC3E}">
        <p14:creationId xmlns:p14="http://schemas.microsoft.com/office/powerpoint/2010/main" val="315693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84B6C29-05AA-42D3-90F2-E5537820378A}"/>
              </a:ext>
            </a:extLst>
          </p:cNvPr>
          <p:cNvSpPr>
            <a:spLocks noGrp="1"/>
          </p:cNvSpPr>
          <p:nvPr>
            <p:ph type="title"/>
          </p:nvPr>
        </p:nvSpPr>
        <p:spPr/>
        <p:txBody>
          <a:bodyPr/>
          <a:lstStyle/>
          <a:p>
            <a:r>
              <a:rPr lang="tr-TR" b="1" dirty="0" err="1"/>
              <a:t>Neonatal</a:t>
            </a:r>
            <a:r>
              <a:rPr lang="tr-TR" b="1" dirty="0"/>
              <a:t> </a:t>
            </a:r>
            <a:r>
              <a:rPr lang="tr-TR" b="1" dirty="0" err="1"/>
              <a:t>phase</a:t>
            </a:r>
            <a:r>
              <a:rPr lang="tr-TR" b="1" dirty="0"/>
              <a:t> (0-2 </a:t>
            </a:r>
            <a:r>
              <a:rPr lang="tr-TR" b="1" dirty="0" err="1"/>
              <a:t>weeks</a:t>
            </a:r>
            <a:r>
              <a:rPr lang="tr-TR" b="1" dirty="0"/>
              <a:t>)</a:t>
            </a:r>
          </a:p>
        </p:txBody>
      </p:sp>
      <p:sp>
        <p:nvSpPr>
          <p:cNvPr id="3" name="İçerik Yer Tutucusu 2">
            <a:extLst>
              <a:ext uri="{FF2B5EF4-FFF2-40B4-BE49-F238E27FC236}">
                <a16:creationId xmlns:a16="http://schemas.microsoft.com/office/drawing/2014/main" id="{D31E9FCC-CAFD-40D6-BD81-2CB061837789}"/>
              </a:ext>
            </a:extLst>
          </p:cNvPr>
          <p:cNvSpPr>
            <a:spLocks noGrp="1"/>
          </p:cNvSpPr>
          <p:nvPr>
            <p:ph idx="1"/>
          </p:nvPr>
        </p:nvSpPr>
        <p:spPr>
          <a:xfrm>
            <a:off x="527381" y="1435645"/>
            <a:ext cx="10515600" cy="1417291"/>
          </a:xfrm>
        </p:spPr>
        <p:txBody>
          <a:bodyPr>
            <a:normAutofit/>
          </a:bodyPr>
          <a:lstStyle/>
          <a:p>
            <a:pPr marL="380990" indent="-380990" algn="just"/>
            <a:r>
              <a:rPr lang="tr-TR" dirty="0"/>
              <a:t>First 3 </a:t>
            </a:r>
            <a:r>
              <a:rPr lang="tr-TR" dirty="0" err="1"/>
              <a:t>days</a:t>
            </a:r>
            <a:r>
              <a:rPr lang="tr-TR" dirty="0"/>
              <a:t>: </a:t>
            </a:r>
            <a:r>
              <a:rPr lang="tr-TR" dirty="0" err="1"/>
              <a:t>Flexor</a:t>
            </a:r>
            <a:r>
              <a:rPr lang="tr-TR" dirty="0"/>
              <a:t> </a:t>
            </a:r>
            <a:r>
              <a:rPr lang="tr-TR" dirty="0" err="1"/>
              <a:t>dominancce</a:t>
            </a:r>
            <a:endParaRPr lang="tr-TR" b="1" dirty="0"/>
          </a:p>
          <a:p>
            <a:pPr marL="380990" indent="-380990" algn="just"/>
            <a:r>
              <a:rPr lang="tr-TR" b="1" dirty="0"/>
              <a:t>3 days-4 </a:t>
            </a:r>
            <a:r>
              <a:rPr lang="tr-TR" b="1" dirty="0" err="1"/>
              <a:t>weeks</a:t>
            </a:r>
            <a:r>
              <a:rPr lang="tr-TR" b="1" dirty="0"/>
              <a:t>: </a:t>
            </a:r>
            <a:r>
              <a:rPr lang="tr-TR" b="1" dirty="0" err="1"/>
              <a:t>extensor</a:t>
            </a:r>
            <a:r>
              <a:rPr lang="tr-TR" b="1" dirty="0"/>
              <a:t> </a:t>
            </a:r>
            <a:r>
              <a:rPr lang="tr-TR" b="1" dirty="0" err="1"/>
              <a:t>dominance</a:t>
            </a:r>
            <a:endParaRPr lang="tr-TR" dirty="0"/>
          </a:p>
        </p:txBody>
      </p:sp>
      <p:pic>
        <p:nvPicPr>
          <p:cNvPr id="6" name="Picture 2">
            <a:extLst>
              <a:ext uri="{FF2B5EF4-FFF2-40B4-BE49-F238E27FC236}">
                <a16:creationId xmlns:a16="http://schemas.microsoft.com/office/drawing/2014/main" id="{EC274E76-54ED-4414-80AF-AF06875A86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3711" y="2761208"/>
            <a:ext cx="5200219" cy="3371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F6DB9413-879F-4F43-BF35-9F83805BF5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0203" y="1988841"/>
            <a:ext cx="3035388" cy="405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8960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1834" y="1628800"/>
            <a:ext cx="5218463"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1871531" y="260646"/>
            <a:ext cx="8184909" cy="307777"/>
          </a:xfrm>
          <a:prstGeom prst="rect">
            <a:avLst/>
          </a:prstGeom>
        </p:spPr>
        <p:txBody>
          <a:bodyPr wrap="square">
            <a:spAutoFit/>
          </a:bodyPr>
          <a:lstStyle/>
          <a:p>
            <a:pPr marL="285744" indent="-285744" defTabSz="1219170">
              <a:buClr>
                <a:srgbClr val="000000"/>
              </a:buClr>
              <a:buFont typeface="Arial" panose="020B0604020202020204" pitchFamily="34" charset="0"/>
              <a:buChar char="•"/>
            </a:pPr>
            <a:r>
              <a:rPr lang="tr-TR" sz="1400" b="1" kern="0" dirty="0">
                <a:solidFill>
                  <a:srgbClr val="000000"/>
                </a:solidFill>
                <a:latin typeface="Arial Narrow" panose="020B0606020202030204" pitchFamily="34" charset="0"/>
                <a:cs typeface="Arial"/>
                <a:sym typeface="Arial"/>
              </a:rPr>
              <a:t>0-2 </a:t>
            </a:r>
            <a:r>
              <a:rPr lang="tr-TR" sz="1400" b="1" kern="0" dirty="0" err="1">
                <a:solidFill>
                  <a:srgbClr val="000000"/>
                </a:solidFill>
                <a:latin typeface="Arial Narrow" panose="020B0606020202030204" pitchFamily="34" charset="0"/>
                <a:cs typeface="Arial"/>
                <a:sym typeface="Arial"/>
              </a:rPr>
              <a:t>weeks</a:t>
            </a:r>
            <a:r>
              <a:rPr lang="tr-TR" sz="1400" b="1" kern="0" dirty="0">
                <a:solidFill>
                  <a:srgbClr val="000000"/>
                </a:solidFill>
                <a:latin typeface="Arial Narrow" panose="020B0606020202030204" pitchFamily="34" charset="0"/>
                <a:cs typeface="Arial"/>
                <a:sym typeface="Arial"/>
              </a:rPr>
              <a:t>: </a:t>
            </a:r>
            <a:r>
              <a:rPr lang="tr-TR" sz="1400" b="1" kern="0" dirty="0" err="1">
                <a:solidFill>
                  <a:srgbClr val="000000"/>
                </a:solidFill>
                <a:latin typeface="Arial Narrow" panose="020B0606020202030204" pitchFamily="34" charset="0"/>
                <a:cs typeface="Arial"/>
                <a:sym typeface="Arial"/>
              </a:rPr>
              <a:t>Magnus</a:t>
            </a:r>
            <a:r>
              <a:rPr lang="tr-TR" sz="1400" b="1" kern="0" dirty="0">
                <a:solidFill>
                  <a:srgbClr val="000000"/>
                </a:solidFill>
                <a:latin typeface="Arial Narrow" panose="020B0606020202030204" pitchFamily="34" charset="0"/>
                <a:cs typeface="Arial"/>
                <a:sym typeface="Arial"/>
              </a:rPr>
              <a:t> </a:t>
            </a:r>
            <a:r>
              <a:rPr lang="tr-TR" sz="1400" b="1" kern="0" dirty="0" err="1">
                <a:solidFill>
                  <a:srgbClr val="000000"/>
                </a:solidFill>
                <a:latin typeface="Arial Narrow" panose="020B0606020202030204" pitchFamily="34" charset="0"/>
                <a:cs typeface="Arial"/>
                <a:sym typeface="Arial"/>
              </a:rPr>
              <a:t>reflex</a:t>
            </a:r>
            <a:endParaRPr lang="tr-TR" sz="1400" b="1" kern="0" dirty="0">
              <a:solidFill>
                <a:srgbClr val="000000"/>
              </a:solidFill>
              <a:latin typeface="Arial Narrow" panose="020B0606020202030204" pitchFamily="34" charset="0"/>
              <a:cs typeface="Arial"/>
              <a:sym typeface="Arial"/>
            </a:endParaRPr>
          </a:p>
        </p:txBody>
      </p:sp>
    </p:spTree>
    <p:extLst>
      <p:ext uri="{BB962C8B-B14F-4D97-AF65-F5344CB8AC3E}">
        <p14:creationId xmlns:p14="http://schemas.microsoft.com/office/powerpoint/2010/main" val="2301727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1665" y="1353461"/>
            <a:ext cx="6031159" cy="509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2207568" y="332657"/>
            <a:ext cx="7416824" cy="307777"/>
          </a:xfrm>
          <a:prstGeom prst="rect">
            <a:avLst/>
          </a:prstGeom>
        </p:spPr>
        <p:txBody>
          <a:bodyPr wrap="square">
            <a:spAutoFit/>
          </a:bodyPr>
          <a:lstStyle/>
          <a:p>
            <a:pPr marL="285744" indent="-285744" defTabSz="1219170">
              <a:buClr>
                <a:srgbClr val="000000"/>
              </a:buClr>
              <a:buFont typeface="Arial" panose="020B0604020202020204" pitchFamily="34" charset="0"/>
              <a:buChar char="•"/>
            </a:pPr>
            <a:r>
              <a:rPr lang="tr-TR" sz="1400" kern="0" dirty="0">
                <a:solidFill>
                  <a:srgbClr val="000000"/>
                </a:solidFill>
                <a:latin typeface="Arial Narrow" panose="020B0606020202030204" pitchFamily="34" charset="0"/>
                <a:cs typeface="Arial"/>
                <a:sym typeface="Arial"/>
              </a:rPr>
              <a:t>0-2 </a:t>
            </a:r>
            <a:r>
              <a:rPr lang="tr-TR" sz="1400" kern="0" dirty="0" err="1">
                <a:solidFill>
                  <a:srgbClr val="000000"/>
                </a:solidFill>
                <a:latin typeface="Arial Narrow" panose="020B0606020202030204" pitchFamily="34" charset="0"/>
                <a:cs typeface="Arial"/>
                <a:sym typeface="Arial"/>
              </a:rPr>
              <a:t>weeks</a:t>
            </a:r>
            <a:r>
              <a:rPr lang="tr-TR" sz="1400" kern="0" dirty="0">
                <a:solidFill>
                  <a:srgbClr val="000000"/>
                </a:solidFill>
                <a:latin typeface="Arial Narrow" panose="020B0606020202030204" pitchFamily="34" charset="0"/>
                <a:cs typeface="Arial"/>
                <a:sym typeface="Arial"/>
              </a:rPr>
              <a:t>: Cross </a:t>
            </a:r>
            <a:r>
              <a:rPr lang="tr-TR" sz="1400" kern="0" dirty="0" err="1">
                <a:solidFill>
                  <a:srgbClr val="000000"/>
                </a:solidFill>
                <a:latin typeface="Arial Narrow" panose="020B0606020202030204" pitchFamily="34" charset="0"/>
                <a:cs typeface="Arial"/>
                <a:sym typeface="Arial"/>
              </a:rPr>
              <a:t>extensor</a:t>
            </a:r>
            <a:r>
              <a:rPr lang="tr-TR" sz="1400" kern="0" dirty="0">
                <a:solidFill>
                  <a:srgbClr val="000000"/>
                </a:solidFill>
                <a:latin typeface="Arial Narrow" panose="020B0606020202030204" pitchFamily="34" charset="0"/>
                <a:cs typeface="Arial"/>
                <a:sym typeface="Arial"/>
              </a:rPr>
              <a:t> </a:t>
            </a:r>
            <a:r>
              <a:rPr lang="tr-TR" sz="1400" kern="0" dirty="0" err="1">
                <a:solidFill>
                  <a:srgbClr val="000000"/>
                </a:solidFill>
                <a:latin typeface="Arial Narrow" panose="020B0606020202030204" pitchFamily="34" charset="0"/>
                <a:cs typeface="Arial"/>
                <a:sym typeface="Arial"/>
              </a:rPr>
              <a:t>reflex</a:t>
            </a:r>
            <a:endParaRPr lang="tr-TR" sz="1400" kern="0" dirty="0">
              <a:solidFill>
                <a:srgbClr val="000000"/>
              </a:solidFill>
              <a:latin typeface="Arial Narrow" panose="020B0606020202030204" pitchFamily="34" charset="0"/>
              <a:cs typeface="Arial"/>
              <a:sym typeface="Arial"/>
            </a:endParaRPr>
          </a:p>
        </p:txBody>
      </p:sp>
    </p:spTree>
    <p:extLst>
      <p:ext uri="{BB962C8B-B14F-4D97-AF65-F5344CB8AC3E}">
        <p14:creationId xmlns:p14="http://schemas.microsoft.com/office/powerpoint/2010/main" val="37557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35560" y="188642"/>
            <a:ext cx="8136904" cy="307777"/>
          </a:xfrm>
          <a:prstGeom prst="rect">
            <a:avLst/>
          </a:prstGeom>
        </p:spPr>
        <p:txBody>
          <a:bodyPr wrap="square">
            <a:spAutoFit/>
          </a:bodyPr>
          <a:lstStyle/>
          <a:p>
            <a:pPr marL="285744" indent="-285744" algn="just" defTabSz="1219170">
              <a:buClr>
                <a:srgbClr val="000000"/>
              </a:buClr>
              <a:buFont typeface="Arial" panose="020B0604020202020204" pitchFamily="34" charset="0"/>
              <a:buChar char="•"/>
            </a:pPr>
            <a:r>
              <a:rPr lang="tr-TR" sz="1400" b="1" kern="0" dirty="0">
                <a:solidFill>
                  <a:srgbClr val="000000"/>
                </a:solidFill>
                <a:latin typeface="Arial"/>
                <a:cs typeface="Arial"/>
                <a:sym typeface="Arial"/>
              </a:rPr>
              <a:t>0-4 </a:t>
            </a:r>
            <a:r>
              <a:rPr lang="tr-TR" sz="1400" b="1" kern="0" dirty="0" err="1">
                <a:solidFill>
                  <a:srgbClr val="000000"/>
                </a:solidFill>
                <a:latin typeface="Arial"/>
                <a:cs typeface="Arial"/>
                <a:sym typeface="Arial"/>
              </a:rPr>
              <a:t>weeks</a:t>
            </a:r>
            <a:r>
              <a:rPr lang="tr-TR" sz="1400" b="1" kern="0" dirty="0">
                <a:solidFill>
                  <a:srgbClr val="000000"/>
                </a:solidFill>
                <a:latin typeface="Arial"/>
                <a:cs typeface="Arial"/>
                <a:sym typeface="Arial"/>
              </a:rPr>
              <a:t>: </a:t>
            </a:r>
            <a:r>
              <a:rPr lang="tr-TR" sz="1400" b="1" kern="0" dirty="0" err="1">
                <a:solidFill>
                  <a:srgbClr val="000000"/>
                </a:solidFill>
                <a:latin typeface="Arial"/>
                <a:cs typeface="Arial"/>
                <a:sym typeface="Arial"/>
              </a:rPr>
              <a:t>Rooting</a:t>
            </a:r>
            <a:r>
              <a:rPr lang="tr-TR" sz="1400" b="1" kern="0" dirty="0">
                <a:solidFill>
                  <a:srgbClr val="000000"/>
                </a:solidFill>
                <a:latin typeface="Arial"/>
                <a:cs typeface="Arial"/>
                <a:sym typeface="Arial"/>
              </a:rPr>
              <a:t> </a:t>
            </a:r>
            <a:r>
              <a:rPr lang="tr-TR" sz="1400" b="1" kern="0" dirty="0" err="1">
                <a:solidFill>
                  <a:srgbClr val="000000"/>
                </a:solidFill>
                <a:latin typeface="Arial"/>
                <a:cs typeface="Arial"/>
                <a:sym typeface="Arial"/>
              </a:rPr>
              <a:t>reflex</a:t>
            </a:r>
            <a:endParaRPr lang="tr-TR" sz="1400" kern="0" dirty="0">
              <a:solidFill>
                <a:srgbClr val="000000"/>
              </a:solidFill>
              <a:latin typeface="Arial"/>
              <a:cs typeface="Arial"/>
              <a:sym typeface="Arial"/>
            </a:endParaRPr>
          </a:p>
        </p:txBody>
      </p:sp>
      <p:pic>
        <p:nvPicPr>
          <p:cNvPr id="2052" name="Picture 4" descr="Rooting reflex chi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2986" y="2132856"/>
            <a:ext cx="7071407" cy="4121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45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3AAE77-B37D-4454-9DC1-E49C163F1D89}"/>
              </a:ext>
            </a:extLst>
          </p:cNvPr>
          <p:cNvSpPr>
            <a:spLocks noGrp="1"/>
          </p:cNvSpPr>
          <p:nvPr>
            <p:ph type="title"/>
          </p:nvPr>
        </p:nvSpPr>
        <p:spPr/>
        <p:txBody>
          <a:bodyPr/>
          <a:lstStyle/>
          <a:p>
            <a:r>
              <a:rPr lang="tr-TR" b="1" dirty="0" err="1"/>
              <a:t>Transition</a:t>
            </a:r>
            <a:r>
              <a:rPr lang="tr-TR" b="1" dirty="0"/>
              <a:t> </a:t>
            </a:r>
            <a:r>
              <a:rPr lang="tr-TR" b="1" dirty="0" err="1"/>
              <a:t>phase</a:t>
            </a:r>
            <a:r>
              <a:rPr lang="tr-TR" b="1" dirty="0"/>
              <a:t> (2-3 </a:t>
            </a:r>
            <a:r>
              <a:rPr lang="tr-TR" b="1" dirty="0" err="1"/>
              <a:t>weeks</a:t>
            </a:r>
            <a:r>
              <a:rPr lang="tr-TR" b="1" dirty="0"/>
              <a:t>)</a:t>
            </a:r>
          </a:p>
        </p:txBody>
      </p:sp>
      <p:sp>
        <p:nvSpPr>
          <p:cNvPr id="3" name="İçerik Yer Tutucusu 2">
            <a:extLst>
              <a:ext uri="{FF2B5EF4-FFF2-40B4-BE49-F238E27FC236}">
                <a16:creationId xmlns:a16="http://schemas.microsoft.com/office/drawing/2014/main" id="{F8366C26-7D11-4465-A498-D571F4CC8F7F}"/>
              </a:ext>
            </a:extLst>
          </p:cNvPr>
          <p:cNvSpPr>
            <a:spLocks noGrp="1"/>
          </p:cNvSpPr>
          <p:nvPr>
            <p:ph idx="1"/>
          </p:nvPr>
        </p:nvSpPr>
        <p:spPr>
          <a:xfrm>
            <a:off x="838200" y="1825626"/>
            <a:ext cx="6121896" cy="4483695"/>
          </a:xfrm>
        </p:spPr>
        <p:txBody>
          <a:bodyPr>
            <a:normAutofit lnSpcReduction="10000"/>
          </a:bodyPr>
          <a:lstStyle/>
          <a:p>
            <a:r>
              <a:rPr lang="en-US" dirty="0"/>
              <a:t>During this phase there are a number of developments. </a:t>
            </a:r>
            <a:endParaRPr lang="tr-TR" dirty="0"/>
          </a:p>
          <a:p>
            <a:r>
              <a:rPr lang="en-US" dirty="0"/>
              <a:t>The opening of the ears and eyes means that the puppy becomes more responsive to environmental stimuli.</a:t>
            </a:r>
            <a:endParaRPr lang="tr-TR" dirty="0"/>
          </a:p>
          <a:p>
            <a:r>
              <a:rPr lang="en-US" dirty="0"/>
              <a:t>Its locomotion gradually changes from a crawl to a walk and it then starts to leave the nest and explore.</a:t>
            </a:r>
            <a:endParaRPr lang="tr-TR" dirty="0"/>
          </a:p>
          <a:p>
            <a:r>
              <a:rPr lang="en-US" dirty="0"/>
              <a:t>The puppy starts to notice others, initially its litter mates and mother, and it also begins to eat solid food.  </a:t>
            </a:r>
            <a:endParaRPr lang="tr-TR" dirty="0"/>
          </a:p>
        </p:txBody>
      </p:sp>
      <p:pic>
        <p:nvPicPr>
          <p:cNvPr id="5" name="Resim 4">
            <a:extLst>
              <a:ext uri="{FF2B5EF4-FFF2-40B4-BE49-F238E27FC236}">
                <a16:creationId xmlns:a16="http://schemas.microsoft.com/office/drawing/2014/main" id="{E11ED826-764F-4E51-8A79-B326C685B444}"/>
              </a:ext>
            </a:extLst>
          </p:cNvPr>
          <p:cNvPicPr>
            <a:picLocks noChangeAspect="1"/>
          </p:cNvPicPr>
          <p:nvPr/>
        </p:nvPicPr>
        <p:blipFill>
          <a:blip r:embed="rId2"/>
          <a:stretch>
            <a:fillRect/>
          </a:stretch>
        </p:blipFill>
        <p:spPr>
          <a:xfrm>
            <a:off x="7632171" y="1792936"/>
            <a:ext cx="4030923" cy="3170568"/>
          </a:xfrm>
          <a:prstGeom prst="rect">
            <a:avLst/>
          </a:prstGeom>
        </p:spPr>
      </p:pic>
    </p:spTree>
    <p:extLst>
      <p:ext uri="{BB962C8B-B14F-4D97-AF65-F5344CB8AC3E}">
        <p14:creationId xmlns:p14="http://schemas.microsoft.com/office/powerpoint/2010/main" val="3878166344"/>
      </p:ext>
    </p:extLst>
  </p:cSld>
  <p:clrMapOvr>
    <a:masterClrMapping/>
  </p:clrMapOvr>
</p:sld>
</file>

<file path=ppt/theme/theme1.xml><?xml version="1.0" encoding="utf-8"?>
<a:theme xmlns:a="http://schemas.openxmlformats.org/drawingml/2006/main" name="1_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Words>
  <Application>Microsoft Office PowerPoint</Application>
  <PresentationFormat>Geniş ekran</PresentationFormat>
  <Paragraphs>57</Paragraphs>
  <Slides>14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14</vt:i4>
      </vt:variant>
    </vt:vector>
  </HeadingPairs>
  <TitlesOfParts>
    <vt:vector size="19" baseType="lpstr">
      <vt:lpstr>Arial</vt:lpstr>
      <vt:lpstr>Arial Narrow</vt:lpstr>
      <vt:lpstr>Calibri</vt:lpstr>
      <vt:lpstr>Calibri Light</vt:lpstr>
      <vt:lpstr>1_Office Teması</vt:lpstr>
      <vt:lpstr>Physical and emotional development in puppies </vt:lpstr>
      <vt:lpstr>Prenatal phase</vt:lpstr>
      <vt:lpstr>PowerPoint Sunusu</vt:lpstr>
      <vt:lpstr> Neonatal phase (0-2 weeks)</vt:lpstr>
      <vt:lpstr>Neonatal phase (0-2 weeks)</vt:lpstr>
      <vt:lpstr>PowerPoint Sunusu</vt:lpstr>
      <vt:lpstr>PowerPoint Sunusu</vt:lpstr>
      <vt:lpstr>PowerPoint Sunusu</vt:lpstr>
      <vt:lpstr>Transition phase (2-3 weeks)</vt:lpstr>
      <vt:lpstr>Socialisation phase (3-12 weeks)</vt:lpstr>
      <vt:lpstr>Primary Socialisation phase (3-5 weeks)</vt:lpstr>
      <vt:lpstr>Second socialisation phase(6-12 weeks)</vt:lpstr>
      <vt:lpstr>Socialisation phase</vt:lpstr>
      <vt:lpstr>Juvenile phase (12 weeks - sexual maturation.)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yasem</dc:creator>
  <cp:lastModifiedBy>yasem</cp:lastModifiedBy>
  <cp:revision>3</cp:revision>
  <dcterms:created xsi:type="dcterms:W3CDTF">2020-03-20T13:24:05Z</dcterms:created>
  <dcterms:modified xsi:type="dcterms:W3CDTF">2020-03-20T13:37:57Z</dcterms:modified>
</cp:coreProperties>
</file>