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2"/>
  </p:notesMasterIdLst>
  <p:handoutMasterIdLst>
    <p:handoutMasterId r:id="rId13"/>
  </p:handoutMasterIdLst>
  <p:sldIdLst>
    <p:sldId id="668" r:id="rId4"/>
    <p:sldId id="673" r:id="rId5"/>
    <p:sldId id="674" r:id="rId6"/>
    <p:sldId id="675" r:id="rId7"/>
    <p:sldId id="676" r:id="rId8"/>
    <p:sldId id="677" r:id="rId9"/>
    <p:sldId id="678" r:id="rId10"/>
    <p:sldId id="679"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67" d="100"/>
          <a:sy n="67" d="100"/>
        </p:scale>
        <p:origin x="-120" y="-516"/>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06.03.2020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3/6/2020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3/6/2020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3/6/2020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3/6/2020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3/6/2020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xfrm>
            <a:off x="914400" y="6251575"/>
            <a:ext cx="1981200" cy="457200"/>
          </a:xfrm>
          <a:prstGeom prst="rect">
            <a:avLst/>
          </a:prstGeom>
          <a:ln/>
        </p:spPr>
        <p:txBody>
          <a:bodyPr/>
          <a:lstStyle>
            <a:lvl1pPr>
              <a:defRPr/>
            </a:lvl1pPr>
          </a:lstStyle>
          <a:p>
            <a:pPr>
              <a:defRPr/>
            </a:pPr>
            <a:fld id="{F55C0525-DB34-4CFD-A952-B1FB7359E593}" type="datetimeFigureOut">
              <a:rPr lang="tr-TR" altLang="tr-TR"/>
              <a:pPr>
                <a:defRPr/>
              </a:pPr>
              <a:t>06.03.2020</a:t>
            </a:fld>
            <a:endParaRPr lang="tr-TR" altLang="tr-TR"/>
          </a:p>
        </p:txBody>
      </p:sp>
      <p:sp>
        <p:nvSpPr>
          <p:cNvPr id="3" name="Rectangle 10"/>
          <p:cNvSpPr>
            <a:spLocks noGrp="1" noChangeArrowheads="1"/>
          </p:cNvSpPr>
          <p:nvPr>
            <p:ph type="ftr" sz="quarter" idx="11"/>
          </p:nvPr>
        </p:nvSpPr>
        <p:spPr>
          <a:xfrm>
            <a:off x="3352800" y="6248400"/>
            <a:ext cx="2971800" cy="457200"/>
          </a:xfrm>
          <a:prstGeom prst="rect">
            <a:avLst/>
          </a:prstGeom>
          <a:ln/>
        </p:spPr>
        <p:txBody>
          <a:bodyPr/>
          <a:lstStyle>
            <a:lvl1pPr>
              <a:defRPr/>
            </a:lvl1pPr>
          </a:lstStyle>
          <a:p>
            <a:pPr>
              <a:defRPr/>
            </a:pPr>
            <a:endParaRPr lang="tr-TR" altLang="tr-TR"/>
          </a:p>
        </p:txBody>
      </p:sp>
      <p:sp>
        <p:nvSpPr>
          <p:cNvPr id="4" name="Rectangle 11"/>
          <p:cNvSpPr>
            <a:spLocks noGrp="1" noChangeArrowheads="1"/>
          </p:cNvSpPr>
          <p:nvPr>
            <p:ph type="sldNum" sz="quarter" idx="12"/>
          </p:nvPr>
        </p:nvSpPr>
        <p:spPr>
          <a:xfrm>
            <a:off x="6781800" y="6248400"/>
            <a:ext cx="1905000" cy="457200"/>
          </a:xfrm>
          <a:prstGeom prst="rect">
            <a:avLst/>
          </a:prstGeom>
          <a:ln/>
        </p:spPr>
        <p:txBody>
          <a:bodyPr/>
          <a:lstStyle>
            <a:lvl1pPr>
              <a:defRPr/>
            </a:lvl1pPr>
          </a:lstStyle>
          <a:p>
            <a:pPr>
              <a:defRPr/>
            </a:pPr>
            <a:fld id="{CFC24CF7-BF2C-47CF-96BC-100137A54FCF}" type="slidenum">
              <a:rPr lang="tr-TR" altLang="tr-TR"/>
              <a:pPr>
                <a:defRPr/>
              </a:pPr>
              <a:t>‹#›</a:t>
            </a:fld>
            <a:endParaRPr lang="tr-TR" altLang="tr-TR"/>
          </a:p>
        </p:txBody>
      </p:sp>
    </p:spTree>
    <p:extLst>
      <p:ext uri="{BB962C8B-B14F-4D97-AF65-F5344CB8AC3E}">
        <p14:creationId xmlns:p14="http://schemas.microsoft.com/office/powerpoint/2010/main" val="4264360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3/6/2020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3/6/2020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3/6/2020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7" Type="http://schemas.openxmlformats.org/officeDocument/2006/relationships/image" Target="../media/image2.jpeg"/><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theme" Target="../theme/theme3.xml"/><Relationship Id="rId5" Type="http://schemas.openxmlformats.org/officeDocument/2006/relationships/slideLayout" Target="../slideLayouts/slideLayout31.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175706"/>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GGY464</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MENKUL KIYMETLEŞTİRME</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Dr. Hüseyin YURDAKUL</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tr-TR" altLang="tr-TR" sz="3800" dirty="0" smtClean="0"/>
              <a:t>                            </a:t>
            </a:r>
            <a:br>
              <a:rPr lang="tr-TR" altLang="tr-TR" sz="3800" dirty="0" smtClean="0"/>
            </a:br>
            <a:r>
              <a:rPr lang="tr-TR" altLang="tr-TR" sz="3800" dirty="0"/>
              <a:t> </a:t>
            </a:r>
            <a:r>
              <a:rPr lang="tr-TR" altLang="tr-TR" sz="3800" dirty="0" smtClean="0"/>
              <a:t>                      </a:t>
            </a:r>
            <a:r>
              <a:rPr lang="tr-TR" altLang="tr-TR" sz="2800" dirty="0" smtClean="0"/>
              <a:t>VDMK </a:t>
            </a:r>
            <a:r>
              <a:rPr lang="tr-TR" altLang="tr-TR" sz="2800" dirty="0" smtClean="0"/>
              <a:t>Türleri</a:t>
            </a:r>
          </a:p>
        </p:txBody>
      </p:sp>
      <p:sp>
        <p:nvSpPr>
          <p:cNvPr id="7171" name="Rectangle 3"/>
          <p:cNvSpPr>
            <a:spLocks noGrp="1" noChangeArrowheads="1"/>
          </p:cNvSpPr>
          <p:nvPr>
            <p:ph type="body" idx="1"/>
          </p:nvPr>
        </p:nvSpPr>
        <p:spPr>
          <a:xfrm>
            <a:off x="735330" y="1455420"/>
            <a:ext cx="7543800" cy="4114800"/>
          </a:xfrm>
        </p:spPr>
        <p:txBody>
          <a:bodyPr/>
          <a:lstStyle/>
          <a:p>
            <a:pPr algn="just" eaLnBrk="1" hangingPunct="1"/>
            <a:r>
              <a:rPr lang="tr-TR" altLang="tr-TR" sz="2400" b="1" dirty="0" smtClean="0">
                <a:latin typeface="Times New Roman" pitchFamily="18" charset="0"/>
              </a:rPr>
              <a:t>İpoteğe Dayalı Menkul Kıymetler</a:t>
            </a:r>
          </a:p>
          <a:p>
            <a:pPr algn="just" eaLnBrk="1" hangingPunct="1">
              <a:buFont typeface="Wingdings" pitchFamily="2" charset="2"/>
              <a:buNone/>
            </a:pPr>
            <a:r>
              <a:rPr lang="tr-TR" altLang="tr-TR" sz="2400" dirty="0" smtClean="0">
                <a:latin typeface="Times New Roman" pitchFamily="18" charset="0"/>
              </a:rPr>
              <a:t>Menkul kıymetleştirilen alacaklar ipotek ile teminat altına alınmıştır.</a:t>
            </a:r>
          </a:p>
          <a:p>
            <a:pPr algn="just" eaLnBrk="1" hangingPunct="1"/>
            <a:r>
              <a:rPr lang="tr-TR" altLang="tr-TR" sz="2400" b="1" dirty="0" smtClean="0">
                <a:latin typeface="Times New Roman" pitchFamily="18" charset="0"/>
              </a:rPr>
              <a:t>Varlığa Dayalı Menkul Kıymetler</a:t>
            </a:r>
          </a:p>
          <a:p>
            <a:pPr algn="just" eaLnBrk="1" hangingPunct="1">
              <a:buFont typeface="Wingdings" pitchFamily="2" charset="2"/>
              <a:buNone/>
            </a:pPr>
            <a:r>
              <a:rPr lang="tr-TR" altLang="tr-TR" sz="2400" dirty="0" smtClean="0">
                <a:latin typeface="Times New Roman" pitchFamily="18" charset="0"/>
              </a:rPr>
              <a:t>İpotek teminatı taşımayan diğer her türlü alacak karşılığında çıkarılan menkul kıymetlerdir.</a:t>
            </a:r>
          </a:p>
        </p:txBody>
      </p:sp>
    </p:spTree>
    <p:extLst>
      <p:ext uri="{BB962C8B-B14F-4D97-AF65-F5344CB8AC3E}">
        <p14:creationId xmlns:p14="http://schemas.microsoft.com/office/powerpoint/2010/main" val="1065701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525780" y="232093"/>
            <a:ext cx="7772400" cy="1143000"/>
          </a:xfrm>
          <a:prstGeom prst="rect">
            <a:avLst/>
          </a:prstGeom>
        </p:spPr>
        <p:txBody>
          <a:bodyPr>
            <a:normAutofit/>
          </a:bodyPr>
          <a:lstStyle/>
          <a:p>
            <a:pPr algn="ctr" eaLnBrk="1" hangingPunct="1">
              <a:defRPr/>
            </a:pPr>
            <a:r>
              <a:rPr lang="tr-TR" altLang="tr-TR" sz="2400" dirty="0" smtClean="0"/>
              <a:t>Menkul Kıymetleştirme Kararının Alınması</a:t>
            </a:r>
          </a:p>
        </p:txBody>
      </p:sp>
      <p:sp>
        <p:nvSpPr>
          <p:cNvPr id="8195" name="İçerik Yer Tutucusu 2"/>
          <p:cNvSpPr>
            <a:spLocks noGrp="1"/>
          </p:cNvSpPr>
          <p:nvPr>
            <p:ph idx="4294967295"/>
          </p:nvPr>
        </p:nvSpPr>
        <p:spPr>
          <a:xfrm>
            <a:off x="880110" y="1348740"/>
            <a:ext cx="7772400" cy="4530725"/>
          </a:xfrm>
          <a:prstGeom prst="rect">
            <a:avLst/>
          </a:prstGeom>
        </p:spPr>
        <p:txBody>
          <a:bodyPr/>
          <a:lstStyle/>
          <a:p>
            <a:pPr algn="just" eaLnBrk="1" hangingPunct="1">
              <a:lnSpc>
                <a:spcPct val="80000"/>
              </a:lnSpc>
            </a:pPr>
            <a:r>
              <a:rPr lang="tr-TR" altLang="tr-TR" sz="2400" smtClean="0">
                <a:latin typeface="Times New Roman" pitchFamily="18" charset="0"/>
              </a:rPr>
              <a:t>En önemli neden sahip olduğu alacaklarını satarak, bu kredilerden yüksek likiditeye sahip kaynaklar elde edebilmesidir. Menkul kıymetleştirme riskin bilanço dışına çıkarılmasına, alacakların bölümlenmesine ve yatırım fonksiyonlarına imkan verir. Ayrıca menkul kıymetleştirmenin, vergisel ve muhasebesel açıdan da kurumlara fayda sağlama fonksiyonu da vardır.</a:t>
            </a:r>
          </a:p>
          <a:p>
            <a:pPr algn="just" eaLnBrk="1" hangingPunct="1">
              <a:lnSpc>
                <a:spcPct val="80000"/>
              </a:lnSpc>
            </a:pPr>
            <a:r>
              <a:rPr lang="tr-TR" altLang="tr-TR" sz="2400" smtClean="0">
                <a:latin typeface="Times New Roman" pitchFamily="18" charset="0"/>
              </a:rPr>
              <a:t>Sermaye yapısı ile ilgili sınırlamaları olmayan işletmeler, menkul kıymetleştirmeyi, karlılıklarını arttırmak amacı ile kullanabilirler. Serbest bırakılan sermaye, daha etkin bir şekilde, daha fazla varlığı desteklemek amacıyla yeniden düzenlenebilir. özkaynak hem de toplam sermaye karlılığını arttırabilecektir.</a:t>
            </a:r>
          </a:p>
          <a:p>
            <a:pPr eaLnBrk="1" hangingPunct="1">
              <a:lnSpc>
                <a:spcPct val="80000"/>
              </a:lnSpc>
              <a:buFont typeface="Wingdings" pitchFamily="2" charset="2"/>
              <a:buNone/>
            </a:pPr>
            <a:endParaRPr lang="tr-TR" altLang="tr-TR" sz="2400" smtClean="0">
              <a:latin typeface="Times New Roman" pitchFamily="18" charset="0"/>
            </a:endParaRPr>
          </a:p>
        </p:txBody>
      </p:sp>
    </p:spTree>
    <p:extLst>
      <p:ext uri="{BB962C8B-B14F-4D97-AF65-F5344CB8AC3E}">
        <p14:creationId xmlns:p14="http://schemas.microsoft.com/office/powerpoint/2010/main" val="3931276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914400" y="277813"/>
            <a:ext cx="7772400" cy="1143000"/>
          </a:xfrm>
          <a:prstGeom prst="rect">
            <a:avLst/>
          </a:prstGeom>
        </p:spPr>
        <p:txBody>
          <a:bodyPr>
            <a:normAutofit/>
          </a:bodyPr>
          <a:lstStyle/>
          <a:p>
            <a:pPr algn="ctr" eaLnBrk="1" hangingPunct="1">
              <a:defRPr/>
            </a:pPr>
            <a:r>
              <a:rPr lang="tr-TR" altLang="tr-TR" sz="2400" dirty="0" smtClean="0"/>
              <a:t>Menkul Kıymetleştirme Sürecinde </a:t>
            </a:r>
            <a:r>
              <a:rPr lang="tr-TR" altLang="tr-TR" sz="2400" dirty="0" smtClean="0"/>
              <a:t/>
            </a:r>
            <a:br>
              <a:rPr lang="tr-TR" altLang="tr-TR" sz="2400" dirty="0" smtClean="0"/>
            </a:br>
            <a:r>
              <a:rPr lang="tr-TR" altLang="tr-TR" sz="2400" dirty="0" smtClean="0"/>
              <a:t>Yer </a:t>
            </a:r>
            <a:r>
              <a:rPr lang="tr-TR" altLang="tr-TR" sz="2400" dirty="0" smtClean="0"/>
              <a:t>Alan Taraflar</a:t>
            </a:r>
          </a:p>
        </p:txBody>
      </p:sp>
      <p:sp>
        <p:nvSpPr>
          <p:cNvPr id="9219" name="İçerik Yer Tutucusu 2"/>
          <p:cNvSpPr>
            <a:spLocks noGrp="1"/>
          </p:cNvSpPr>
          <p:nvPr>
            <p:ph idx="4294967295"/>
          </p:nvPr>
        </p:nvSpPr>
        <p:spPr>
          <a:xfrm>
            <a:off x="731520" y="1337310"/>
            <a:ext cx="7772400" cy="4530725"/>
          </a:xfrm>
          <a:prstGeom prst="rect">
            <a:avLst/>
          </a:prstGeom>
        </p:spPr>
        <p:txBody>
          <a:bodyPr/>
          <a:lstStyle/>
          <a:p>
            <a:pPr algn="just" eaLnBrk="1" hangingPunct="1">
              <a:lnSpc>
                <a:spcPct val="80000"/>
              </a:lnSpc>
            </a:pPr>
            <a:r>
              <a:rPr lang="tr-TR" altLang="tr-TR" sz="2400" b="1" dirty="0" smtClean="0">
                <a:latin typeface="Times New Roman" pitchFamily="18" charset="0"/>
              </a:rPr>
              <a:t>Kaynak Şirket: </a:t>
            </a:r>
            <a:r>
              <a:rPr lang="tr-TR" altLang="tr-TR" sz="2400" dirty="0" smtClean="0">
                <a:latin typeface="Times New Roman" pitchFamily="18" charset="0"/>
              </a:rPr>
              <a:t>Menkul kıymetleştirilen alacakların sahibi olan, bu alacakların menkul kıymet haline getirilerek yatırımcılara satılması sonucu elde edilen fonu nihai olarak kullanan şirkettir. Kaynak şirket alacaklarını belirli bir satış bedeli (</a:t>
            </a:r>
            <a:r>
              <a:rPr lang="tr-TR" altLang="tr-TR" sz="2400" dirty="0" err="1" smtClean="0">
                <a:latin typeface="Times New Roman" pitchFamily="18" charset="0"/>
              </a:rPr>
              <a:t>iskonto</a:t>
            </a:r>
            <a:r>
              <a:rPr lang="tr-TR" altLang="tr-TR" sz="2400" dirty="0" smtClean="0">
                <a:latin typeface="Times New Roman" pitchFamily="18" charset="0"/>
              </a:rPr>
              <a:t>) karşılığında, menkul kıymetleştirilmek üzere özel amaçlı kuruluşa satar ve bedelini tahsil eder. Aralarında alacağın temliki sözleşmesi akdedilir. Sözleşme uyarınca kaynak şirket devrettiği alacakların borçluları tarafından geri ödenmemesinden ya hiç sorumlu olmaz ya da sözleşme ile belirlenen bir kısmından sorumlu olur.</a:t>
            </a:r>
            <a:r>
              <a:rPr lang="tr-TR" altLang="tr-TR" sz="2600" dirty="0" smtClean="0"/>
              <a:t> </a:t>
            </a:r>
            <a:endParaRPr lang="tr-TR" altLang="tr-TR" sz="2600" b="1" dirty="0" smtClean="0"/>
          </a:p>
        </p:txBody>
      </p:sp>
    </p:spTree>
    <p:extLst>
      <p:ext uri="{BB962C8B-B14F-4D97-AF65-F5344CB8AC3E}">
        <p14:creationId xmlns:p14="http://schemas.microsoft.com/office/powerpoint/2010/main" val="4117367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ctr" eaLnBrk="1" hangingPunct="1"/>
            <a:r>
              <a:rPr lang="tr-TR" altLang="tr-TR" sz="2400" dirty="0" smtClean="0"/>
              <a:t>                                                                                                      </a:t>
            </a:r>
            <a:br>
              <a:rPr lang="tr-TR" altLang="tr-TR" sz="2400" dirty="0" smtClean="0"/>
            </a:br>
            <a:r>
              <a:rPr lang="tr-TR" altLang="tr-TR" sz="2400" dirty="0"/>
              <a:t> </a:t>
            </a:r>
            <a:r>
              <a:rPr lang="tr-TR" altLang="tr-TR" sz="2400" dirty="0" smtClean="0"/>
              <a:t>                                                                                               Menkul Kıymetleştirme Sürecinde </a:t>
            </a:r>
            <a:br>
              <a:rPr lang="tr-TR" altLang="tr-TR" sz="2400" dirty="0" smtClean="0"/>
            </a:br>
            <a:r>
              <a:rPr lang="tr-TR" altLang="tr-TR" sz="2400" dirty="0" smtClean="0"/>
              <a:t>                                                                                                      Yer Alan Taraflar</a:t>
            </a:r>
            <a:endParaRPr lang="tr-TR" altLang="tr-TR" sz="2400" dirty="0" smtClean="0"/>
          </a:p>
        </p:txBody>
      </p:sp>
      <p:sp>
        <p:nvSpPr>
          <p:cNvPr id="10243" name="Rectangle 3"/>
          <p:cNvSpPr>
            <a:spLocks noGrp="1" noChangeArrowheads="1"/>
          </p:cNvSpPr>
          <p:nvPr>
            <p:ph type="body" idx="1"/>
          </p:nvPr>
        </p:nvSpPr>
        <p:spPr/>
        <p:txBody>
          <a:bodyPr/>
          <a:lstStyle/>
          <a:p>
            <a:pPr algn="just" eaLnBrk="1" hangingPunct="1"/>
            <a:r>
              <a:rPr lang="tr-TR" altLang="tr-TR" sz="2400" b="1" dirty="0" smtClean="0">
                <a:latin typeface="Times New Roman" pitchFamily="18" charset="0"/>
              </a:rPr>
              <a:t>Özel Amaçlı Kuruluş:</a:t>
            </a:r>
            <a:r>
              <a:rPr lang="tr-TR" altLang="tr-TR" sz="2400" dirty="0" smtClean="0">
                <a:latin typeface="Times New Roman" pitchFamily="18" charset="0"/>
              </a:rPr>
              <a:t> Alacakları kaynak şirketin risklerinden izole etmek amacıyla kurulan bir araçtır. Sadece menkul kıymet ihracı için kurulur ve ihraç ettiği varlığa dayalı menkul kıymetler geri ödendiğinde görevi sona erer.</a:t>
            </a:r>
            <a:r>
              <a:rPr lang="tr-TR" altLang="tr-TR" dirty="0" smtClean="0"/>
              <a:t> </a:t>
            </a:r>
          </a:p>
        </p:txBody>
      </p:sp>
    </p:spTree>
    <p:extLst>
      <p:ext uri="{BB962C8B-B14F-4D97-AF65-F5344CB8AC3E}">
        <p14:creationId xmlns:p14="http://schemas.microsoft.com/office/powerpoint/2010/main" val="2708919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lgn="ctr" eaLnBrk="1" hangingPunct="1"/>
            <a:r>
              <a:rPr lang="tr-TR" altLang="tr-TR" sz="3800" dirty="0" smtClean="0"/>
              <a:t>                                                                 </a:t>
            </a:r>
            <a:r>
              <a:rPr lang="tr-TR" altLang="tr-TR" sz="2400" dirty="0" smtClean="0"/>
              <a:t>Menkul </a:t>
            </a:r>
            <a:r>
              <a:rPr lang="tr-TR" altLang="tr-TR" sz="2400" dirty="0" smtClean="0"/>
              <a:t>Kıymetleştirme Sürecinde </a:t>
            </a:r>
            <a:r>
              <a:rPr lang="tr-TR" altLang="tr-TR" sz="2400" dirty="0" smtClean="0"/>
              <a:t>Yer </a:t>
            </a:r>
            <a:r>
              <a:rPr lang="tr-TR" altLang="tr-TR" sz="2400" dirty="0" smtClean="0"/>
              <a:t>Alan Taraflar</a:t>
            </a:r>
          </a:p>
        </p:txBody>
      </p:sp>
      <p:sp>
        <p:nvSpPr>
          <p:cNvPr id="11267" name="Rectangle 3"/>
          <p:cNvSpPr>
            <a:spLocks noGrp="1" noChangeArrowheads="1"/>
          </p:cNvSpPr>
          <p:nvPr>
            <p:ph type="body" idx="1"/>
          </p:nvPr>
        </p:nvSpPr>
        <p:spPr>
          <a:xfrm>
            <a:off x="849630" y="1318260"/>
            <a:ext cx="7543800" cy="4114800"/>
          </a:xfrm>
        </p:spPr>
        <p:txBody>
          <a:bodyPr/>
          <a:lstStyle/>
          <a:p>
            <a:pPr algn="just" eaLnBrk="1" hangingPunct="1"/>
            <a:r>
              <a:rPr lang="tr-TR" altLang="tr-TR" sz="2400" b="1" dirty="0" smtClean="0">
                <a:latin typeface="Times New Roman" pitchFamily="18" charset="0"/>
              </a:rPr>
              <a:t>Yatırım Bankaları:</a:t>
            </a:r>
            <a:r>
              <a:rPr lang="tr-TR" altLang="tr-TR" sz="2400" dirty="0" smtClean="0">
                <a:latin typeface="Times New Roman" pitchFamily="18" charset="0"/>
              </a:rPr>
              <a:t> Birinci fonksiyonu ihraç edilen varlığa dayalı menkul kıymetlerin satışına aracılık etmektir. </a:t>
            </a:r>
          </a:p>
          <a:p>
            <a:pPr algn="just" eaLnBrk="1" hangingPunct="1"/>
            <a:r>
              <a:rPr lang="tr-TR" altLang="tr-TR" sz="2400" b="1" dirty="0" smtClean="0">
                <a:latin typeface="Times New Roman" pitchFamily="18" charset="0"/>
              </a:rPr>
              <a:t>Alacaklar İçin Tahsilat ve Takip Hizmetini Veren Kuruluş:</a:t>
            </a:r>
            <a:r>
              <a:rPr lang="tr-TR" altLang="tr-TR" sz="2400" dirty="0" smtClean="0">
                <a:latin typeface="Times New Roman" pitchFamily="18" charset="0"/>
              </a:rPr>
              <a:t> Muaccel olduğunda alacakları tahsil etmek, vadesinde ödenmeyen alacaklar için takibe geçmek, yapılan tahsilat ve takiplerle ilgili olarak özel amaçlı kuruluşu bilgilendirmek gibi görevleri bulunmaktadır. Uygulamada çoğunlukla bu işleri kaynak şirketin kendisi yapmaktadır.</a:t>
            </a:r>
          </a:p>
        </p:txBody>
      </p:sp>
    </p:spTree>
    <p:extLst>
      <p:ext uri="{BB962C8B-B14F-4D97-AF65-F5344CB8AC3E}">
        <p14:creationId xmlns:p14="http://schemas.microsoft.com/office/powerpoint/2010/main" val="13258352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eaLnBrk="1" hangingPunct="1"/>
            <a:r>
              <a:rPr lang="tr-TR" altLang="tr-TR" sz="2800" dirty="0" smtClean="0"/>
              <a:t>                                                                                        </a:t>
            </a:r>
            <a:br>
              <a:rPr lang="tr-TR" altLang="tr-TR" sz="2800" dirty="0" smtClean="0"/>
            </a:br>
            <a:r>
              <a:rPr lang="tr-TR" altLang="tr-TR" sz="2800" dirty="0" smtClean="0"/>
              <a:t>                                                                                        Menkul </a:t>
            </a:r>
            <a:r>
              <a:rPr lang="tr-TR" altLang="tr-TR" sz="2800" dirty="0" smtClean="0"/>
              <a:t>Kıymetleştirme Sürecinde </a:t>
            </a:r>
            <a:r>
              <a:rPr lang="tr-TR" altLang="tr-TR" sz="2800" dirty="0" smtClean="0"/>
              <a:t/>
            </a:r>
            <a:br>
              <a:rPr lang="tr-TR" altLang="tr-TR" sz="2800" dirty="0" smtClean="0"/>
            </a:br>
            <a:r>
              <a:rPr lang="tr-TR" altLang="tr-TR" sz="2800" dirty="0"/>
              <a:t> </a:t>
            </a:r>
            <a:r>
              <a:rPr lang="tr-TR" altLang="tr-TR" sz="2800" dirty="0" smtClean="0"/>
              <a:t>                                                                                   Yer </a:t>
            </a:r>
            <a:r>
              <a:rPr lang="tr-TR" altLang="tr-TR" sz="2800" dirty="0" smtClean="0"/>
              <a:t>Alan Taraflar</a:t>
            </a:r>
          </a:p>
        </p:txBody>
      </p:sp>
      <p:sp>
        <p:nvSpPr>
          <p:cNvPr id="12291" name="Rectangle 3"/>
          <p:cNvSpPr>
            <a:spLocks noGrp="1" noChangeArrowheads="1"/>
          </p:cNvSpPr>
          <p:nvPr>
            <p:ph type="body" idx="1"/>
          </p:nvPr>
        </p:nvSpPr>
        <p:spPr>
          <a:xfrm>
            <a:off x="883920" y="1409700"/>
            <a:ext cx="7543800" cy="4114800"/>
          </a:xfrm>
        </p:spPr>
        <p:txBody>
          <a:bodyPr/>
          <a:lstStyle/>
          <a:p>
            <a:pPr algn="just" eaLnBrk="1" hangingPunct="1"/>
            <a:r>
              <a:rPr lang="tr-TR" altLang="tr-TR" sz="2400" b="1" dirty="0" smtClean="0">
                <a:latin typeface="Times New Roman" pitchFamily="18" charset="0"/>
              </a:rPr>
              <a:t>Güvence Sağlayan Kuruluşlar:</a:t>
            </a:r>
            <a:r>
              <a:rPr lang="tr-TR" altLang="tr-TR" sz="2400" dirty="0" smtClean="0">
                <a:latin typeface="Times New Roman" pitchFamily="18" charset="0"/>
              </a:rPr>
              <a:t> Riskleri ortadan kaldırmak veya azaltmak için başvurulan bir yöntemdir. Güvenceler güvencenin niteliğine göre bankalar, sigorta şirketleri ve diğer finansal kurumlar tarafından sağlanabilmektedir.</a:t>
            </a:r>
          </a:p>
          <a:p>
            <a:pPr algn="just" eaLnBrk="1" hangingPunct="1"/>
            <a:r>
              <a:rPr lang="tr-TR" altLang="tr-TR" sz="2400" b="1" dirty="0" smtClean="0">
                <a:latin typeface="Times New Roman" pitchFamily="18" charset="0"/>
              </a:rPr>
              <a:t>Derecelendirme Şirketleri:</a:t>
            </a:r>
            <a:r>
              <a:rPr lang="tr-TR" altLang="tr-TR" sz="2400" dirty="0" smtClean="0">
                <a:latin typeface="Times New Roman" pitchFamily="18" charset="0"/>
              </a:rPr>
              <a:t> İhraç olunan varlığa dayalı menkul kıymetlerin derecelendirmesini yapar. İtibarlı bir derecelendirme şirketi tarafından verilen olumlu bir not, yatırımcıların yatırım kararı vermesini kolaylaştırır.</a:t>
            </a:r>
            <a:r>
              <a:rPr lang="tr-TR" altLang="tr-TR" dirty="0" smtClean="0"/>
              <a:t> </a:t>
            </a:r>
          </a:p>
        </p:txBody>
      </p:sp>
    </p:spTree>
    <p:extLst>
      <p:ext uri="{BB962C8B-B14F-4D97-AF65-F5344CB8AC3E}">
        <p14:creationId xmlns:p14="http://schemas.microsoft.com/office/powerpoint/2010/main" val="36896006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eaLnBrk="1" hangingPunct="1"/>
            <a:r>
              <a:rPr lang="tr-TR" altLang="tr-TR" sz="2800" dirty="0" smtClean="0"/>
              <a:t>                                                                                    Menkul </a:t>
            </a:r>
            <a:r>
              <a:rPr lang="tr-TR" altLang="tr-TR" sz="2800" dirty="0" smtClean="0"/>
              <a:t>Kıymetleştirme Sürecinde </a:t>
            </a:r>
            <a:r>
              <a:rPr lang="tr-TR" altLang="tr-TR" sz="2800" dirty="0" smtClean="0"/>
              <a:t/>
            </a:r>
            <a:br>
              <a:rPr lang="tr-TR" altLang="tr-TR" sz="2800" dirty="0" smtClean="0"/>
            </a:br>
            <a:r>
              <a:rPr lang="tr-TR" altLang="tr-TR" sz="2800" dirty="0"/>
              <a:t> </a:t>
            </a:r>
            <a:r>
              <a:rPr lang="tr-TR" altLang="tr-TR" sz="2800" dirty="0" smtClean="0"/>
              <a:t>                                                                                      Yer </a:t>
            </a:r>
            <a:r>
              <a:rPr lang="tr-TR" altLang="tr-TR" sz="2800" dirty="0" smtClean="0"/>
              <a:t>Alan Taraflar</a:t>
            </a:r>
          </a:p>
        </p:txBody>
      </p:sp>
      <p:sp>
        <p:nvSpPr>
          <p:cNvPr id="13315" name="Rectangle 3"/>
          <p:cNvSpPr>
            <a:spLocks noGrp="1" noChangeArrowheads="1"/>
          </p:cNvSpPr>
          <p:nvPr>
            <p:ph type="body" idx="1"/>
          </p:nvPr>
        </p:nvSpPr>
        <p:spPr>
          <a:xfrm>
            <a:off x="1043940" y="1226820"/>
            <a:ext cx="7543800" cy="4114800"/>
          </a:xfrm>
        </p:spPr>
        <p:txBody>
          <a:bodyPr/>
          <a:lstStyle/>
          <a:p>
            <a:pPr algn="just" eaLnBrk="1" hangingPunct="1">
              <a:lnSpc>
                <a:spcPct val="80000"/>
              </a:lnSpc>
            </a:pPr>
            <a:r>
              <a:rPr lang="tr-TR" altLang="tr-TR" sz="2400" b="1" dirty="0" smtClean="0">
                <a:latin typeface="Times New Roman" pitchFamily="18" charset="0"/>
              </a:rPr>
              <a:t>Hukuk Büroları:</a:t>
            </a:r>
            <a:r>
              <a:rPr lang="tr-TR" altLang="tr-TR" sz="2400" dirty="0" smtClean="0">
                <a:latin typeface="Times New Roman" pitchFamily="18" charset="0"/>
              </a:rPr>
              <a:t> Menkul kıymetleştirilen alacaklar ilgili olarak kaynak şirketin tasarruf yetkisinin bulunup bulunmadığı, bu alacakların ve alacağa bağlı teminatların hukuken geçerli bir şekilde özel amaçlı kuruluşa devredilip devredilmediği gibi pek çok konuda hukuk bürosunun vereceği görüş, derecelendirme şirketinin vereceği notu ve güvence sağlayanların kararını doğrudan etkiler.</a:t>
            </a:r>
          </a:p>
          <a:p>
            <a:pPr algn="just" eaLnBrk="1" hangingPunct="1">
              <a:lnSpc>
                <a:spcPct val="80000"/>
              </a:lnSpc>
            </a:pPr>
            <a:r>
              <a:rPr lang="tr-TR" altLang="tr-TR" sz="2400" b="1" dirty="0" smtClean="0">
                <a:latin typeface="Times New Roman" pitchFamily="18" charset="0"/>
              </a:rPr>
              <a:t>Güvenilir Kişi – </a:t>
            </a:r>
            <a:r>
              <a:rPr lang="tr-TR" altLang="tr-TR" sz="2400" b="1" dirty="0" err="1" smtClean="0">
                <a:latin typeface="Times New Roman" pitchFamily="18" charset="0"/>
              </a:rPr>
              <a:t>Yedd</a:t>
            </a:r>
            <a:r>
              <a:rPr lang="tr-TR" altLang="tr-TR" sz="2400" b="1" dirty="0" smtClean="0">
                <a:latin typeface="Times New Roman" pitchFamily="18" charset="0"/>
              </a:rPr>
              <a:t>-i Emin: </a:t>
            </a:r>
            <a:r>
              <a:rPr lang="tr-TR" altLang="tr-TR" sz="2400" dirty="0" smtClean="0">
                <a:latin typeface="Times New Roman" pitchFamily="18" charset="0"/>
              </a:rPr>
              <a:t>Teminat oluşturan varlıkların saklanması, yatırımcıların korunması amacıyla gerektiğinde yatırımcılar adına alacakların tahsili ve dağıtımı, yatırımcıların korunması ve bilgilendirilmesi gibi görevlerden sorumlu olan kurumdur.</a:t>
            </a:r>
          </a:p>
          <a:p>
            <a:pPr eaLnBrk="1" hangingPunct="1">
              <a:lnSpc>
                <a:spcPct val="80000"/>
              </a:lnSpc>
            </a:pPr>
            <a:r>
              <a:rPr lang="tr-TR" altLang="tr-TR" sz="2400" b="1" dirty="0" smtClean="0">
                <a:latin typeface="Times New Roman" pitchFamily="18" charset="0"/>
              </a:rPr>
              <a:t>Yatırımcılar:</a:t>
            </a:r>
          </a:p>
          <a:p>
            <a:pPr eaLnBrk="1" hangingPunct="1">
              <a:lnSpc>
                <a:spcPct val="80000"/>
              </a:lnSpc>
            </a:pPr>
            <a:endParaRPr lang="tr-TR" altLang="tr-TR" sz="2400" b="1" dirty="0" smtClean="0">
              <a:latin typeface="Times New Roman" pitchFamily="18" charset="0"/>
            </a:endParaRPr>
          </a:p>
        </p:txBody>
      </p:sp>
    </p:spTree>
    <p:extLst>
      <p:ext uri="{BB962C8B-B14F-4D97-AF65-F5344CB8AC3E}">
        <p14:creationId xmlns:p14="http://schemas.microsoft.com/office/powerpoint/2010/main" val="357288720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25719</TotalTime>
  <Words>470</Words>
  <Application>Microsoft Office PowerPoint</Application>
  <PresentationFormat>Ekran Gösterisi (4:3)</PresentationFormat>
  <Paragraphs>26</Paragraphs>
  <Slides>8</Slides>
  <Notes>0</Notes>
  <HiddenSlides>0</HiddenSlides>
  <MMClips>0</MMClips>
  <ScaleCrop>false</ScaleCrop>
  <HeadingPairs>
    <vt:vector size="4" baseType="variant">
      <vt:variant>
        <vt:lpstr>Tema</vt:lpstr>
      </vt:variant>
      <vt:variant>
        <vt:i4>3</vt:i4>
      </vt:variant>
      <vt:variant>
        <vt:lpstr>Slayt Başlıkları</vt:lpstr>
      </vt:variant>
      <vt:variant>
        <vt:i4>8</vt:i4>
      </vt:variant>
    </vt:vector>
  </HeadingPairs>
  <TitlesOfParts>
    <vt:vector size="11" baseType="lpstr">
      <vt:lpstr>ekonomi</vt:lpstr>
      <vt:lpstr>1_Rics</vt:lpstr>
      <vt:lpstr>h.t.</vt:lpstr>
      <vt:lpstr>PowerPoint Sunusu</vt:lpstr>
      <vt:lpstr>                                                    VDMK Türleri</vt:lpstr>
      <vt:lpstr>Menkul Kıymetleştirme Kararının Alınması</vt:lpstr>
      <vt:lpstr>Menkul Kıymetleştirme Sürecinde  Yer Alan Taraflar</vt:lpstr>
      <vt:lpstr>                                                                                                                                                                                                       Menkul Kıymetleştirme Sürecinde                                                                                                        Yer Alan Taraflar</vt:lpstr>
      <vt:lpstr>                                                                 Menkul Kıymetleştirme Sürecinde Yer Alan Taraflar</vt:lpstr>
      <vt:lpstr>                                                                                                                                                                                 Menkul Kıymetleştirme Sürecinde                                                                                      Yer Alan Taraflar</vt:lpstr>
      <vt:lpstr>                                                                                    Menkul Kıymetleştirme Sürecinde                                                                                         Yer Alan Taraflar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945</cp:revision>
  <cp:lastPrinted>2016-10-24T07:53:35Z</cp:lastPrinted>
  <dcterms:created xsi:type="dcterms:W3CDTF">2016-09-18T09:35:24Z</dcterms:created>
  <dcterms:modified xsi:type="dcterms:W3CDTF">2020-03-06T13:28:31Z</dcterms:modified>
</cp:coreProperties>
</file>