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71" r:id="rId3"/>
    <p:sldId id="274" r:id="rId4"/>
    <p:sldId id="278" r:id="rId5"/>
    <p:sldId id="281" r:id="rId6"/>
    <p:sldId id="287" r:id="rId7"/>
    <p:sldId id="289" r:id="rId8"/>
    <p:sldId id="298" r:id="rId9"/>
    <p:sldId id="307" r:id="rId10"/>
    <p:sldId id="299" r:id="rId11"/>
    <p:sldId id="300" r:id="rId12"/>
    <p:sldId id="302" r:id="rId13"/>
    <p:sldId id="303" r:id="rId14"/>
    <p:sldId id="305" r:id="rId15"/>
    <p:sldId id="306"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46"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7" name="6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759B4E92-B898-4B96-A1A2-FCF25A0920DA}" type="datetimeFigureOut">
              <a:rPr lang="tr-TR" smtClean="0"/>
              <a:pPr/>
              <a:t>15.11.2021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2BD3AAA-8835-40F2-97C0-23C30EB2497A}"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59B4E92-B898-4B96-A1A2-FCF25A0920DA}" type="datetimeFigureOut">
              <a:rPr lang="tr-TR" smtClean="0"/>
              <a:pPr/>
              <a:t>15.11.2021</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2BD3AAA-8835-40F2-97C0-23C30EB2497A}"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pc\Desktop\sut-1245x600.jpg"/>
          <p:cNvPicPr>
            <a:picLocks noChangeAspect="1" noChangeArrowheads="1"/>
          </p:cNvPicPr>
          <p:nvPr/>
        </p:nvPicPr>
        <p:blipFill>
          <a:blip r:embed="rId2"/>
          <a:srcRect/>
          <a:stretch>
            <a:fillRect/>
          </a:stretch>
        </p:blipFill>
        <p:spPr bwMode="auto">
          <a:xfrm>
            <a:off x="1142976" y="71414"/>
            <a:ext cx="3071834" cy="2792576"/>
          </a:xfrm>
          <a:prstGeom prst="ellipse">
            <a:avLst/>
          </a:prstGeom>
          <a:ln>
            <a:noFill/>
          </a:ln>
          <a:effectLst>
            <a:softEdge rad="112500"/>
          </a:effectLst>
        </p:spPr>
      </p:pic>
      <p:pic>
        <p:nvPicPr>
          <p:cNvPr id="1027" name="Picture 3" descr="C:\Users\pc\Desktop\sarimsakli-mayonez.jpg"/>
          <p:cNvPicPr>
            <a:picLocks noChangeAspect="1" noChangeArrowheads="1"/>
          </p:cNvPicPr>
          <p:nvPr/>
        </p:nvPicPr>
        <p:blipFill>
          <a:blip r:embed="rId3"/>
          <a:srcRect/>
          <a:stretch>
            <a:fillRect/>
          </a:stretch>
        </p:blipFill>
        <p:spPr bwMode="auto">
          <a:xfrm>
            <a:off x="5857884" y="71414"/>
            <a:ext cx="3286148" cy="2786082"/>
          </a:xfrm>
          <a:prstGeom prst="ellipse">
            <a:avLst/>
          </a:prstGeom>
          <a:ln>
            <a:noFill/>
          </a:ln>
          <a:effectLst>
            <a:softEdge rad="112500"/>
          </a:effectLst>
        </p:spPr>
      </p:pic>
      <p:pic>
        <p:nvPicPr>
          <p:cNvPr id="1028" name="Picture 4" descr="C:\Users\pc\Desktop\caesar-vinaigrette-dressing-recipe.jpg"/>
          <p:cNvPicPr>
            <a:picLocks noChangeAspect="1" noChangeArrowheads="1"/>
          </p:cNvPicPr>
          <p:nvPr/>
        </p:nvPicPr>
        <p:blipFill>
          <a:blip r:embed="rId4"/>
          <a:srcRect/>
          <a:stretch>
            <a:fillRect/>
          </a:stretch>
        </p:blipFill>
        <p:spPr bwMode="auto">
          <a:xfrm>
            <a:off x="1142976" y="4000524"/>
            <a:ext cx="3000396" cy="2857500"/>
          </a:xfrm>
          <a:prstGeom prst="ellipse">
            <a:avLst/>
          </a:prstGeom>
          <a:ln>
            <a:noFill/>
          </a:ln>
          <a:effectLst>
            <a:softEdge rad="112500"/>
          </a:effectLst>
        </p:spPr>
      </p:pic>
      <p:pic>
        <p:nvPicPr>
          <p:cNvPr id="1029" name="Picture 5" descr="C:\Users\pc\Desktop\yeni-site-1-dondurma-ozel-31Q5Ah5w85.jpg"/>
          <p:cNvPicPr>
            <a:picLocks noChangeAspect="1" noChangeArrowheads="1"/>
          </p:cNvPicPr>
          <p:nvPr/>
        </p:nvPicPr>
        <p:blipFill>
          <a:blip r:embed="rId5"/>
          <a:srcRect/>
          <a:stretch>
            <a:fillRect/>
          </a:stretch>
        </p:blipFill>
        <p:spPr bwMode="auto">
          <a:xfrm>
            <a:off x="3333768" y="2000260"/>
            <a:ext cx="3309934" cy="2857500"/>
          </a:xfrm>
          <a:prstGeom prst="ellipse">
            <a:avLst/>
          </a:prstGeom>
          <a:ln>
            <a:noFill/>
          </a:ln>
          <a:effectLst>
            <a:softEdge rad="112500"/>
          </a:effectLst>
        </p:spPr>
      </p:pic>
      <p:pic>
        <p:nvPicPr>
          <p:cNvPr id="1030" name="Picture 6" descr="C:\Users\pc\Desktop\1471075228_400.jpg"/>
          <p:cNvPicPr>
            <a:picLocks noChangeAspect="1" noChangeArrowheads="1"/>
          </p:cNvPicPr>
          <p:nvPr/>
        </p:nvPicPr>
        <p:blipFill>
          <a:blip r:embed="rId6"/>
          <a:srcRect/>
          <a:stretch>
            <a:fillRect/>
          </a:stretch>
        </p:blipFill>
        <p:spPr bwMode="auto">
          <a:xfrm>
            <a:off x="6096006" y="4030326"/>
            <a:ext cx="3047994" cy="2827698"/>
          </a:xfrm>
          <a:prstGeom prst="ellipse">
            <a:avLst/>
          </a:prstGeom>
          <a:ln>
            <a:noFill/>
          </a:ln>
          <a:effectLst>
            <a:softEdge rad="112500"/>
          </a:effectLst>
        </p:spPr>
      </p:pic>
      <p:sp>
        <p:nvSpPr>
          <p:cNvPr id="7" name="3 Alt Başlık">
            <a:extLst>
              <a:ext uri="{FF2B5EF4-FFF2-40B4-BE49-F238E27FC236}">
                <a16:creationId xmlns:a16="http://schemas.microsoft.com/office/drawing/2014/main" id="{1652E2EC-C0FF-4708-AAF4-2D5DAE396357}"/>
              </a:ext>
            </a:extLst>
          </p:cNvPr>
          <p:cNvSpPr txBox="1">
            <a:spLocks/>
          </p:cNvSpPr>
          <p:nvPr/>
        </p:nvSpPr>
        <p:spPr>
          <a:xfrm>
            <a:off x="1547664" y="3040236"/>
            <a:ext cx="7406640" cy="1752600"/>
          </a:xfrm>
          <a:prstGeom prst="rect">
            <a:avLst/>
          </a:prstGeom>
        </p:spPr>
        <p:txBody>
          <a:bodyPr>
            <a:normAutofit fontScale="92500" lnSpcReduction="20000"/>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algn="ctr"/>
            <a:endParaRPr lang="tr-TR" dirty="0"/>
          </a:p>
          <a:p>
            <a:pPr marL="82296" indent="0" algn="ctr">
              <a:buNone/>
            </a:pPr>
            <a:r>
              <a:rPr lang="tr-TR" sz="5000" b="1" dirty="0">
                <a:solidFill>
                  <a:srgbClr val="C00000"/>
                </a:solidFill>
                <a:latin typeface="+mj-lt"/>
              </a:rPr>
              <a:t>EMÜLGATÖRLER (İKİNCİ KISIM)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116632"/>
            <a:ext cx="7498080" cy="634082"/>
          </a:xfrm>
        </p:spPr>
        <p:txBody>
          <a:bodyPr>
            <a:normAutofit/>
          </a:bodyPr>
          <a:lstStyle/>
          <a:p>
            <a:pPr algn="ctr"/>
            <a:r>
              <a:rPr lang="tr-TR" sz="2600" b="1" cap="all" dirty="0" err="1">
                <a:solidFill>
                  <a:srgbClr val="FF0000"/>
                </a:solidFill>
                <a:effectLst/>
              </a:rPr>
              <a:t>Emülgatörlerin</a:t>
            </a:r>
            <a:r>
              <a:rPr lang="tr-TR" sz="2600" b="1" cap="all" dirty="0">
                <a:solidFill>
                  <a:srgbClr val="FF0000"/>
                </a:solidFill>
                <a:effectLst/>
              </a:rPr>
              <a:t> sınıflandırılması</a:t>
            </a:r>
          </a:p>
        </p:txBody>
      </p:sp>
      <p:sp>
        <p:nvSpPr>
          <p:cNvPr id="3" name="2 İçerik Yer Tutucusu"/>
          <p:cNvSpPr>
            <a:spLocks noGrp="1"/>
          </p:cNvSpPr>
          <p:nvPr>
            <p:ph idx="1"/>
          </p:nvPr>
        </p:nvSpPr>
        <p:spPr>
          <a:xfrm>
            <a:off x="1043608" y="692696"/>
            <a:ext cx="7890080" cy="5555704"/>
          </a:xfrm>
        </p:spPr>
        <p:txBody>
          <a:bodyPr>
            <a:normAutofit/>
          </a:bodyPr>
          <a:lstStyle/>
          <a:p>
            <a:pPr algn="just">
              <a:spcBef>
                <a:spcPts val="0"/>
              </a:spcBef>
              <a:buFont typeface="Wingdings" panose="05000000000000000000" pitchFamily="2" charset="2"/>
              <a:buChar char="Ø"/>
            </a:pPr>
            <a:r>
              <a:rPr lang="tr-TR" sz="2200" dirty="0"/>
              <a:t>Gıda sanayinde kullanılan </a:t>
            </a:r>
            <a:r>
              <a:rPr lang="tr-TR" sz="2200" dirty="0" err="1"/>
              <a:t>emülgatörler</a:t>
            </a:r>
            <a:r>
              <a:rPr lang="tr-TR" sz="2200" dirty="0"/>
              <a:t> genelde </a:t>
            </a:r>
            <a:r>
              <a:rPr lang="tr-TR" sz="2200" b="1" dirty="0">
                <a:solidFill>
                  <a:srgbClr val="FF0000"/>
                </a:solidFill>
              </a:rPr>
              <a:t>doğal</a:t>
            </a:r>
            <a:r>
              <a:rPr lang="tr-TR" sz="2200" dirty="0"/>
              <a:t> veya </a:t>
            </a:r>
            <a:r>
              <a:rPr lang="tr-TR" sz="2200" b="1" dirty="0">
                <a:solidFill>
                  <a:srgbClr val="FF0000"/>
                </a:solidFill>
              </a:rPr>
              <a:t>sentetik</a:t>
            </a:r>
            <a:r>
              <a:rPr lang="tr-TR" sz="2200" dirty="0"/>
              <a:t> olarak iki grupta toplanır. </a:t>
            </a:r>
          </a:p>
          <a:p>
            <a:pPr algn="just">
              <a:spcBef>
                <a:spcPts val="0"/>
              </a:spcBef>
              <a:buFont typeface="Wingdings" panose="05000000000000000000" pitchFamily="2" charset="2"/>
              <a:buChar char="Ø"/>
            </a:pPr>
            <a:r>
              <a:rPr lang="tr-TR" sz="2200" b="1" dirty="0">
                <a:solidFill>
                  <a:srgbClr val="00B0F0"/>
                </a:solidFill>
              </a:rPr>
              <a:t>Doğal olanlar </a:t>
            </a:r>
            <a:r>
              <a:rPr lang="tr-TR" sz="2200" dirty="0" err="1"/>
              <a:t>fosfolipid</a:t>
            </a:r>
            <a:r>
              <a:rPr lang="tr-TR" sz="2200" dirty="0"/>
              <a:t> içermekte, </a:t>
            </a:r>
            <a:r>
              <a:rPr lang="tr-TR" sz="2200" b="1" dirty="0">
                <a:solidFill>
                  <a:srgbClr val="00B0F0"/>
                </a:solidFill>
              </a:rPr>
              <a:t>sentetik olanlar </a:t>
            </a:r>
            <a:r>
              <a:rPr lang="tr-TR" sz="2200" dirty="0"/>
              <a:t>ise </a:t>
            </a:r>
            <a:r>
              <a:rPr lang="tr-TR" sz="2200" dirty="0" err="1"/>
              <a:t>poliol</a:t>
            </a:r>
            <a:r>
              <a:rPr lang="tr-TR" sz="2200" dirty="0"/>
              <a:t> ve yağ asitlerinden veya katı yağlardan </a:t>
            </a:r>
            <a:r>
              <a:rPr lang="tr-TR" sz="2200" dirty="0" err="1"/>
              <a:t>türevlendirilmektedir</a:t>
            </a:r>
            <a:r>
              <a:rPr lang="tr-TR" sz="2200" dirty="0"/>
              <a:t>. </a:t>
            </a:r>
          </a:p>
          <a:p>
            <a:pPr algn="just">
              <a:spcBef>
                <a:spcPts val="0"/>
              </a:spcBef>
              <a:buFont typeface="Wingdings" panose="05000000000000000000" pitchFamily="2" charset="2"/>
              <a:buChar char="Ø"/>
            </a:pPr>
            <a:r>
              <a:rPr lang="tr-TR" sz="2200" b="1" dirty="0">
                <a:solidFill>
                  <a:srgbClr val="FF0000"/>
                </a:solidFill>
              </a:rPr>
              <a:t>İyonik</a:t>
            </a:r>
            <a:r>
              <a:rPr lang="tr-TR" sz="2200" dirty="0"/>
              <a:t> ve </a:t>
            </a:r>
            <a:r>
              <a:rPr lang="tr-TR" sz="2200" b="1" dirty="0">
                <a:solidFill>
                  <a:srgbClr val="FF0000"/>
                </a:solidFill>
              </a:rPr>
              <a:t>iyonik olmayanlar </a:t>
            </a:r>
            <a:r>
              <a:rPr lang="tr-TR" sz="2200" dirty="0"/>
              <a:t>olarak da gruplandırılabilen </a:t>
            </a:r>
            <a:r>
              <a:rPr lang="tr-TR" sz="2200" dirty="0" err="1"/>
              <a:t>emülgatörlerde</a:t>
            </a:r>
            <a:r>
              <a:rPr lang="tr-TR" sz="2200" dirty="0"/>
              <a:t> ise iyonik olanlar molekül yüzeyindeki yüke göre </a:t>
            </a:r>
            <a:r>
              <a:rPr lang="tr-TR" sz="2200" b="1" dirty="0" err="1">
                <a:solidFill>
                  <a:srgbClr val="00B0F0"/>
                </a:solidFill>
              </a:rPr>
              <a:t>anyonik</a:t>
            </a:r>
            <a:r>
              <a:rPr lang="tr-TR" sz="2200" b="1" dirty="0">
                <a:solidFill>
                  <a:srgbClr val="00B0F0"/>
                </a:solidFill>
              </a:rPr>
              <a:t> </a:t>
            </a:r>
            <a:r>
              <a:rPr lang="tr-TR" sz="2200" dirty="0"/>
              <a:t>ve </a:t>
            </a:r>
            <a:r>
              <a:rPr lang="tr-TR" sz="2200" b="1" dirty="0" err="1">
                <a:solidFill>
                  <a:srgbClr val="00B0F0"/>
                </a:solidFill>
              </a:rPr>
              <a:t>katyonik</a:t>
            </a:r>
            <a:r>
              <a:rPr lang="tr-TR" sz="2200" dirty="0"/>
              <a:t> olarak tekrar bir alt sınıfa ayrılmaktadır.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116632"/>
            <a:ext cx="7498080" cy="562074"/>
          </a:xfrm>
        </p:spPr>
        <p:txBody>
          <a:bodyPr>
            <a:normAutofit/>
          </a:bodyPr>
          <a:lstStyle/>
          <a:p>
            <a:pPr algn="ctr"/>
            <a:r>
              <a:rPr lang="tr-TR" sz="2600" b="1" cap="all" dirty="0">
                <a:solidFill>
                  <a:srgbClr val="FF0000"/>
                </a:solidFill>
                <a:effectLst/>
              </a:rPr>
              <a:t>Doğal </a:t>
            </a:r>
            <a:r>
              <a:rPr lang="tr-TR" sz="2600" b="1" cap="all" dirty="0" err="1">
                <a:solidFill>
                  <a:srgbClr val="FF0000"/>
                </a:solidFill>
                <a:effectLst/>
              </a:rPr>
              <a:t>emülgatörler</a:t>
            </a:r>
            <a:endParaRPr lang="tr-TR" sz="2600" b="1" cap="all" dirty="0">
              <a:solidFill>
                <a:srgbClr val="FF0000"/>
              </a:solidFill>
              <a:effectLst/>
            </a:endParaRPr>
          </a:p>
        </p:txBody>
      </p:sp>
      <p:sp>
        <p:nvSpPr>
          <p:cNvPr id="3" name="2 İçerik Yer Tutucusu"/>
          <p:cNvSpPr>
            <a:spLocks noGrp="1"/>
          </p:cNvSpPr>
          <p:nvPr>
            <p:ph idx="1"/>
          </p:nvPr>
        </p:nvSpPr>
        <p:spPr>
          <a:xfrm>
            <a:off x="1115616" y="620688"/>
            <a:ext cx="7818072" cy="6120680"/>
          </a:xfrm>
        </p:spPr>
        <p:txBody>
          <a:bodyPr>
            <a:normAutofit fontScale="92500" lnSpcReduction="10000"/>
          </a:bodyPr>
          <a:lstStyle/>
          <a:p>
            <a:pPr marL="0" indent="0">
              <a:buNone/>
            </a:pPr>
            <a:r>
              <a:rPr lang="tr-TR" sz="2800" b="1" u="sng" dirty="0">
                <a:solidFill>
                  <a:srgbClr val="7030A0"/>
                </a:solidFill>
              </a:rPr>
              <a:t>1)</a:t>
            </a:r>
            <a:r>
              <a:rPr lang="tr-TR" sz="2800" b="1" u="sng" dirty="0" err="1">
                <a:solidFill>
                  <a:srgbClr val="7030A0"/>
                </a:solidFill>
              </a:rPr>
              <a:t>Lesitin</a:t>
            </a:r>
            <a:endParaRPr lang="tr-TR" sz="2800" b="1" u="sng" dirty="0">
              <a:solidFill>
                <a:srgbClr val="7030A0"/>
              </a:solidFill>
            </a:endParaRPr>
          </a:p>
          <a:p>
            <a:pPr marL="0" indent="0" algn="just">
              <a:spcBef>
                <a:spcPts val="0"/>
              </a:spcBef>
              <a:buNone/>
            </a:pPr>
            <a:r>
              <a:rPr lang="tr-TR" sz="2200" dirty="0"/>
              <a:t>Gıdalarda en çok kullanılan </a:t>
            </a:r>
            <a:r>
              <a:rPr lang="tr-TR" sz="2200" dirty="0" err="1"/>
              <a:t>emülgatörlerden</a:t>
            </a:r>
            <a:r>
              <a:rPr lang="tr-TR" sz="2200" dirty="0"/>
              <a:t> biri olan </a:t>
            </a:r>
            <a:r>
              <a:rPr lang="tr-TR" sz="2200" dirty="0" err="1"/>
              <a:t>lesitin</a:t>
            </a:r>
            <a:r>
              <a:rPr lang="tr-TR" sz="2200" dirty="0"/>
              <a:t> yenilebilir yağların işlenmesinde uygulanan gam giderme işlemi sırasında elde edilen en önemli yan ürün olarak belirtilmiştir.</a:t>
            </a:r>
          </a:p>
          <a:p>
            <a:pPr marL="0" indent="0" algn="just">
              <a:spcBef>
                <a:spcPts val="0"/>
              </a:spcBef>
              <a:buNone/>
            </a:pPr>
            <a:endParaRPr lang="tr-TR" sz="2200" dirty="0"/>
          </a:p>
          <a:p>
            <a:pPr marL="0" indent="0" algn="just">
              <a:spcBef>
                <a:spcPts val="0"/>
              </a:spcBef>
              <a:buNone/>
            </a:pPr>
            <a:r>
              <a:rPr lang="tr-TR" sz="2200" dirty="0" err="1"/>
              <a:t>Lesitin</a:t>
            </a:r>
            <a:r>
              <a:rPr lang="tr-TR" sz="2200" dirty="0"/>
              <a:t>, hayvansal ve bitkisel orijinli tüm yaşayan hücrelerde bulunmaktadır.</a:t>
            </a:r>
          </a:p>
          <a:p>
            <a:pPr marL="0" indent="0" algn="just">
              <a:spcBef>
                <a:spcPts val="0"/>
              </a:spcBef>
              <a:buNone/>
            </a:pPr>
            <a:r>
              <a:rPr lang="tr-TR" sz="2200" dirty="0"/>
              <a:t>Kimyasal yapı olarak katı yağlara benzer ancak fosforik aside bağlanmış kolin molekülü içermektedir. </a:t>
            </a:r>
          </a:p>
          <a:p>
            <a:pPr marL="0" indent="0" algn="just">
              <a:spcBef>
                <a:spcPts val="0"/>
              </a:spcBef>
              <a:buNone/>
            </a:pPr>
            <a:endParaRPr lang="tr-TR" sz="2200" dirty="0"/>
          </a:p>
          <a:p>
            <a:pPr marL="0" indent="0" algn="just">
              <a:spcBef>
                <a:spcPts val="0"/>
              </a:spcBef>
              <a:buNone/>
            </a:pPr>
            <a:r>
              <a:rPr lang="tr-TR" sz="2200" dirty="0"/>
              <a:t>Elektriksel yüke sahip </a:t>
            </a:r>
            <a:r>
              <a:rPr lang="tr-TR" sz="2200" dirty="0" err="1"/>
              <a:t>amfoterik</a:t>
            </a:r>
            <a:r>
              <a:rPr lang="tr-TR" sz="2200" dirty="0"/>
              <a:t> yüzey aktif ajanı olan </a:t>
            </a:r>
            <a:r>
              <a:rPr lang="tr-TR" sz="2200" dirty="0" err="1"/>
              <a:t>lesitinlerde</a:t>
            </a:r>
            <a:r>
              <a:rPr lang="tr-TR" sz="2200" dirty="0"/>
              <a:t>, suda çözünen </a:t>
            </a:r>
            <a:r>
              <a:rPr lang="tr-TR" sz="2200" dirty="0" err="1"/>
              <a:t>hidrofilik</a:t>
            </a:r>
            <a:r>
              <a:rPr lang="tr-TR" sz="2200" dirty="0"/>
              <a:t> bir polar uç ve yağda çözünen </a:t>
            </a:r>
            <a:r>
              <a:rPr lang="tr-TR" sz="2200" dirty="0" err="1"/>
              <a:t>hidrofobik</a:t>
            </a:r>
            <a:r>
              <a:rPr lang="tr-TR" sz="2200" dirty="0"/>
              <a:t> ve yüksüz bir </a:t>
            </a:r>
            <a:r>
              <a:rPr lang="tr-TR" sz="2200" dirty="0" err="1"/>
              <a:t>apolar</a:t>
            </a:r>
            <a:r>
              <a:rPr lang="tr-TR" sz="2200" dirty="0"/>
              <a:t> uç bulunmaktadır. Bu nedenle </a:t>
            </a:r>
            <a:r>
              <a:rPr lang="tr-TR" sz="2200" dirty="0" err="1"/>
              <a:t>lesitinler</a:t>
            </a:r>
            <a:r>
              <a:rPr lang="tr-TR" sz="2200" dirty="0"/>
              <a:t>, bir su-yağ karışımında kısmen suda, kısmen de yağda çözünmektedir. Aşırı su içerisindeki yağ hızla karıştırıldığında küçük yağ damlacıkları oluşmaktadır. </a:t>
            </a:r>
            <a:r>
              <a:rPr lang="tr-TR" sz="2200" dirty="0" err="1"/>
              <a:t>Lesitin</a:t>
            </a:r>
            <a:r>
              <a:rPr lang="tr-TR" sz="2200" dirty="0"/>
              <a:t> moleküllerinin </a:t>
            </a:r>
            <a:r>
              <a:rPr lang="tr-TR" sz="2200" dirty="0" err="1"/>
              <a:t>apolar</a:t>
            </a:r>
            <a:r>
              <a:rPr lang="tr-TR" sz="2200" dirty="0"/>
              <a:t> kısmı yağ damlacıkları içine sokulmakta, polar kısımları ise su fazında daha dış yüzey boyunca sıralanmaktadır. Yağ damlacıklarının etrafındaki </a:t>
            </a:r>
            <a:r>
              <a:rPr lang="tr-TR" sz="2200" dirty="0" err="1"/>
              <a:t>lesitin</a:t>
            </a:r>
            <a:r>
              <a:rPr lang="tr-TR" sz="2200" dirty="0"/>
              <a:t> moleküllerinin bu durumu yağ damlacıklarını yüklü hale getirmektedir. Dolayısıyla yağ damlacıklarında kümeleşmeden çok bir uzaklaşma görülür ve stabilize olmuş bir emülsiyon oluşmaktadır. </a:t>
            </a:r>
          </a:p>
          <a:p>
            <a:pPr algn="just">
              <a:buNone/>
            </a:pPr>
            <a:endParaRPr lang="tr-TR"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87624" y="116632"/>
            <a:ext cx="7704856" cy="3015208"/>
          </a:xfrm>
        </p:spPr>
        <p:txBody>
          <a:bodyPr>
            <a:normAutofit/>
          </a:bodyPr>
          <a:lstStyle/>
          <a:p>
            <a:pPr algn="just"/>
            <a:br>
              <a:rPr lang="tr-TR" sz="2200" dirty="0">
                <a:solidFill>
                  <a:schemeClr val="tx1"/>
                </a:solidFill>
                <a:latin typeface="+mn-lt"/>
                <a:ea typeface="+mn-ea"/>
                <a:cs typeface="+mn-cs"/>
              </a:rPr>
            </a:br>
            <a:endParaRPr lang="tr-TR" sz="2200" dirty="0">
              <a:solidFill>
                <a:schemeClr val="tx1"/>
              </a:solidFill>
              <a:latin typeface="+mn-lt"/>
              <a:ea typeface="+mn-ea"/>
              <a:cs typeface="+mn-cs"/>
            </a:endParaRPr>
          </a:p>
        </p:txBody>
      </p:sp>
      <p:sp>
        <p:nvSpPr>
          <p:cNvPr id="6" name="2 İçerik Yer Tutucusu">
            <a:extLst>
              <a:ext uri="{FF2B5EF4-FFF2-40B4-BE49-F238E27FC236}">
                <a16:creationId xmlns:a16="http://schemas.microsoft.com/office/drawing/2014/main" id="{BDD45AF1-BB2A-40BF-9EFD-B5E6D943AABA}"/>
              </a:ext>
            </a:extLst>
          </p:cNvPr>
          <p:cNvSpPr>
            <a:spLocks noGrp="1"/>
          </p:cNvSpPr>
          <p:nvPr>
            <p:ph idx="1"/>
          </p:nvPr>
        </p:nvSpPr>
        <p:spPr>
          <a:xfrm>
            <a:off x="1115616" y="116632"/>
            <a:ext cx="7818072" cy="6624736"/>
          </a:xfrm>
        </p:spPr>
        <p:txBody>
          <a:bodyPr>
            <a:normAutofit/>
          </a:bodyPr>
          <a:lstStyle/>
          <a:p>
            <a:pPr marL="0" indent="0">
              <a:buNone/>
            </a:pPr>
            <a:r>
              <a:rPr lang="tr-TR" sz="2600" b="1" u="sng" dirty="0">
                <a:solidFill>
                  <a:srgbClr val="7030A0"/>
                </a:solidFill>
              </a:rPr>
              <a:t>II)</a:t>
            </a:r>
            <a:r>
              <a:rPr lang="tr-TR" sz="2600" b="1" u="sng" dirty="0" err="1">
                <a:solidFill>
                  <a:srgbClr val="7030A0"/>
                </a:solidFill>
              </a:rPr>
              <a:t>Gliseridler</a:t>
            </a:r>
            <a:endParaRPr lang="tr-TR" sz="2600" b="1" u="sng" dirty="0">
              <a:solidFill>
                <a:srgbClr val="7030A0"/>
              </a:solidFill>
            </a:endParaRPr>
          </a:p>
          <a:p>
            <a:pPr marL="0" indent="0" algn="just">
              <a:spcBef>
                <a:spcPts val="0"/>
              </a:spcBef>
              <a:buNone/>
            </a:pPr>
            <a:r>
              <a:rPr lang="tr-TR" sz="2200" dirty="0">
                <a:solidFill>
                  <a:schemeClr val="tx1"/>
                </a:solidFill>
                <a:latin typeface="+mn-lt"/>
                <a:ea typeface="+mn-ea"/>
                <a:cs typeface="+mn-cs"/>
              </a:rPr>
              <a:t>Gıda endüstrisinde en yaygın şekilde kullanılan </a:t>
            </a:r>
            <a:r>
              <a:rPr lang="tr-TR" sz="2200" dirty="0" err="1">
                <a:solidFill>
                  <a:schemeClr val="tx1"/>
                </a:solidFill>
                <a:latin typeface="+mn-lt"/>
                <a:ea typeface="+mn-ea"/>
                <a:cs typeface="+mn-cs"/>
              </a:rPr>
              <a:t>emülgatörlerden</a:t>
            </a:r>
            <a:r>
              <a:rPr lang="tr-TR" sz="2200" dirty="0">
                <a:solidFill>
                  <a:schemeClr val="tx1"/>
                </a:solidFill>
                <a:latin typeface="+mn-lt"/>
                <a:ea typeface="+mn-ea"/>
                <a:cs typeface="+mn-cs"/>
              </a:rPr>
              <a:t> olan mono ve </a:t>
            </a:r>
            <a:r>
              <a:rPr lang="tr-TR" sz="2200" dirty="0" err="1">
                <a:solidFill>
                  <a:schemeClr val="tx1"/>
                </a:solidFill>
                <a:latin typeface="+mn-lt"/>
                <a:ea typeface="+mn-ea"/>
                <a:cs typeface="+mn-cs"/>
              </a:rPr>
              <a:t>digliseridler</a:t>
            </a:r>
            <a:r>
              <a:rPr lang="tr-TR" sz="2200" dirty="0">
                <a:solidFill>
                  <a:schemeClr val="tx1"/>
                </a:solidFill>
                <a:latin typeface="+mn-lt"/>
                <a:ea typeface="+mn-ea"/>
                <a:cs typeface="+mn-cs"/>
              </a:rPr>
              <a:t>, bitkisel ve hayvansal kaynaklı yenilebilir nitelikte yağ asitlerinden üretilebilir. </a:t>
            </a:r>
          </a:p>
          <a:p>
            <a:pPr marL="0" indent="0" algn="just">
              <a:spcBef>
                <a:spcPts val="0"/>
              </a:spcBef>
              <a:buNone/>
            </a:pPr>
            <a:endParaRPr lang="tr-TR" sz="2200" dirty="0"/>
          </a:p>
          <a:p>
            <a:pPr marL="0" indent="0">
              <a:spcBef>
                <a:spcPts val="0"/>
              </a:spcBef>
              <a:buNone/>
            </a:pPr>
            <a:r>
              <a:rPr lang="tr-TR" sz="2200" dirty="0" err="1">
                <a:solidFill>
                  <a:schemeClr val="tx1"/>
                </a:solidFill>
                <a:latin typeface="+mn-lt"/>
                <a:ea typeface="+mn-ea"/>
                <a:cs typeface="+mn-cs"/>
              </a:rPr>
              <a:t>Emülsifikasyon</a:t>
            </a:r>
            <a:r>
              <a:rPr lang="tr-TR" sz="2200" dirty="0">
                <a:solidFill>
                  <a:schemeClr val="tx1"/>
                </a:solidFill>
                <a:latin typeface="+mn-lt"/>
                <a:ea typeface="+mn-ea"/>
                <a:cs typeface="+mn-cs"/>
              </a:rPr>
              <a:t> özellikleri açısından karşılaştırıldığında, bitkisel ve hayvansal orijinli </a:t>
            </a:r>
            <a:r>
              <a:rPr lang="tr-TR" sz="2200" dirty="0" err="1">
                <a:solidFill>
                  <a:schemeClr val="tx1"/>
                </a:solidFill>
                <a:latin typeface="+mn-lt"/>
                <a:ea typeface="+mn-ea"/>
                <a:cs typeface="+mn-cs"/>
              </a:rPr>
              <a:t>monogliseridler</a:t>
            </a:r>
            <a:r>
              <a:rPr lang="tr-TR" sz="2200" dirty="0">
                <a:solidFill>
                  <a:schemeClr val="tx1"/>
                </a:solidFill>
                <a:latin typeface="+mn-lt"/>
                <a:ea typeface="+mn-ea"/>
                <a:cs typeface="+mn-cs"/>
              </a:rPr>
              <a:t> arasında temel bir farklılık bulunmamaktadır.</a:t>
            </a:r>
          </a:p>
          <a:p>
            <a:pPr marL="0" indent="0">
              <a:spcBef>
                <a:spcPts val="0"/>
              </a:spcBef>
              <a:buNone/>
            </a:pPr>
            <a:br>
              <a:rPr lang="tr-TR" sz="2200" dirty="0">
                <a:solidFill>
                  <a:schemeClr val="tx1"/>
                </a:solidFill>
                <a:latin typeface="+mn-lt"/>
                <a:ea typeface="+mn-ea"/>
                <a:cs typeface="+mn-cs"/>
              </a:rPr>
            </a:br>
            <a:r>
              <a:rPr lang="tr-TR" sz="2200" dirty="0"/>
              <a:t>M</a:t>
            </a:r>
            <a:r>
              <a:rPr lang="tr-TR" sz="2200" dirty="0">
                <a:solidFill>
                  <a:schemeClr val="tx1"/>
                </a:solidFill>
                <a:latin typeface="+mn-lt"/>
                <a:ea typeface="+mn-ea"/>
                <a:cs typeface="+mn-cs"/>
              </a:rPr>
              <a:t>ono ve </a:t>
            </a:r>
            <a:r>
              <a:rPr lang="tr-TR" sz="2200" dirty="0" err="1">
                <a:solidFill>
                  <a:schemeClr val="tx1"/>
                </a:solidFill>
                <a:latin typeface="+mn-lt"/>
                <a:ea typeface="+mn-ea"/>
                <a:cs typeface="+mn-cs"/>
              </a:rPr>
              <a:t>digliseridler</a:t>
            </a:r>
            <a:r>
              <a:rPr lang="tr-TR" sz="2200" dirty="0">
                <a:solidFill>
                  <a:schemeClr val="tx1"/>
                </a:solidFill>
                <a:latin typeface="+mn-lt"/>
                <a:ea typeface="+mn-ea"/>
                <a:cs typeface="+mn-cs"/>
              </a:rPr>
              <a:t> </a:t>
            </a:r>
            <a:r>
              <a:rPr lang="tr-TR" sz="2200" dirty="0" err="1">
                <a:solidFill>
                  <a:schemeClr val="tx1"/>
                </a:solidFill>
                <a:latin typeface="+mn-lt"/>
                <a:ea typeface="+mn-ea"/>
                <a:cs typeface="+mn-cs"/>
              </a:rPr>
              <a:t>hidrofobik</a:t>
            </a:r>
            <a:r>
              <a:rPr lang="tr-TR" sz="2200" dirty="0">
                <a:solidFill>
                  <a:schemeClr val="tx1"/>
                </a:solidFill>
                <a:latin typeface="+mn-lt"/>
                <a:ea typeface="+mn-ea"/>
                <a:cs typeface="+mn-cs"/>
              </a:rPr>
              <a:t> ve </a:t>
            </a:r>
            <a:r>
              <a:rPr lang="tr-TR" sz="2200" dirty="0" err="1">
                <a:solidFill>
                  <a:schemeClr val="tx1"/>
                </a:solidFill>
                <a:latin typeface="+mn-lt"/>
                <a:ea typeface="+mn-ea"/>
                <a:cs typeface="+mn-cs"/>
              </a:rPr>
              <a:t>hidrofilik</a:t>
            </a:r>
            <a:r>
              <a:rPr lang="tr-TR" sz="2200" dirty="0">
                <a:solidFill>
                  <a:schemeClr val="tx1"/>
                </a:solidFill>
                <a:latin typeface="+mn-lt"/>
                <a:ea typeface="+mn-ea"/>
                <a:cs typeface="+mn-cs"/>
              </a:rPr>
              <a:t> özellik gösterdiklerinden hem suda hem de yağda kısmen çözünebilmektedirler.</a:t>
            </a:r>
            <a:br>
              <a:rPr lang="tr-TR" sz="2200" dirty="0">
                <a:solidFill>
                  <a:schemeClr val="tx1"/>
                </a:solidFill>
                <a:latin typeface="+mn-lt"/>
                <a:ea typeface="+mn-ea"/>
                <a:cs typeface="+mn-cs"/>
              </a:rPr>
            </a:br>
            <a:endParaRPr lang="tr-TR" sz="2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116632"/>
            <a:ext cx="7890080" cy="6552728"/>
          </a:xfrm>
        </p:spPr>
        <p:txBody>
          <a:bodyPr>
            <a:normAutofit fontScale="92500"/>
          </a:bodyPr>
          <a:lstStyle/>
          <a:p>
            <a:pPr marL="0" indent="0" algn="just">
              <a:spcBef>
                <a:spcPts val="0"/>
              </a:spcBef>
              <a:buNone/>
            </a:pPr>
            <a:r>
              <a:rPr lang="tr-TR" sz="2800" b="1" u="sng" dirty="0">
                <a:solidFill>
                  <a:srgbClr val="7030A0"/>
                </a:solidFill>
              </a:rPr>
              <a:t>III)</a:t>
            </a:r>
            <a:r>
              <a:rPr lang="tr-TR" sz="2800" b="1" u="sng" dirty="0" err="1">
                <a:solidFill>
                  <a:srgbClr val="7030A0"/>
                </a:solidFill>
              </a:rPr>
              <a:t>Monogliserid</a:t>
            </a:r>
            <a:r>
              <a:rPr lang="tr-TR" sz="2800" b="1" u="sng" dirty="0">
                <a:solidFill>
                  <a:srgbClr val="7030A0"/>
                </a:solidFill>
              </a:rPr>
              <a:t> türevleri</a:t>
            </a:r>
          </a:p>
          <a:p>
            <a:pPr marL="0" indent="0" algn="just">
              <a:spcBef>
                <a:spcPts val="0"/>
              </a:spcBef>
              <a:buNone/>
            </a:pPr>
            <a:r>
              <a:rPr lang="tr-TR" sz="2400" dirty="0"/>
              <a:t>Gıda sanayinde gerçekleşen değişik uygulamalarda </a:t>
            </a:r>
            <a:r>
              <a:rPr lang="tr-TR" sz="2400" dirty="0" err="1"/>
              <a:t>monogliseridlerin</a:t>
            </a:r>
            <a:r>
              <a:rPr lang="tr-TR" sz="2400" dirty="0"/>
              <a:t> daha </a:t>
            </a:r>
            <a:r>
              <a:rPr lang="tr-TR" sz="2400" dirty="0" err="1"/>
              <a:t>hidrofilik</a:t>
            </a:r>
            <a:r>
              <a:rPr lang="tr-TR" sz="2400" dirty="0"/>
              <a:t> </a:t>
            </a:r>
            <a:r>
              <a:rPr lang="tr-TR" sz="2400" dirty="0" err="1"/>
              <a:t>karakerde</a:t>
            </a:r>
            <a:r>
              <a:rPr lang="tr-TR" sz="2400" dirty="0"/>
              <a:t> olan türevlerine ihtiyaç duyulmaktadır. </a:t>
            </a:r>
            <a:r>
              <a:rPr lang="tr-TR" sz="2400" dirty="0" err="1"/>
              <a:t>Monogliseridlerin</a:t>
            </a:r>
            <a:r>
              <a:rPr lang="tr-TR" sz="2400" dirty="0"/>
              <a:t> gıda asidi esterleri ve diğer yağ asidi </a:t>
            </a:r>
            <a:r>
              <a:rPr lang="tr-TR" sz="2400" dirty="0" err="1"/>
              <a:t>poliol</a:t>
            </a:r>
            <a:r>
              <a:rPr lang="tr-TR" sz="2400" dirty="0"/>
              <a:t> esterleri bu amaçla kullanılan </a:t>
            </a:r>
            <a:r>
              <a:rPr lang="tr-TR" sz="2400" dirty="0" err="1"/>
              <a:t>emülgatörlere</a:t>
            </a:r>
            <a:r>
              <a:rPr lang="tr-TR" sz="2400" dirty="0"/>
              <a:t> örnek verilebilir. </a:t>
            </a:r>
          </a:p>
          <a:p>
            <a:pPr marL="0" indent="0" algn="just">
              <a:spcBef>
                <a:spcPts val="0"/>
              </a:spcBef>
              <a:buNone/>
            </a:pPr>
            <a:endParaRPr lang="tr-TR" sz="2400" dirty="0"/>
          </a:p>
          <a:p>
            <a:pPr marL="0" indent="0" algn="just">
              <a:spcBef>
                <a:spcPts val="0"/>
              </a:spcBef>
              <a:buNone/>
            </a:pPr>
            <a:r>
              <a:rPr lang="tr-TR" sz="2400" dirty="0"/>
              <a:t>Gıda asitleri iki gruba ayrılır. Birinci grupta laktik asit, </a:t>
            </a:r>
            <a:r>
              <a:rPr lang="tr-TR" sz="2400" dirty="0" err="1"/>
              <a:t>propiyonik</a:t>
            </a:r>
            <a:r>
              <a:rPr lang="tr-TR" sz="2400" dirty="0"/>
              <a:t> asit ve asetik asit gibi meyve asitleri dışındaki asitler yar alır. Diğer grupta ise meyvelere ekşi tat veren meyve asitleri yer alır.</a:t>
            </a:r>
          </a:p>
          <a:p>
            <a:pPr marL="0" indent="0" algn="just">
              <a:spcBef>
                <a:spcPts val="0"/>
              </a:spcBef>
              <a:buNone/>
            </a:pPr>
            <a:endParaRPr lang="tr-TR" sz="2400" dirty="0"/>
          </a:p>
          <a:p>
            <a:pPr marL="82296" indent="0">
              <a:buNone/>
            </a:pPr>
            <a:r>
              <a:rPr lang="tr-TR" sz="2800" b="1" u="sng" dirty="0">
                <a:solidFill>
                  <a:srgbClr val="7030A0"/>
                </a:solidFill>
              </a:rPr>
              <a:t>IV)</a:t>
            </a:r>
            <a:r>
              <a:rPr lang="tr-TR" sz="2800" b="1" u="sng" dirty="0" err="1">
                <a:solidFill>
                  <a:srgbClr val="7030A0"/>
                </a:solidFill>
              </a:rPr>
              <a:t>Gliserol</a:t>
            </a:r>
            <a:r>
              <a:rPr lang="tr-TR" sz="2800" b="1" u="sng" dirty="0">
                <a:solidFill>
                  <a:srgbClr val="7030A0"/>
                </a:solidFill>
              </a:rPr>
              <a:t> dışındaki alkollerin yağ asidi esterleri</a:t>
            </a:r>
            <a:endParaRPr lang="tr-TR" sz="2800" dirty="0"/>
          </a:p>
          <a:p>
            <a:r>
              <a:rPr lang="tr-TR" sz="3200" dirty="0"/>
              <a:t> </a:t>
            </a:r>
            <a:r>
              <a:rPr lang="tr-TR" sz="2400" dirty="0" err="1"/>
              <a:t>Propilen</a:t>
            </a:r>
            <a:r>
              <a:rPr lang="tr-TR" sz="2400" dirty="0"/>
              <a:t> glikol esterleri</a:t>
            </a:r>
          </a:p>
          <a:p>
            <a:r>
              <a:rPr lang="tr-TR" sz="2400" dirty="0"/>
              <a:t> </a:t>
            </a:r>
            <a:r>
              <a:rPr lang="tr-TR" sz="2400" dirty="0" err="1"/>
              <a:t>Stearoil</a:t>
            </a:r>
            <a:r>
              <a:rPr lang="tr-TR" sz="2400" dirty="0"/>
              <a:t> </a:t>
            </a:r>
            <a:r>
              <a:rPr lang="tr-TR" sz="2400" dirty="0" err="1"/>
              <a:t>laktilatlar</a:t>
            </a:r>
            <a:endParaRPr lang="tr-TR" sz="2400" dirty="0"/>
          </a:p>
          <a:p>
            <a:r>
              <a:rPr lang="tr-TR" sz="2400" dirty="0"/>
              <a:t> </a:t>
            </a:r>
            <a:r>
              <a:rPr lang="tr-TR" sz="2400" dirty="0" err="1"/>
              <a:t>Sorbitol</a:t>
            </a:r>
            <a:r>
              <a:rPr lang="tr-TR" sz="2400" dirty="0"/>
              <a:t> esterleri ve </a:t>
            </a:r>
            <a:r>
              <a:rPr lang="tr-TR" sz="2400" dirty="0" err="1"/>
              <a:t>polisorbatlar</a:t>
            </a:r>
            <a:endParaRPr lang="tr-TR" sz="2400" dirty="0"/>
          </a:p>
          <a:p>
            <a:r>
              <a:rPr lang="tr-TR" sz="2400" dirty="0"/>
              <a:t> </a:t>
            </a:r>
            <a:r>
              <a:rPr lang="tr-TR" sz="2400" dirty="0" err="1"/>
              <a:t>Poligliserol</a:t>
            </a:r>
            <a:r>
              <a:rPr lang="tr-TR" sz="2400" dirty="0"/>
              <a:t> esterleri</a:t>
            </a:r>
          </a:p>
          <a:p>
            <a:r>
              <a:rPr lang="tr-TR" sz="2400" dirty="0"/>
              <a:t> </a:t>
            </a:r>
            <a:r>
              <a:rPr lang="tr-TR" sz="2400" dirty="0" err="1"/>
              <a:t>Sukroz</a:t>
            </a:r>
            <a:r>
              <a:rPr lang="tr-TR" sz="2400" dirty="0"/>
              <a:t> esterleri</a:t>
            </a:r>
          </a:p>
          <a:p>
            <a:pPr marL="0" indent="0" algn="just">
              <a:spcBef>
                <a:spcPts val="0"/>
              </a:spcBef>
              <a:buNone/>
            </a:pP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274638"/>
            <a:ext cx="7818072" cy="562074"/>
          </a:xfrm>
        </p:spPr>
        <p:txBody>
          <a:bodyPr>
            <a:noAutofit/>
          </a:bodyPr>
          <a:lstStyle/>
          <a:p>
            <a:pPr algn="ctr"/>
            <a:r>
              <a:rPr lang="tr-TR" sz="2600" b="1" cap="all" dirty="0" err="1">
                <a:solidFill>
                  <a:srgbClr val="FF0000"/>
                </a:solidFill>
                <a:effectLst/>
              </a:rPr>
              <a:t>Emülgatörlerin</a:t>
            </a:r>
            <a:r>
              <a:rPr lang="tr-TR" sz="2600" b="1" cap="all" dirty="0">
                <a:solidFill>
                  <a:srgbClr val="FF0000"/>
                </a:solidFill>
                <a:effectLst/>
              </a:rPr>
              <a:t> gıdalarda kullanım alanları</a:t>
            </a:r>
          </a:p>
        </p:txBody>
      </p:sp>
      <p:sp>
        <p:nvSpPr>
          <p:cNvPr id="3" name="2 İçerik Yer Tutucusu"/>
          <p:cNvSpPr>
            <a:spLocks noGrp="1"/>
          </p:cNvSpPr>
          <p:nvPr>
            <p:ph idx="1"/>
          </p:nvPr>
        </p:nvSpPr>
        <p:spPr>
          <a:xfrm>
            <a:off x="1115616" y="980728"/>
            <a:ext cx="7818072" cy="5267672"/>
          </a:xfrm>
        </p:spPr>
        <p:txBody>
          <a:bodyPr>
            <a:normAutofit fontScale="92500" lnSpcReduction="20000"/>
          </a:bodyPr>
          <a:lstStyle/>
          <a:p>
            <a:pPr>
              <a:spcBef>
                <a:spcPts val="0"/>
              </a:spcBef>
            </a:pPr>
            <a:r>
              <a:rPr lang="tr-TR" sz="2400" b="1" dirty="0"/>
              <a:t> </a:t>
            </a:r>
            <a:r>
              <a:rPr lang="tr-TR" sz="2200" dirty="0"/>
              <a:t>Hububat ürünleri</a:t>
            </a:r>
          </a:p>
          <a:p>
            <a:pPr>
              <a:spcBef>
                <a:spcPts val="0"/>
              </a:spcBef>
            </a:pPr>
            <a:r>
              <a:rPr lang="tr-TR" sz="2200" dirty="0"/>
              <a:t> Et ürünleri</a:t>
            </a:r>
          </a:p>
          <a:p>
            <a:pPr>
              <a:spcBef>
                <a:spcPts val="0"/>
              </a:spcBef>
            </a:pPr>
            <a:r>
              <a:rPr lang="tr-TR" sz="2200" dirty="0"/>
              <a:t> </a:t>
            </a:r>
            <a:r>
              <a:rPr lang="tr-TR" sz="2200" b="1" dirty="0">
                <a:solidFill>
                  <a:srgbClr val="00B0F0"/>
                </a:solidFill>
                <a:highlight>
                  <a:srgbClr val="FFFF00"/>
                </a:highlight>
              </a:rPr>
              <a:t>Süt ürünleri</a:t>
            </a:r>
          </a:p>
          <a:p>
            <a:pPr>
              <a:spcBef>
                <a:spcPts val="0"/>
              </a:spcBef>
            </a:pPr>
            <a:r>
              <a:rPr lang="tr-TR" sz="2200" dirty="0"/>
              <a:t> Karameller</a:t>
            </a:r>
          </a:p>
          <a:p>
            <a:pPr>
              <a:spcBef>
                <a:spcPts val="0"/>
              </a:spcBef>
            </a:pPr>
            <a:r>
              <a:rPr lang="tr-TR" sz="2200" dirty="0"/>
              <a:t> Koruyucu kaplamalar</a:t>
            </a:r>
          </a:p>
          <a:p>
            <a:pPr>
              <a:spcBef>
                <a:spcPts val="0"/>
              </a:spcBef>
            </a:pPr>
            <a:r>
              <a:rPr lang="tr-TR" sz="2200" dirty="0"/>
              <a:t> Standardize edilmemiş salata sosları</a:t>
            </a:r>
          </a:p>
          <a:p>
            <a:pPr>
              <a:spcBef>
                <a:spcPts val="0"/>
              </a:spcBef>
            </a:pPr>
            <a:r>
              <a:rPr lang="tr-TR" sz="2200" dirty="0"/>
              <a:t> Diğerleri</a:t>
            </a:r>
          </a:p>
          <a:p>
            <a:pPr>
              <a:spcBef>
                <a:spcPts val="0"/>
              </a:spcBef>
            </a:pPr>
            <a:endParaRPr lang="tr-TR" sz="2200" dirty="0"/>
          </a:p>
          <a:p>
            <a:pPr marL="82296" indent="0">
              <a:spcBef>
                <a:spcPts val="0"/>
              </a:spcBef>
              <a:buNone/>
            </a:pPr>
            <a:r>
              <a:rPr lang="tr-TR" sz="2200" b="1" dirty="0">
                <a:solidFill>
                  <a:srgbClr val="00B0F0"/>
                </a:solidFill>
                <a:highlight>
                  <a:srgbClr val="FFFF00"/>
                </a:highlight>
              </a:rPr>
              <a:t>Süt ürünleri;</a:t>
            </a:r>
          </a:p>
          <a:p>
            <a:pPr algn="just">
              <a:buFont typeface="Wingdings" panose="05000000000000000000" pitchFamily="2" charset="2"/>
              <a:buChar char="Ø"/>
            </a:pPr>
            <a:r>
              <a:rPr lang="tr-TR" sz="2200" dirty="0"/>
              <a:t>   </a:t>
            </a:r>
            <a:r>
              <a:rPr lang="tr-TR" sz="2200" b="1" dirty="0"/>
              <a:t>Dondurmanın yapısal özelliklerini geliştirmek </a:t>
            </a:r>
            <a:r>
              <a:rPr lang="tr-TR" sz="2200" dirty="0"/>
              <a:t>[Karşılaşılan en kompleks (karmaşık) ürünlerden birisi dondurmadır; hem köpük hem de emülsiyon, buz kristalleri ve donmamış sulu karışım içerir. </a:t>
            </a:r>
            <a:r>
              <a:rPr lang="tr-TR" sz="2200" dirty="0" err="1"/>
              <a:t>Emülgatörler</a:t>
            </a:r>
            <a:r>
              <a:rPr lang="tr-TR" sz="2200" dirty="0"/>
              <a:t>, dondurmanın daha akıcı bir yapıda olmasını sağlamak ve servis yapıldıktan sonra hızla erimemesini garantiye almak için donma işlemi esnasında ilave edilirler ve aynı zamanda donma-çözünme kararlığını düzenlerler. Yağ asitlerinin mono ve </a:t>
            </a:r>
            <a:r>
              <a:rPr lang="tr-TR" sz="2200" dirty="0" err="1"/>
              <a:t>digliseritleri</a:t>
            </a:r>
            <a:r>
              <a:rPr lang="tr-TR" sz="2200" dirty="0"/>
              <a:t>, </a:t>
            </a:r>
            <a:r>
              <a:rPr lang="tr-TR" sz="2200" dirty="0" err="1"/>
              <a:t>lesitin</a:t>
            </a:r>
            <a:r>
              <a:rPr lang="tr-TR" sz="2200" dirty="0"/>
              <a:t> ve </a:t>
            </a:r>
            <a:r>
              <a:rPr lang="tr-TR" sz="2200" dirty="0" err="1"/>
              <a:t>polisorbatlar</a:t>
            </a:r>
            <a:r>
              <a:rPr lang="tr-TR" sz="2200" dirty="0"/>
              <a:t> dondurma üretiminde yaygın olarak kullanılan </a:t>
            </a:r>
            <a:r>
              <a:rPr lang="tr-TR" sz="2200" dirty="0" err="1"/>
              <a:t>emülgatörlerdir</a:t>
            </a:r>
            <a:r>
              <a:rPr lang="tr-TR" sz="2200" dirty="0"/>
              <a:t>. ]</a:t>
            </a:r>
          </a:p>
          <a:p>
            <a:pPr algn="just">
              <a:buFont typeface="Wingdings" panose="05000000000000000000" pitchFamily="2" charset="2"/>
              <a:buChar char="Ø"/>
            </a:pPr>
            <a:r>
              <a:rPr lang="tr-TR" sz="2200" dirty="0"/>
              <a:t>   </a:t>
            </a:r>
            <a:r>
              <a:rPr lang="tr-TR" sz="2200" b="1" dirty="0"/>
              <a:t>Karışım içerisinde havayı tutarak istenilen hacmi sağlamak</a:t>
            </a:r>
          </a:p>
          <a:p>
            <a:pPr algn="l">
              <a:buFont typeface="Wingdings" panose="05000000000000000000" pitchFamily="2" charset="2"/>
              <a:buChar char="Ø"/>
            </a:pPr>
            <a:r>
              <a:rPr lang="tr-TR" sz="2200" dirty="0"/>
              <a:t>   </a:t>
            </a:r>
            <a:r>
              <a:rPr lang="tr-TR" sz="2200" b="1" dirty="0"/>
              <a:t>Dağılmış ve süspansiyon haldeki yağları korumak</a:t>
            </a:r>
          </a:p>
          <a:p>
            <a:pPr marL="82296" indent="0">
              <a:spcBef>
                <a:spcPts val="0"/>
              </a:spcBef>
              <a:buNone/>
            </a:pPr>
            <a:endParaRPr lang="tr-TR"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274638"/>
            <a:ext cx="8028384" cy="562074"/>
          </a:xfrm>
        </p:spPr>
        <p:txBody>
          <a:bodyPr>
            <a:normAutofit fontScale="90000"/>
          </a:bodyPr>
          <a:lstStyle/>
          <a:p>
            <a:pPr algn="ctr"/>
            <a:r>
              <a:rPr lang="tr-TR" sz="2600" b="1" cap="all" dirty="0" err="1">
                <a:solidFill>
                  <a:srgbClr val="FF0000"/>
                </a:solidFill>
                <a:effectLst/>
              </a:rPr>
              <a:t>Emülgatörler</a:t>
            </a:r>
            <a:r>
              <a:rPr lang="tr-TR" sz="2600" b="1" cap="all" dirty="0">
                <a:solidFill>
                  <a:srgbClr val="FF0000"/>
                </a:solidFill>
                <a:effectLst/>
              </a:rPr>
              <a:t> ile ilgili yasal düzenlemeler</a:t>
            </a:r>
          </a:p>
        </p:txBody>
      </p:sp>
      <p:sp>
        <p:nvSpPr>
          <p:cNvPr id="3" name="2 İçerik Yer Tutucusu"/>
          <p:cNvSpPr>
            <a:spLocks noGrp="1"/>
          </p:cNvSpPr>
          <p:nvPr>
            <p:ph idx="1"/>
          </p:nvPr>
        </p:nvSpPr>
        <p:spPr>
          <a:xfrm>
            <a:off x="1043608" y="980728"/>
            <a:ext cx="7890080" cy="5267672"/>
          </a:xfrm>
        </p:spPr>
        <p:txBody>
          <a:bodyPr>
            <a:normAutofit fontScale="92500" lnSpcReduction="10000"/>
          </a:bodyPr>
          <a:lstStyle/>
          <a:p>
            <a:pPr marL="0" indent="0" algn="just">
              <a:buNone/>
            </a:pPr>
            <a:r>
              <a:rPr lang="tr-TR" sz="2200" dirty="0"/>
              <a:t>Gıdalarda </a:t>
            </a:r>
            <a:r>
              <a:rPr lang="tr-TR" sz="2200" dirty="0" err="1"/>
              <a:t>emülgatörlerin</a:t>
            </a:r>
            <a:r>
              <a:rPr lang="tr-TR" sz="2200" dirty="0"/>
              <a:t> kullanımına yönelik izin verilme durumları ve bu maddelerin kullanım sınırları ülkeden ülkeye farklılık göstermekte ve bu standartlar gıda ile ilgili yasal kurumlar tarafından belirlenip düzenlenmektedir.</a:t>
            </a:r>
          </a:p>
          <a:p>
            <a:pPr marL="0" indent="0" algn="just">
              <a:buNone/>
            </a:pPr>
            <a:endParaRPr lang="tr-TR" sz="2200" dirty="0"/>
          </a:p>
          <a:p>
            <a:pPr marL="0" indent="0" algn="ctr">
              <a:buNone/>
            </a:pPr>
            <a:r>
              <a:rPr lang="tr-TR" sz="2200" b="1" dirty="0" err="1">
                <a:solidFill>
                  <a:srgbClr val="00B0F0"/>
                </a:solidFill>
              </a:rPr>
              <a:t>Emülgatör</a:t>
            </a:r>
            <a:r>
              <a:rPr lang="tr-TR" sz="2200" b="1" dirty="0">
                <a:solidFill>
                  <a:srgbClr val="00B0F0"/>
                </a:solidFill>
              </a:rPr>
              <a:t> yağı ve suyu seven moleküllerdir. Genelle de </a:t>
            </a:r>
            <a:r>
              <a:rPr lang="tr-TR" sz="2200" b="1" dirty="0" err="1">
                <a:solidFill>
                  <a:srgbClr val="00B0F0"/>
                </a:solidFill>
              </a:rPr>
              <a:t>emülgatörün</a:t>
            </a:r>
            <a:r>
              <a:rPr lang="tr-TR" sz="2200" b="1" dirty="0">
                <a:solidFill>
                  <a:srgbClr val="00B0F0"/>
                </a:solidFill>
              </a:rPr>
              <a:t> kullanım alanı hazır olmaktadır. Bu hazır gıdalar da kullanılan </a:t>
            </a:r>
            <a:r>
              <a:rPr lang="tr-TR" sz="2200" b="1" dirty="0" err="1">
                <a:solidFill>
                  <a:srgbClr val="00B0F0"/>
                </a:solidFill>
              </a:rPr>
              <a:t>emülgatör</a:t>
            </a:r>
            <a:r>
              <a:rPr lang="tr-TR" sz="2200" b="1" dirty="0">
                <a:solidFill>
                  <a:srgbClr val="00B0F0"/>
                </a:solidFill>
              </a:rPr>
              <a:t> gıdaların iç yapısının güçlenmesinde fayda sağlar. Aynı zamanda bu ürün gıdaların kıvamını arttırdığı gibi mamullere akıcılık ve şekil vermekte yararlıdır. İçerisinde </a:t>
            </a:r>
            <a:r>
              <a:rPr lang="tr-TR" sz="2200" b="1" dirty="0" err="1">
                <a:solidFill>
                  <a:srgbClr val="00B0F0"/>
                </a:solidFill>
              </a:rPr>
              <a:t>emülgatör</a:t>
            </a:r>
            <a:r>
              <a:rPr lang="tr-TR" sz="2200" b="1" dirty="0">
                <a:solidFill>
                  <a:srgbClr val="00B0F0"/>
                </a:solidFill>
              </a:rPr>
              <a:t> bulunan ürünlerin raf ömrü uzar ve bozulma, küflenme gibi sorunlar oluşmaz. </a:t>
            </a:r>
          </a:p>
          <a:p>
            <a:pPr algn="just">
              <a:buNone/>
            </a:pPr>
            <a:endParaRPr lang="tr-TR" sz="2200" dirty="0"/>
          </a:p>
          <a:p>
            <a:pPr marL="0" indent="0" algn="just">
              <a:buNone/>
            </a:pPr>
            <a:r>
              <a:rPr lang="tr-TR" sz="2200" dirty="0"/>
              <a:t>Ülkemizde de </a:t>
            </a:r>
            <a:r>
              <a:rPr lang="tr-TR" sz="2200" dirty="0" err="1"/>
              <a:t>emülgatörlerin</a:t>
            </a:r>
            <a:r>
              <a:rPr lang="tr-TR" sz="2200" dirty="0"/>
              <a:t> yasal sınırlandırılmaları, Türk Gıda Kodeksi tarafından belirlenmekte olup yönetmelik kapsamında çıkarılan tebliğe göre E kodları, katılabilecek gıdalar ve katım oranları belirtilmektedir.</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77124"/>
            <a:ext cx="8136904" cy="562074"/>
          </a:xfrm>
        </p:spPr>
        <p:txBody>
          <a:bodyPr>
            <a:normAutofit/>
          </a:bodyPr>
          <a:lstStyle/>
          <a:p>
            <a:pPr algn="ctr">
              <a:lnSpc>
                <a:spcPct val="80000"/>
              </a:lnSpc>
              <a:buClr>
                <a:schemeClr val="accent1"/>
              </a:buClr>
              <a:buSzPct val="80000"/>
            </a:pPr>
            <a:r>
              <a:rPr lang="tr-TR" sz="2600" b="1" cap="all" dirty="0">
                <a:solidFill>
                  <a:srgbClr val="FF0000"/>
                </a:solidFill>
              </a:rPr>
              <a:t>Emülsiyon </a:t>
            </a:r>
            <a:r>
              <a:rPr lang="tr-TR" sz="2600" b="1" cap="all" dirty="0" err="1">
                <a:solidFill>
                  <a:srgbClr val="FF0000"/>
                </a:solidFill>
              </a:rPr>
              <a:t>stabilitesi</a:t>
            </a:r>
            <a:endParaRPr lang="tr-TR" sz="2600" b="1" cap="all" dirty="0">
              <a:solidFill>
                <a:srgbClr val="FF0000"/>
              </a:solidFill>
            </a:endParaRPr>
          </a:p>
        </p:txBody>
      </p:sp>
      <p:sp>
        <p:nvSpPr>
          <p:cNvPr id="3" name="2 İçerik Yer Tutucusu"/>
          <p:cNvSpPr>
            <a:spLocks noGrp="1"/>
          </p:cNvSpPr>
          <p:nvPr>
            <p:ph idx="1"/>
          </p:nvPr>
        </p:nvSpPr>
        <p:spPr>
          <a:xfrm>
            <a:off x="1043608" y="548680"/>
            <a:ext cx="7890080" cy="6192688"/>
          </a:xfrm>
        </p:spPr>
        <p:txBody>
          <a:bodyPr>
            <a:normAutofit fontScale="92500" lnSpcReduction="20000"/>
          </a:bodyPr>
          <a:lstStyle/>
          <a:p>
            <a:pPr marL="0" indent="0" algn="ctr">
              <a:spcBef>
                <a:spcPts val="0"/>
              </a:spcBef>
              <a:buNone/>
            </a:pPr>
            <a:r>
              <a:rPr lang="tr-TR" sz="2200" b="1" dirty="0">
                <a:solidFill>
                  <a:srgbClr val="00B0F0"/>
                </a:solidFill>
              </a:rPr>
              <a:t>1)Partiküllerin çekme ve itme kuvvetleri arasındaki denge esas alınmaktadır. </a:t>
            </a:r>
          </a:p>
          <a:p>
            <a:pPr marL="0" indent="0" algn="just">
              <a:spcBef>
                <a:spcPts val="0"/>
              </a:spcBef>
              <a:buNone/>
            </a:pPr>
            <a:r>
              <a:rPr lang="tr-TR" sz="2200" dirty="0"/>
              <a:t>Ancak çekim kuvvetlerinin emülsiyon </a:t>
            </a:r>
            <a:r>
              <a:rPr lang="tr-TR" sz="2200" dirty="0" err="1"/>
              <a:t>stabilitesini</a:t>
            </a:r>
            <a:r>
              <a:rPr lang="tr-TR" sz="2200" dirty="0"/>
              <a:t> düşürme eğiliminde olmasına karşın, itme kuvvetleri dağılmış damlacıkların </a:t>
            </a:r>
            <a:r>
              <a:rPr lang="tr-TR" sz="2200" dirty="0" err="1"/>
              <a:t>ayrılmışlığını</a:t>
            </a:r>
            <a:r>
              <a:rPr lang="tr-TR" sz="2200" dirty="0"/>
              <a:t> koruyarak </a:t>
            </a:r>
            <a:r>
              <a:rPr lang="tr-TR" sz="2200" dirty="0" err="1"/>
              <a:t>stabiliteyi</a:t>
            </a:r>
            <a:r>
              <a:rPr lang="tr-TR" sz="2200" dirty="0"/>
              <a:t> sağlamaktadır.</a:t>
            </a:r>
          </a:p>
          <a:p>
            <a:pPr>
              <a:spcBef>
                <a:spcPts val="0"/>
              </a:spcBef>
              <a:buNone/>
            </a:pPr>
            <a:endParaRPr lang="tr-TR" sz="2200" dirty="0"/>
          </a:p>
          <a:p>
            <a:pPr marL="0" indent="0" algn="ctr">
              <a:spcBef>
                <a:spcPts val="0"/>
              </a:spcBef>
              <a:buNone/>
            </a:pPr>
            <a:r>
              <a:rPr lang="tr-TR" sz="2200" b="1" dirty="0">
                <a:solidFill>
                  <a:srgbClr val="00B0F0"/>
                </a:solidFill>
              </a:rPr>
              <a:t>2)Emülsiyonların stabilizasyonu, damlacık kümelerinin </a:t>
            </a:r>
            <a:r>
              <a:rPr lang="tr-TR" sz="2200" b="1" dirty="0" err="1">
                <a:solidFill>
                  <a:srgbClr val="00B050"/>
                </a:solidFill>
              </a:rPr>
              <a:t>kremalaşmasını</a:t>
            </a:r>
            <a:r>
              <a:rPr lang="tr-TR" sz="2200" b="1" dirty="0">
                <a:solidFill>
                  <a:srgbClr val="00B0F0"/>
                </a:solidFill>
              </a:rPr>
              <a:t> ya da </a:t>
            </a:r>
            <a:r>
              <a:rPr lang="tr-TR" sz="2200" b="1" dirty="0">
                <a:solidFill>
                  <a:srgbClr val="00B050"/>
                </a:solidFill>
              </a:rPr>
              <a:t>bir araya gelmesini engelleyici </a:t>
            </a:r>
            <a:r>
              <a:rPr lang="tr-TR" sz="2200" b="1" dirty="0">
                <a:solidFill>
                  <a:srgbClr val="00B0F0"/>
                </a:solidFill>
              </a:rPr>
              <a:t>hareketler ile sağlanmaktadır.</a:t>
            </a:r>
          </a:p>
          <a:p>
            <a:pPr marL="0" indent="0" algn="just">
              <a:spcBef>
                <a:spcPts val="0"/>
              </a:spcBef>
              <a:buNone/>
            </a:pPr>
            <a:endParaRPr lang="tr-TR" sz="2200" dirty="0"/>
          </a:p>
          <a:p>
            <a:pPr marL="0" indent="0" algn="just">
              <a:spcBef>
                <a:spcPts val="0"/>
              </a:spcBef>
              <a:buNone/>
            </a:pPr>
            <a:r>
              <a:rPr lang="tr-TR" sz="2200" dirty="0" err="1"/>
              <a:t>Homojenize</a:t>
            </a:r>
            <a:r>
              <a:rPr lang="tr-TR" sz="2200" dirty="0"/>
              <a:t> edilmemiş sütten kremanın ayrılmasına benzetilen </a:t>
            </a:r>
            <a:r>
              <a:rPr lang="tr-TR" sz="2200" b="1" dirty="0" err="1">
                <a:solidFill>
                  <a:srgbClr val="FF0000"/>
                </a:solidFill>
              </a:rPr>
              <a:t>kremalaşma</a:t>
            </a:r>
            <a:r>
              <a:rPr lang="tr-TR" sz="2200" dirty="0"/>
              <a:t>, iki fazın farklı spesifik özellikte olmasıyla ortaya çıkmaktadır. Y/S tipi emülsiyonlarda kümeleşen damlacıklar şekil ve boyutlarını koruyarak yüzeye doğru çıkmaktadır. Bu tarz emülsiyonlarda karıştırma ile emülsiyon tekrar eski </a:t>
            </a:r>
            <a:r>
              <a:rPr lang="tr-TR" sz="2200" dirty="0" err="1"/>
              <a:t>stabilitesine</a:t>
            </a:r>
            <a:r>
              <a:rPr lang="tr-TR" sz="2200" dirty="0"/>
              <a:t> gelmektedir. </a:t>
            </a:r>
          </a:p>
          <a:p>
            <a:pPr marL="0" indent="0" algn="just">
              <a:spcBef>
                <a:spcPts val="0"/>
              </a:spcBef>
              <a:buNone/>
            </a:pPr>
            <a:r>
              <a:rPr lang="tr-TR" sz="2200" dirty="0"/>
              <a:t>		</a:t>
            </a:r>
          </a:p>
          <a:p>
            <a:pPr marL="0" indent="0" algn="just">
              <a:spcBef>
                <a:spcPts val="0"/>
              </a:spcBef>
              <a:buNone/>
            </a:pPr>
            <a:r>
              <a:rPr lang="tr-TR" sz="2200" dirty="0"/>
              <a:t>İki ayrı fazın oluşumu ile emülsiyonun tamamen eski </a:t>
            </a:r>
            <a:r>
              <a:rPr lang="tr-TR" sz="2200" dirty="0" err="1"/>
              <a:t>stabilitesine</a:t>
            </a:r>
            <a:r>
              <a:rPr lang="tr-TR" sz="2200" dirty="0"/>
              <a:t> gelmesi olan </a:t>
            </a:r>
            <a:r>
              <a:rPr lang="tr-TR" sz="2200" b="1" dirty="0" err="1">
                <a:solidFill>
                  <a:srgbClr val="FF0000"/>
                </a:solidFill>
              </a:rPr>
              <a:t>demülsifikasyona</a:t>
            </a:r>
            <a:r>
              <a:rPr lang="tr-TR" sz="2200" b="1" dirty="0">
                <a:solidFill>
                  <a:srgbClr val="FF0000"/>
                </a:solidFill>
              </a:rPr>
              <a:t> </a:t>
            </a:r>
            <a:r>
              <a:rPr lang="tr-TR" sz="2200" dirty="0"/>
              <a:t>doğru giden </a:t>
            </a:r>
            <a:r>
              <a:rPr lang="tr-TR" sz="2200" dirty="0" err="1"/>
              <a:t>emülsifikasyonun</a:t>
            </a:r>
            <a:r>
              <a:rPr lang="tr-TR" sz="2200" dirty="0"/>
              <a:t> ilk aşaması “</a:t>
            </a:r>
            <a:r>
              <a:rPr lang="tr-TR" sz="2200" b="1" dirty="0" err="1">
                <a:solidFill>
                  <a:srgbClr val="FF0000"/>
                </a:solidFill>
              </a:rPr>
              <a:t>flokülasyon</a:t>
            </a:r>
            <a:r>
              <a:rPr lang="tr-TR" sz="2200" dirty="0"/>
              <a:t>” ve “</a:t>
            </a:r>
            <a:r>
              <a:rPr lang="tr-TR" sz="2200" b="1" dirty="0">
                <a:solidFill>
                  <a:srgbClr val="FF0000"/>
                </a:solidFill>
              </a:rPr>
              <a:t>birleşme</a:t>
            </a:r>
            <a:r>
              <a:rPr lang="tr-TR" sz="2200" dirty="0"/>
              <a:t>” olarak ifade edilir. </a:t>
            </a:r>
            <a:r>
              <a:rPr lang="tr-TR" sz="2200" dirty="0" err="1"/>
              <a:t>Flokülasyonda</a:t>
            </a:r>
            <a:r>
              <a:rPr lang="tr-TR" sz="2200" dirty="0"/>
              <a:t> dağılmış damlacıklar özelliklerini koruyarak kümeleşmektedir. Bu durumda karıştırma gibi hafif bir mekanik etki ile kümeler tekrar dağıtılabilmektedir. </a:t>
            </a:r>
          </a:p>
          <a:p>
            <a:pPr marL="0" indent="0" algn="just">
              <a:spcBef>
                <a:spcPts val="0"/>
              </a:spcBef>
              <a:buNone/>
            </a:pPr>
            <a:r>
              <a:rPr lang="tr-TR" sz="2200" dirty="0"/>
              <a:t>Dönüşümsüz olan birleşme aşamasında ise kümedeki damlacıklar birleşerek büyür ve partikül boyu büyüdükçe bu yöne eğilim artar. Parçalanabilen ince bir ara yüzey oluştuğu zaman ise emülsiyon tamamen bozulmuş olur.</a:t>
            </a:r>
          </a:p>
          <a:p>
            <a:pPr marL="0" indent="0" algn="just">
              <a:spcBef>
                <a:spcPts val="0"/>
              </a:spcBef>
              <a:buNone/>
            </a:pPr>
            <a:endParaRPr lang="tr-TR" sz="2200" dirty="0"/>
          </a:p>
          <a:p>
            <a:pPr marL="0" indent="0" algn="just">
              <a:buNone/>
            </a:pPr>
            <a:endParaRPr lang="tr-TR"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116632"/>
            <a:ext cx="7992888" cy="6624736"/>
          </a:xfrm>
        </p:spPr>
        <p:txBody>
          <a:bodyPr>
            <a:normAutofit fontScale="77500" lnSpcReduction="20000"/>
          </a:bodyPr>
          <a:lstStyle/>
          <a:p>
            <a:pPr algn="ctr">
              <a:spcBef>
                <a:spcPts val="0"/>
              </a:spcBef>
              <a:buNone/>
            </a:pPr>
            <a:r>
              <a:rPr lang="tr-TR" sz="2800" b="1" dirty="0"/>
              <a:t>		</a:t>
            </a:r>
            <a:r>
              <a:rPr lang="tr-TR" sz="2800" b="1" dirty="0">
                <a:solidFill>
                  <a:srgbClr val="00B0F0"/>
                </a:solidFill>
              </a:rPr>
              <a:t>3)</a:t>
            </a:r>
            <a:r>
              <a:rPr lang="tr-TR" sz="2800" b="1" dirty="0">
                <a:solidFill>
                  <a:srgbClr val="92D050"/>
                </a:solidFill>
              </a:rPr>
              <a:t>Bakteriyel durum </a:t>
            </a:r>
            <a:r>
              <a:rPr lang="tr-TR" sz="2800" b="1" dirty="0">
                <a:solidFill>
                  <a:srgbClr val="00B0F0"/>
                </a:solidFill>
              </a:rPr>
              <a:t>ve </a:t>
            </a:r>
            <a:r>
              <a:rPr lang="tr-TR" sz="2800" b="1" dirty="0">
                <a:solidFill>
                  <a:srgbClr val="92D050"/>
                </a:solidFill>
              </a:rPr>
              <a:t>dondurma</a:t>
            </a:r>
            <a:r>
              <a:rPr lang="tr-TR" sz="2800" b="1" dirty="0">
                <a:solidFill>
                  <a:srgbClr val="00B0F0"/>
                </a:solidFill>
              </a:rPr>
              <a:t> işlemi de emülsiyon </a:t>
            </a:r>
            <a:r>
              <a:rPr lang="tr-TR" sz="2800" b="1" dirty="0" err="1">
                <a:solidFill>
                  <a:srgbClr val="00B0F0"/>
                </a:solidFill>
              </a:rPr>
              <a:t>stabilitesini</a:t>
            </a:r>
            <a:r>
              <a:rPr lang="tr-TR" sz="2800" b="1" dirty="0">
                <a:solidFill>
                  <a:srgbClr val="00B0F0"/>
                </a:solidFill>
              </a:rPr>
              <a:t> etkileyen diğer bir faktördür.</a:t>
            </a:r>
          </a:p>
          <a:p>
            <a:pPr marL="0" indent="0" algn="just">
              <a:spcBef>
                <a:spcPts val="0"/>
              </a:spcBef>
              <a:buNone/>
            </a:pPr>
            <a:r>
              <a:rPr lang="tr-TR" sz="2800" dirty="0"/>
              <a:t>Dondurma işlemi boyunca buz kristalleri oluşmaktadır ve Y/S tipi emülsiyonlarda, yağ damlacıkları kristaller tarafından sıkıştırılarak damlacık birleşmesine neden olmaktadır. İri buz kristal yapısının oluşmasını engellemek için buz – kremde jelatin ve diğer </a:t>
            </a:r>
            <a:r>
              <a:rPr lang="tr-TR" sz="2800" dirty="0" err="1"/>
              <a:t>hidrokolloidler</a:t>
            </a:r>
            <a:r>
              <a:rPr lang="tr-TR" sz="2800" dirty="0"/>
              <a:t> stabilize edici olarak kullanılmaktadır.</a:t>
            </a:r>
          </a:p>
          <a:p>
            <a:pPr marL="0" indent="0" algn="just">
              <a:spcBef>
                <a:spcPts val="0"/>
              </a:spcBef>
              <a:buNone/>
            </a:pPr>
            <a:endParaRPr lang="tr-TR" sz="2000" dirty="0"/>
          </a:p>
          <a:p>
            <a:pPr marL="0" indent="0" algn="ctr">
              <a:spcBef>
                <a:spcPct val="0"/>
              </a:spcBef>
              <a:buNone/>
            </a:pPr>
            <a:r>
              <a:rPr lang="tr-TR" sz="2800" b="1" cap="all" dirty="0">
                <a:solidFill>
                  <a:srgbClr val="FF0000"/>
                </a:solidFill>
                <a:latin typeface="+mj-lt"/>
                <a:ea typeface="+mj-ea"/>
                <a:cs typeface="+mj-cs"/>
              </a:rPr>
              <a:t>Gıdalarda bulunan emülsiyon tipleri</a:t>
            </a:r>
          </a:p>
          <a:p>
            <a:pPr>
              <a:spcBef>
                <a:spcPts val="0"/>
              </a:spcBef>
              <a:buNone/>
            </a:pPr>
            <a:endParaRPr lang="tr-TR" sz="2600" dirty="0"/>
          </a:p>
          <a:p>
            <a:pPr>
              <a:spcBef>
                <a:spcPts val="0"/>
              </a:spcBef>
              <a:buNone/>
            </a:pPr>
            <a:r>
              <a:rPr lang="tr-TR" sz="2600" dirty="0"/>
              <a:t>Gıdalarda en fazla rastlanan emülsiyon tipleri:</a:t>
            </a:r>
          </a:p>
          <a:p>
            <a:pPr>
              <a:spcBef>
                <a:spcPts val="0"/>
              </a:spcBef>
              <a:buFont typeface="Wingdings" pitchFamily="2" charset="2"/>
              <a:buChar char="Ø"/>
            </a:pPr>
            <a:r>
              <a:rPr lang="tr-TR" sz="2600" dirty="0"/>
              <a:t> Süt</a:t>
            </a:r>
          </a:p>
          <a:p>
            <a:pPr>
              <a:spcBef>
                <a:spcPts val="0"/>
              </a:spcBef>
              <a:buFont typeface="Wingdings" pitchFamily="2" charset="2"/>
              <a:buChar char="Ø"/>
            </a:pPr>
            <a:r>
              <a:rPr lang="tr-TR" sz="2600" dirty="0"/>
              <a:t> Mayonez</a:t>
            </a:r>
          </a:p>
          <a:p>
            <a:pPr>
              <a:spcBef>
                <a:spcPts val="0"/>
              </a:spcBef>
              <a:buFont typeface="Wingdings" pitchFamily="2" charset="2"/>
              <a:buChar char="Ø"/>
            </a:pPr>
            <a:r>
              <a:rPr lang="tr-TR" sz="2600" dirty="0"/>
              <a:t> Salata sosu</a:t>
            </a:r>
          </a:p>
          <a:p>
            <a:pPr>
              <a:spcBef>
                <a:spcPts val="0"/>
              </a:spcBef>
              <a:buFont typeface="Wingdings" pitchFamily="2" charset="2"/>
              <a:buChar char="Ø"/>
            </a:pPr>
            <a:r>
              <a:rPr lang="tr-TR" sz="2600" dirty="0"/>
              <a:t> Krema</a:t>
            </a:r>
          </a:p>
          <a:p>
            <a:pPr>
              <a:spcBef>
                <a:spcPts val="0"/>
              </a:spcBef>
              <a:buFont typeface="Wingdings" pitchFamily="2" charset="2"/>
              <a:buChar char="Ø"/>
            </a:pPr>
            <a:r>
              <a:rPr lang="tr-TR" sz="2600" dirty="0"/>
              <a:t> Süt ve süt ürünü içermeyen krema</a:t>
            </a:r>
          </a:p>
          <a:p>
            <a:pPr>
              <a:spcBef>
                <a:spcPts val="0"/>
              </a:spcBef>
              <a:buFont typeface="Wingdings" pitchFamily="2" charset="2"/>
              <a:buChar char="Ø"/>
            </a:pPr>
            <a:r>
              <a:rPr lang="tr-TR" sz="2600" dirty="0"/>
              <a:t> Dondurmada bulunan Y/S tipi emülsiyondur. </a:t>
            </a:r>
          </a:p>
          <a:p>
            <a:pPr marL="82296" indent="0">
              <a:spcBef>
                <a:spcPts val="0"/>
              </a:spcBef>
              <a:buNone/>
            </a:pPr>
            <a:endParaRPr lang="tr-TR" sz="2600" dirty="0"/>
          </a:p>
          <a:p>
            <a:pPr algn="just">
              <a:spcBef>
                <a:spcPts val="0"/>
              </a:spcBef>
              <a:buFont typeface="Wingdings" pitchFamily="2" charset="2"/>
              <a:buChar char="Ø"/>
            </a:pPr>
            <a:r>
              <a:rPr lang="tr-TR" sz="2600" dirty="0"/>
              <a:t>Tereyağı</a:t>
            </a:r>
          </a:p>
          <a:p>
            <a:pPr algn="just">
              <a:spcBef>
                <a:spcPts val="0"/>
              </a:spcBef>
              <a:buFont typeface="Wingdings" pitchFamily="2" charset="2"/>
              <a:buChar char="Ø"/>
            </a:pPr>
            <a:r>
              <a:rPr lang="tr-TR" sz="2600" dirty="0"/>
              <a:t>Margarinde bulunan S/Y tipi emülsiyondur. </a:t>
            </a:r>
          </a:p>
          <a:p>
            <a:pPr algn="just">
              <a:spcBef>
                <a:spcPts val="0"/>
              </a:spcBef>
              <a:buFont typeface="Wingdings" pitchFamily="2" charset="2"/>
              <a:buChar char="Ø"/>
            </a:pPr>
            <a:endParaRPr lang="tr-TR" sz="2600" dirty="0"/>
          </a:p>
          <a:p>
            <a:pPr algn="just">
              <a:spcBef>
                <a:spcPts val="0"/>
              </a:spcBef>
              <a:buFont typeface="Wingdings" pitchFamily="2" charset="2"/>
              <a:buChar char="Ø"/>
            </a:pPr>
            <a:r>
              <a:rPr lang="tr-TR" sz="2600" dirty="0"/>
              <a:t>Unlu </a:t>
            </a:r>
            <a:r>
              <a:rPr lang="tr-TR" sz="2600" dirty="0" err="1"/>
              <a:t>mamüller</a:t>
            </a:r>
            <a:r>
              <a:rPr lang="tr-TR" sz="2600" dirty="0"/>
              <a:t> (Yumurta akının köpürtülmesi ile elde edilen kremalı pastalar)</a:t>
            </a:r>
          </a:p>
          <a:p>
            <a:pPr algn="just">
              <a:spcBef>
                <a:spcPts val="0"/>
              </a:spcBef>
              <a:buFont typeface="Wingdings" pitchFamily="2" charset="2"/>
              <a:buChar char="Ø"/>
            </a:pPr>
            <a:r>
              <a:rPr lang="tr-TR" sz="2600" dirty="0"/>
              <a:t>Dondurma </a:t>
            </a:r>
          </a:p>
          <a:p>
            <a:pPr algn="just">
              <a:spcBef>
                <a:spcPts val="0"/>
              </a:spcBef>
              <a:buFont typeface="Wingdings" pitchFamily="2" charset="2"/>
              <a:buChar char="Ø"/>
            </a:pPr>
            <a:r>
              <a:rPr lang="tr-TR" sz="2600" dirty="0"/>
              <a:t>Kabartılmış margarin</a:t>
            </a:r>
          </a:p>
          <a:p>
            <a:pPr algn="just">
              <a:spcBef>
                <a:spcPts val="0"/>
              </a:spcBef>
              <a:buFont typeface="Wingdings" pitchFamily="2" charset="2"/>
              <a:buChar char="Ø"/>
            </a:pPr>
            <a:r>
              <a:rPr lang="tr-TR" sz="2600" dirty="0"/>
              <a:t>Süslemelerde bulunan H/S tipi emülsiyondur.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71600" y="44624"/>
            <a:ext cx="7962088" cy="6696744"/>
          </a:xfrm>
        </p:spPr>
        <p:txBody>
          <a:bodyPr>
            <a:normAutofit/>
          </a:bodyPr>
          <a:lstStyle/>
          <a:p>
            <a:pPr marL="82296" indent="0">
              <a:spcBef>
                <a:spcPts val="0"/>
              </a:spcBef>
              <a:buNone/>
            </a:pPr>
            <a:r>
              <a:rPr lang="tr-TR" sz="2200" b="1" u="sng" dirty="0">
                <a:solidFill>
                  <a:schemeClr val="accent1">
                    <a:lumMod val="75000"/>
                  </a:schemeClr>
                </a:solidFill>
              </a:rPr>
              <a:t>Y/S tipi emülsiyonlar</a:t>
            </a:r>
            <a:r>
              <a:rPr lang="tr-TR" sz="2200" b="1" dirty="0">
                <a:solidFill>
                  <a:schemeClr val="accent1">
                    <a:lumMod val="75000"/>
                  </a:schemeClr>
                </a:solidFill>
              </a:rPr>
              <a:t>:</a:t>
            </a:r>
          </a:p>
          <a:p>
            <a:pPr>
              <a:spcBef>
                <a:spcPts val="0"/>
              </a:spcBef>
            </a:pPr>
            <a:r>
              <a:rPr lang="tr-TR" sz="2200" dirty="0"/>
              <a:t>Elektriği iletirler.</a:t>
            </a:r>
          </a:p>
          <a:p>
            <a:pPr>
              <a:spcBef>
                <a:spcPts val="0"/>
              </a:spcBef>
            </a:pPr>
            <a:r>
              <a:rPr lang="tr-TR" sz="2200" dirty="0"/>
              <a:t>Su ile seyreltilebilirler.</a:t>
            </a:r>
          </a:p>
          <a:p>
            <a:pPr>
              <a:spcBef>
                <a:spcPts val="0"/>
              </a:spcBef>
            </a:pPr>
            <a:r>
              <a:rPr lang="tr-TR" sz="2200" dirty="0"/>
              <a:t>Suya benzer özellik gösterirler.</a:t>
            </a:r>
          </a:p>
          <a:p>
            <a:pPr>
              <a:spcBef>
                <a:spcPts val="0"/>
              </a:spcBef>
            </a:pPr>
            <a:r>
              <a:rPr lang="tr-TR" sz="2200" dirty="0"/>
              <a:t>Hızlı bir şekilde kurutulabilirler.</a:t>
            </a:r>
          </a:p>
          <a:p>
            <a:pPr>
              <a:spcBef>
                <a:spcPts val="0"/>
              </a:spcBef>
            </a:pPr>
            <a:r>
              <a:rPr lang="tr-TR" sz="2200" dirty="0"/>
              <a:t>Yıkanarak kolayca yüzeyden uzaklaşabilirler.</a:t>
            </a:r>
          </a:p>
          <a:p>
            <a:pPr>
              <a:spcBef>
                <a:spcPts val="0"/>
              </a:spcBef>
            </a:pPr>
            <a:r>
              <a:rPr lang="tr-TR" sz="2200" dirty="0"/>
              <a:t>Daha beyaz ve kremamsı bir görünüş hakimdir.</a:t>
            </a:r>
          </a:p>
          <a:p>
            <a:pPr marL="82296" indent="0">
              <a:spcBef>
                <a:spcPts val="0"/>
              </a:spcBef>
              <a:buNone/>
            </a:pPr>
            <a:endParaRPr lang="tr-TR" sz="2200" dirty="0"/>
          </a:p>
          <a:p>
            <a:pPr marL="82296" indent="0" algn="just">
              <a:spcBef>
                <a:spcPts val="0"/>
              </a:spcBef>
              <a:buNone/>
            </a:pPr>
            <a:r>
              <a:rPr lang="tr-TR" sz="2200" b="1" u="sng" dirty="0">
                <a:solidFill>
                  <a:schemeClr val="accent1">
                    <a:lumMod val="75000"/>
                  </a:schemeClr>
                </a:solidFill>
              </a:rPr>
              <a:t>S/Y tipi emülsiyonlar</a:t>
            </a:r>
            <a:r>
              <a:rPr lang="tr-TR" sz="2200" b="1" dirty="0">
                <a:solidFill>
                  <a:schemeClr val="accent1">
                    <a:lumMod val="75000"/>
                  </a:schemeClr>
                </a:solidFill>
              </a:rPr>
              <a:t>:</a:t>
            </a:r>
          </a:p>
          <a:p>
            <a:pPr algn="just">
              <a:spcBef>
                <a:spcPts val="0"/>
              </a:spcBef>
            </a:pPr>
            <a:r>
              <a:rPr lang="tr-TR" sz="2200" dirty="0"/>
              <a:t>Daha zayıf bir elektrik iletkenliğine sahiptirler.</a:t>
            </a:r>
          </a:p>
          <a:p>
            <a:pPr algn="just">
              <a:spcBef>
                <a:spcPts val="0"/>
              </a:spcBef>
            </a:pPr>
            <a:r>
              <a:rPr lang="tr-TR" sz="2200" dirty="0" err="1"/>
              <a:t>Çözgen</a:t>
            </a:r>
            <a:r>
              <a:rPr lang="tr-TR" sz="2200" dirty="0"/>
              <a:t> veya yağlar ile seyreltilebilirler.</a:t>
            </a:r>
          </a:p>
          <a:p>
            <a:pPr algn="just">
              <a:spcBef>
                <a:spcPts val="0"/>
              </a:spcBef>
            </a:pPr>
            <a:r>
              <a:rPr lang="tr-TR" sz="2200" dirty="0"/>
              <a:t>Yıkanarak uzaklaştırılmaları yağ fazından dolayı zor olmaktadır.</a:t>
            </a:r>
          </a:p>
          <a:p>
            <a:pPr algn="just">
              <a:spcBef>
                <a:spcPts val="0"/>
              </a:spcBef>
            </a:pPr>
            <a:r>
              <a:rPr lang="tr-TR" sz="2200" dirty="0"/>
              <a:t>Rengi daha koyu, daha yağlı ve kaygan görünmektedir.</a:t>
            </a:r>
          </a:p>
          <a:p>
            <a:pPr algn="just">
              <a:buNone/>
            </a:pPr>
            <a:endParaRPr lang="tr-TR" sz="2200" dirty="0"/>
          </a:p>
          <a:p>
            <a:pPr marL="0" indent="0" algn="ctr">
              <a:spcBef>
                <a:spcPts val="0"/>
              </a:spcBef>
              <a:buNone/>
            </a:pPr>
            <a:r>
              <a:rPr lang="tr-TR" dirty="0"/>
              <a:t> </a:t>
            </a:r>
            <a:r>
              <a:rPr lang="tr-TR" sz="2400" b="1" dirty="0">
                <a:solidFill>
                  <a:srgbClr val="00B050"/>
                </a:solidFill>
              </a:rPr>
              <a:t>Bir emülsiyonun oluşması, damlacıkları çevreleyen </a:t>
            </a:r>
            <a:r>
              <a:rPr lang="tr-TR" sz="2400" b="1" dirty="0" err="1">
                <a:solidFill>
                  <a:srgbClr val="00B050"/>
                </a:solidFill>
              </a:rPr>
              <a:t>emülgatör</a:t>
            </a:r>
            <a:r>
              <a:rPr lang="tr-TR" sz="2400" b="1" dirty="0">
                <a:solidFill>
                  <a:srgbClr val="00B050"/>
                </a:solidFill>
              </a:rPr>
              <a:t> katmanının </a:t>
            </a:r>
            <a:r>
              <a:rPr lang="tr-TR" sz="2400" b="1" dirty="0" err="1">
                <a:solidFill>
                  <a:srgbClr val="00B050"/>
                </a:solidFill>
              </a:rPr>
              <a:t>stabilitesine</a:t>
            </a:r>
            <a:r>
              <a:rPr lang="tr-TR" sz="2400" b="1" dirty="0">
                <a:solidFill>
                  <a:srgbClr val="00B050"/>
                </a:solidFill>
              </a:rPr>
              <a:t> bağlıdır. Ayrıca damlacıkların birleşme oranı da, emülsiyonun tipini belirlemek için yeterli bir unsurdur.</a:t>
            </a:r>
          </a:p>
          <a:p>
            <a:pP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0"/>
                <a:lumOff val="100000"/>
              </a:schemeClr>
            </a:gs>
            <a:gs pos="35000">
              <a:schemeClr val="accent1">
                <a:lumMod val="0"/>
                <a:lumOff val="100000"/>
              </a:schemeClr>
            </a:gs>
            <a:gs pos="100000">
              <a:schemeClr val="accent1">
                <a:lumMod val="100000"/>
              </a:schemeClr>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188640"/>
            <a:ext cx="7498080" cy="334962"/>
          </a:xfrm>
        </p:spPr>
        <p:txBody>
          <a:bodyPr>
            <a:noAutofit/>
          </a:bodyPr>
          <a:lstStyle/>
          <a:p>
            <a:pPr algn="ctr"/>
            <a:r>
              <a:rPr lang="tr-TR" sz="2600" b="1" cap="all" dirty="0" err="1">
                <a:solidFill>
                  <a:srgbClr val="FF0000"/>
                </a:solidFill>
                <a:effectLst/>
              </a:rPr>
              <a:t>Emülgatörlerin</a:t>
            </a:r>
            <a:r>
              <a:rPr lang="tr-TR" sz="2600" b="1" cap="all" dirty="0">
                <a:solidFill>
                  <a:srgbClr val="FF0000"/>
                </a:solidFill>
                <a:effectLst/>
              </a:rPr>
              <a:t> etki mekanizması</a:t>
            </a:r>
          </a:p>
        </p:txBody>
      </p:sp>
      <p:sp>
        <p:nvSpPr>
          <p:cNvPr id="3" name="2 İçerik Yer Tutucusu"/>
          <p:cNvSpPr>
            <a:spLocks noGrp="1"/>
          </p:cNvSpPr>
          <p:nvPr>
            <p:ph idx="1"/>
          </p:nvPr>
        </p:nvSpPr>
        <p:spPr>
          <a:xfrm>
            <a:off x="1043608" y="523602"/>
            <a:ext cx="7890080" cy="6145758"/>
          </a:xfrm>
        </p:spPr>
        <p:txBody>
          <a:bodyPr>
            <a:normAutofit/>
          </a:bodyPr>
          <a:lstStyle/>
          <a:p>
            <a:pPr marL="0" indent="0" algn="just">
              <a:buNone/>
            </a:pPr>
            <a:r>
              <a:rPr lang="tr-TR" sz="2200" dirty="0"/>
              <a:t>Emülsiyonların hazırlanması ilk olarak mekanik veya kimyasal bir enerji ile iç fazın parçalanmasını içermektedir. Emülsiyon oluşturulduğu zaman damlacıkların durumundan dolayı fazlar arasındaki ara yüzey artmaktadır. Sıvıların her zaman ara yüzeylerini minimuma indirmek istemelerinin nedeni ile ara yüzeydeki artış ancak bir enerji desteği ile mümkün olmaktadır. Sürekli faz içinde dağılmış  olan damlacıkların yakınlaşmasını önleyerek stabil bir emülsiyon sağlayan maddelere </a:t>
            </a:r>
            <a:r>
              <a:rPr lang="tr-TR" sz="2200" b="1" dirty="0" err="1">
                <a:solidFill>
                  <a:srgbClr val="00B050"/>
                </a:solidFill>
              </a:rPr>
              <a:t>emülsifiye</a:t>
            </a:r>
            <a:r>
              <a:rPr lang="tr-TR" sz="2200" b="1" dirty="0">
                <a:solidFill>
                  <a:srgbClr val="00B050"/>
                </a:solidFill>
              </a:rPr>
              <a:t> edici ajan </a:t>
            </a:r>
            <a:r>
              <a:rPr lang="tr-TR" sz="2200" dirty="0"/>
              <a:t>veya </a:t>
            </a:r>
            <a:r>
              <a:rPr lang="tr-TR" sz="2200" b="1" dirty="0" err="1">
                <a:solidFill>
                  <a:srgbClr val="00B050"/>
                </a:solidFill>
              </a:rPr>
              <a:t>emülgatör</a:t>
            </a:r>
            <a:r>
              <a:rPr lang="tr-TR" sz="2200" dirty="0"/>
              <a:t> denilmektedir. </a:t>
            </a:r>
          </a:p>
          <a:p>
            <a:pPr marL="0" indent="0" algn="just">
              <a:buNone/>
            </a:pPr>
            <a:endParaRPr lang="tr-TR" sz="2200" dirty="0"/>
          </a:p>
          <a:p>
            <a:pPr marL="0" indent="0" algn="just">
              <a:buNone/>
            </a:pPr>
            <a:r>
              <a:rPr lang="tr-TR" sz="2200" b="1" dirty="0" err="1">
                <a:solidFill>
                  <a:srgbClr val="00B0F0"/>
                </a:solidFill>
              </a:rPr>
              <a:t>Emülgatörler</a:t>
            </a:r>
            <a:r>
              <a:rPr lang="tr-TR" sz="2200" b="1" dirty="0">
                <a:solidFill>
                  <a:srgbClr val="00B0F0"/>
                </a:solidFill>
              </a:rPr>
              <a:t>,  ara yüzey hareketi ile stabilizasyonu sağlayacak olan kimyasal bileşeni ortama veren maddedir. </a:t>
            </a:r>
          </a:p>
          <a:p>
            <a:pPr marL="0" indent="0" algn="just">
              <a:buNone/>
            </a:pPr>
            <a:endParaRPr lang="tr-TR" sz="2200" dirty="0"/>
          </a:p>
          <a:p>
            <a:pPr marL="0" indent="0" algn="just">
              <a:buNone/>
            </a:pPr>
            <a:r>
              <a:rPr lang="tr-TR" sz="2200" dirty="0" err="1"/>
              <a:t>Emülgatörler</a:t>
            </a:r>
            <a:r>
              <a:rPr lang="tr-TR" sz="2200" dirty="0"/>
              <a:t> ve </a:t>
            </a:r>
            <a:r>
              <a:rPr lang="tr-TR" sz="2200" dirty="0" err="1"/>
              <a:t>stabilizörler</a:t>
            </a:r>
            <a:r>
              <a:rPr lang="tr-TR" sz="2200" dirty="0"/>
              <a:t> genelde birlikte kullanılmaktadırlar.  Ancak; </a:t>
            </a:r>
            <a:r>
              <a:rPr lang="tr-TR" sz="2200" b="1" dirty="0" err="1">
                <a:solidFill>
                  <a:srgbClr val="FF0000"/>
                </a:solidFill>
              </a:rPr>
              <a:t>emülgatör</a:t>
            </a:r>
            <a:r>
              <a:rPr lang="tr-TR" sz="2200" b="1" dirty="0">
                <a:solidFill>
                  <a:srgbClr val="00B0F0"/>
                </a:solidFill>
              </a:rPr>
              <a:t>, emülsiyonu kolaylaştırıcı bir ajanken </a:t>
            </a:r>
            <a:r>
              <a:rPr lang="tr-TR" sz="2200" b="1" dirty="0" err="1">
                <a:solidFill>
                  <a:srgbClr val="FF0000"/>
                </a:solidFill>
              </a:rPr>
              <a:t>stabilizör</a:t>
            </a:r>
            <a:r>
              <a:rPr lang="tr-TR" sz="2200" b="1" dirty="0">
                <a:solidFill>
                  <a:srgbClr val="00B0F0"/>
                </a:solidFill>
              </a:rPr>
              <a:t>, emülsiyonun bozulmasını önleyici ajan olarak ifade edilmektedir. </a:t>
            </a:r>
          </a:p>
          <a:p>
            <a:pPr marL="0" indent="0" algn="just">
              <a:buNone/>
            </a:pPr>
            <a:endParaRPr lang="tr-TR" sz="2200" dirty="0"/>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88419" y="44624"/>
            <a:ext cx="7962088" cy="1008112"/>
          </a:xfrm>
        </p:spPr>
        <p:txBody>
          <a:bodyPr>
            <a:normAutofit/>
          </a:bodyPr>
          <a:lstStyle/>
          <a:p>
            <a:pPr algn="ctr"/>
            <a:r>
              <a:rPr lang="tr-TR" sz="2600" b="1" cap="all" dirty="0" err="1">
                <a:solidFill>
                  <a:srgbClr val="FF0000"/>
                </a:solidFill>
                <a:effectLst/>
              </a:rPr>
              <a:t>Emülgatörlerin</a:t>
            </a:r>
            <a:r>
              <a:rPr lang="tr-TR" sz="2600" b="1" cap="all" dirty="0">
                <a:solidFill>
                  <a:srgbClr val="FF0000"/>
                </a:solidFill>
                <a:effectLst/>
              </a:rPr>
              <a:t> etkiledikleri gıda sistemleri</a:t>
            </a:r>
          </a:p>
        </p:txBody>
      </p:sp>
      <p:sp>
        <p:nvSpPr>
          <p:cNvPr id="3" name="2 İçerik Yer Tutucusu"/>
          <p:cNvSpPr>
            <a:spLocks noGrp="1"/>
          </p:cNvSpPr>
          <p:nvPr>
            <p:ph idx="1"/>
          </p:nvPr>
        </p:nvSpPr>
        <p:spPr>
          <a:xfrm>
            <a:off x="1043608" y="476672"/>
            <a:ext cx="7890080" cy="6264696"/>
          </a:xfrm>
        </p:spPr>
        <p:txBody>
          <a:bodyPr>
            <a:normAutofit fontScale="92500"/>
          </a:bodyPr>
          <a:lstStyle/>
          <a:p>
            <a:pPr marL="0" indent="0" algn="just">
              <a:buNone/>
            </a:pPr>
            <a:endParaRPr lang="tr-TR" sz="2200" dirty="0"/>
          </a:p>
          <a:p>
            <a:pPr marL="0" indent="0" algn="just">
              <a:buNone/>
            </a:pPr>
            <a:r>
              <a:rPr lang="tr-TR" sz="2200" dirty="0"/>
              <a:t>Gıda sistemlerinin çoğunluğu; su, karbonhidratlar, proteinler, katı veya sıvı yağlar içeren karmaşık çoklu faz sistemlerinden oluşmaktadır. Bu çok fazlı sistemler değişik şekillerde işlenerek ortaya çıkmaktadır. Tekdüze bir kalite ve raf ömrünün sağlanması için </a:t>
            </a:r>
            <a:r>
              <a:rPr lang="tr-TR" sz="2200" dirty="0" err="1"/>
              <a:t>emülgatörler</a:t>
            </a:r>
            <a:r>
              <a:rPr lang="tr-TR" sz="2200" dirty="0"/>
              <a:t> gibi katkı maddelerine ihtiyaç duymaktadırlar. </a:t>
            </a:r>
          </a:p>
          <a:p>
            <a:pPr marL="0" indent="0" algn="just">
              <a:buNone/>
            </a:pPr>
            <a:endParaRPr lang="tr-TR" sz="2200" dirty="0"/>
          </a:p>
          <a:p>
            <a:pPr marL="0" indent="0" algn="just">
              <a:buNone/>
            </a:pPr>
            <a:r>
              <a:rPr lang="tr-TR" sz="2200" dirty="0" err="1"/>
              <a:t>Emülgatörler</a:t>
            </a:r>
            <a:r>
              <a:rPr lang="tr-TR" sz="2200" dirty="0"/>
              <a:t>, </a:t>
            </a:r>
            <a:r>
              <a:rPr lang="tr-TR" sz="2200" dirty="0" err="1"/>
              <a:t>hidrofilik</a:t>
            </a:r>
            <a:r>
              <a:rPr lang="tr-TR" sz="2200" dirty="0"/>
              <a:t> ve </a:t>
            </a:r>
            <a:r>
              <a:rPr lang="tr-TR" sz="2200" dirty="0" err="1"/>
              <a:t>lipofilik</a:t>
            </a:r>
            <a:r>
              <a:rPr lang="tr-TR" sz="2200" dirty="0"/>
              <a:t> özelliklere sahiptirler (</a:t>
            </a:r>
            <a:r>
              <a:rPr lang="tr-TR" sz="2200" dirty="0" err="1"/>
              <a:t>ampifilik</a:t>
            </a:r>
            <a:r>
              <a:rPr lang="tr-TR" sz="2200" dirty="0"/>
              <a:t> maddelerdir):</a:t>
            </a:r>
          </a:p>
          <a:p>
            <a:pPr marL="0" indent="0" algn="just">
              <a:buNone/>
            </a:pPr>
            <a:endParaRPr lang="tr-TR" sz="2200" dirty="0"/>
          </a:p>
          <a:p>
            <a:pPr marL="0" indent="0" algn="just"/>
            <a:r>
              <a:rPr lang="tr-TR" sz="2200" dirty="0"/>
              <a:t> Emülsiyon </a:t>
            </a:r>
            <a:r>
              <a:rPr lang="tr-TR" sz="2200" dirty="0" err="1"/>
              <a:t>stabilitesini</a:t>
            </a:r>
            <a:r>
              <a:rPr lang="tr-TR" sz="2200" dirty="0"/>
              <a:t> korumak, katı yağ </a:t>
            </a:r>
            <a:r>
              <a:rPr lang="tr-TR" sz="2200" dirty="0" err="1"/>
              <a:t>globüllerinin</a:t>
            </a:r>
            <a:r>
              <a:rPr lang="tr-TR" sz="2200" dirty="0"/>
              <a:t> </a:t>
            </a:r>
            <a:r>
              <a:rPr lang="tr-TR" sz="2200" dirty="0" err="1"/>
              <a:t>aglomerasyonunu</a:t>
            </a:r>
            <a:r>
              <a:rPr lang="tr-TR" sz="2200" dirty="0"/>
              <a:t> kontrol etmek ve havalandırılmış sistemlerin </a:t>
            </a:r>
            <a:r>
              <a:rPr lang="tr-TR" sz="2200" dirty="0" err="1"/>
              <a:t>stabilitesini</a:t>
            </a:r>
            <a:r>
              <a:rPr lang="tr-TR" sz="2200" dirty="0"/>
              <a:t> sağlamak.</a:t>
            </a:r>
          </a:p>
          <a:p>
            <a:pPr marL="0" indent="0" algn="just"/>
            <a:r>
              <a:rPr lang="tr-TR" sz="2200" dirty="0"/>
              <a:t> Nişasta bileşenleriyle oluşturulan kompleks yapı sayesinde nişasta içeren ürünlerin raf ömrünü ve dokusunu iyileştirmek.</a:t>
            </a:r>
          </a:p>
          <a:p>
            <a:pPr marL="0" indent="0" algn="just"/>
            <a:r>
              <a:rPr lang="tr-TR" sz="2200" dirty="0"/>
              <a:t> </a:t>
            </a:r>
            <a:r>
              <a:rPr lang="tr-TR" sz="2200" dirty="0" err="1"/>
              <a:t>Gluten</a:t>
            </a:r>
            <a:r>
              <a:rPr lang="tr-TR" sz="2200" dirty="0"/>
              <a:t> proteinleriyle yapılan </a:t>
            </a:r>
            <a:r>
              <a:rPr lang="tr-TR" sz="2200" dirty="0" err="1"/>
              <a:t>interaksiyon</a:t>
            </a:r>
            <a:r>
              <a:rPr lang="tr-TR" sz="2200" dirty="0"/>
              <a:t> sonucu buğday hamurlarının </a:t>
            </a:r>
            <a:r>
              <a:rPr lang="tr-TR" sz="2200" dirty="0" err="1"/>
              <a:t>reolojik</a:t>
            </a:r>
            <a:r>
              <a:rPr lang="tr-TR" sz="2200" dirty="0"/>
              <a:t> özelliklerini </a:t>
            </a:r>
            <a:r>
              <a:rPr lang="tr-TR" sz="2200" dirty="0" err="1"/>
              <a:t>modifiye</a:t>
            </a:r>
            <a:r>
              <a:rPr lang="tr-TR" sz="2200" dirty="0"/>
              <a:t> etmek.</a:t>
            </a:r>
          </a:p>
          <a:p>
            <a:pPr marL="0" indent="0" algn="just"/>
            <a:r>
              <a:rPr lang="tr-TR" sz="2200" dirty="0"/>
              <a:t> Katı yağların kristal yapısını ve </a:t>
            </a:r>
            <a:r>
              <a:rPr lang="tr-TR" sz="2200" dirty="0" err="1"/>
              <a:t>polimorfizmi</a:t>
            </a:r>
            <a:r>
              <a:rPr lang="tr-TR" sz="2200" dirty="0"/>
              <a:t> kontrol ederek katı yağ bazlı ürünlerin kıvam ve dokusunu düzenlemek.</a:t>
            </a:r>
          </a:p>
          <a:p>
            <a:pPr marL="0" indent="0" algn="just">
              <a:buNone/>
            </a:pPr>
            <a:endParaRPr lang="tr-TR"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116632"/>
            <a:ext cx="7498080" cy="634082"/>
          </a:xfrm>
        </p:spPr>
        <p:txBody>
          <a:bodyPr>
            <a:normAutofit/>
          </a:bodyPr>
          <a:lstStyle/>
          <a:p>
            <a:pPr algn="ctr"/>
            <a:r>
              <a:rPr lang="tr-TR" sz="2600" b="1" cap="all" dirty="0" err="1">
                <a:solidFill>
                  <a:srgbClr val="FF0000"/>
                </a:solidFill>
                <a:effectLst/>
              </a:rPr>
              <a:t>Emülgatörlerin</a:t>
            </a:r>
            <a:r>
              <a:rPr lang="tr-TR" sz="2600" b="1" cap="all" dirty="0">
                <a:solidFill>
                  <a:srgbClr val="FF0000"/>
                </a:solidFill>
                <a:effectLst/>
              </a:rPr>
              <a:t> fonksiyonları</a:t>
            </a:r>
          </a:p>
        </p:txBody>
      </p:sp>
      <p:sp>
        <p:nvSpPr>
          <p:cNvPr id="3" name="2 İçerik Yer Tutucusu"/>
          <p:cNvSpPr>
            <a:spLocks noGrp="1"/>
          </p:cNvSpPr>
          <p:nvPr>
            <p:ph idx="1"/>
          </p:nvPr>
        </p:nvSpPr>
        <p:spPr>
          <a:xfrm>
            <a:off x="1115616" y="750714"/>
            <a:ext cx="7818072" cy="5497686"/>
          </a:xfrm>
        </p:spPr>
        <p:txBody>
          <a:bodyPr>
            <a:normAutofit/>
          </a:bodyPr>
          <a:lstStyle/>
          <a:p>
            <a:pPr>
              <a:buFont typeface="Wingdings" panose="05000000000000000000" pitchFamily="2" charset="2"/>
              <a:buChar char="q"/>
            </a:pPr>
            <a:r>
              <a:rPr lang="tr-TR" sz="2200" dirty="0"/>
              <a:t>Ara yüzey geriliminin azaltılması</a:t>
            </a:r>
          </a:p>
          <a:p>
            <a:pPr>
              <a:buFont typeface="Wingdings" panose="05000000000000000000" pitchFamily="2" charset="2"/>
              <a:buChar char="q"/>
            </a:pPr>
            <a:r>
              <a:rPr lang="tr-TR" sz="2200" dirty="0"/>
              <a:t>Ara yüzey film oluşturulması</a:t>
            </a:r>
          </a:p>
          <a:p>
            <a:pPr>
              <a:buFont typeface="Wingdings" panose="05000000000000000000" pitchFamily="2" charset="2"/>
              <a:buChar char="q"/>
            </a:pPr>
            <a:r>
              <a:rPr lang="tr-TR" sz="2200" dirty="0"/>
              <a:t>Katı yağ </a:t>
            </a:r>
            <a:r>
              <a:rPr lang="tr-TR" sz="2200" dirty="0" err="1"/>
              <a:t>globüllerinin</a:t>
            </a:r>
            <a:r>
              <a:rPr lang="tr-TR" sz="2200" dirty="0"/>
              <a:t> </a:t>
            </a:r>
            <a:r>
              <a:rPr lang="tr-TR" sz="2200" dirty="0" err="1"/>
              <a:t>aglomerasyonu</a:t>
            </a:r>
            <a:endParaRPr lang="tr-TR" sz="2200" dirty="0"/>
          </a:p>
          <a:p>
            <a:pPr>
              <a:buFont typeface="Wingdings" panose="05000000000000000000" pitchFamily="2" charset="2"/>
              <a:buChar char="q"/>
            </a:pPr>
            <a:r>
              <a:rPr lang="tr-TR" sz="2200" dirty="0" err="1"/>
              <a:t>Aerasyon</a:t>
            </a:r>
            <a:r>
              <a:rPr lang="tr-TR" sz="2200" dirty="0"/>
              <a:t> ve köpük </a:t>
            </a:r>
            <a:r>
              <a:rPr lang="tr-TR" sz="2200" dirty="0" err="1"/>
              <a:t>stabilitesinin</a:t>
            </a:r>
            <a:r>
              <a:rPr lang="tr-TR" sz="2200" dirty="0"/>
              <a:t> sağlanması</a:t>
            </a:r>
          </a:p>
          <a:p>
            <a:pPr>
              <a:buFont typeface="Wingdings" panose="05000000000000000000" pitchFamily="2" charset="2"/>
              <a:buChar char="q"/>
            </a:pPr>
            <a:r>
              <a:rPr lang="tr-TR" sz="2200" dirty="0"/>
              <a:t>Nişasta kompleksinin oluşturulması</a:t>
            </a:r>
          </a:p>
          <a:p>
            <a:pPr>
              <a:buFont typeface="Wingdings" panose="05000000000000000000" pitchFamily="2" charset="2"/>
              <a:buChar char="q"/>
            </a:pPr>
            <a:r>
              <a:rPr lang="tr-TR" sz="2200" dirty="0"/>
              <a:t>Protein </a:t>
            </a:r>
            <a:r>
              <a:rPr lang="tr-TR" sz="2200" dirty="0" err="1"/>
              <a:t>interaksiyonları</a:t>
            </a:r>
            <a:endParaRPr lang="tr-TR" sz="2200" dirty="0"/>
          </a:p>
          <a:p>
            <a:pPr>
              <a:buFont typeface="Wingdings" panose="05000000000000000000" pitchFamily="2" charset="2"/>
              <a:buChar char="q"/>
            </a:pPr>
            <a:r>
              <a:rPr lang="tr-TR" sz="2200" dirty="0"/>
              <a:t>Katı yağ </a:t>
            </a:r>
            <a:r>
              <a:rPr lang="tr-TR" sz="2200" dirty="0" err="1"/>
              <a:t>kristalizasyonu</a:t>
            </a:r>
            <a:endParaRPr lang="tr-TR" sz="2200" dirty="0"/>
          </a:p>
        </p:txBody>
      </p:sp>
      <p:pic>
        <p:nvPicPr>
          <p:cNvPr id="2050" name="Picture 2" descr="Emülgatör nedir? Emülgatör ne demek? Emülgatör zararlı mı?">
            <a:extLst>
              <a:ext uri="{FF2B5EF4-FFF2-40B4-BE49-F238E27FC236}">
                <a16:creationId xmlns:a16="http://schemas.microsoft.com/office/drawing/2014/main" id="{7DAF35C5-FE17-472B-B7A7-942EAA1F32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3717032"/>
            <a:ext cx="4372148" cy="281113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43608" y="116632"/>
            <a:ext cx="7992888" cy="562074"/>
          </a:xfrm>
        </p:spPr>
        <p:txBody>
          <a:bodyPr>
            <a:normAutofit fontScale="90000"/>
          </a:bodyPr>
          <a:lstStyle/>
          <a:p>
            <a:pPr algn="ctr"/>
            <a:r>
              <a:rPr lang="tr-TR" sz="2600" b="1" cap="all" dirty="0" err="1">
                <a:solidFill>
                  <a:srgbClr val="FF0000"/>
                </a:solidFill>
                <a:effectLst/>
              </a:rPr>
              <a:t>Emülgatör</a:t>
            </a:r>
            <a:r>
              <a:rPr lang="tr-TR" sz="2600" b="1" cap="all" dirty="0">
                <a:solidFill>
                  <a:srgbClr val="FF0000"/>
                </a:solidFill>
                <a:effectLst/>
              </a:rPr>
              <a:t> seçiminde kullanılan HBL sistemi</a:t>
            </a:r>
          </a:p>
        </p:txBody>
      </p:sp>
      <p:sp>
        <p:nvSpPr>
          <p:cNvPr id="3" name="2 İçerik Yer Tutucusu"/>
          <p:cNvSpPr>
            <a:spLocks noGrp="1"/>
          </p:cNvSpPr>
          <p:nvPr>
            <p:ph idx="1"/>
          </p:nvPr>
        </p:nvSpPr>
        <p:spPr>
          <a:xfrm>
            <a:off x="1043608" y="548680"/>
            <a:ext cx="7890080" cy="5699720"/>
          </a:xfrm>
        </p:spPr>
        <p:txBody>
          <a:bodyPr/>
          <a:lstStyle/>
          <a:p>
            <a:pPr marL="0" indent="0" algn="just">
              <a:buNone/>
            </a:pPr>
            <a:r>
              <a:rPr lang="tr-TR" sz="2200" dirty="0"/>
              <a:t>Kullanım amacına yönelik </a:t>
            </a:r>
            <a:r>
              <a:rPr lang="tr-TR" sz="2200" dirty="0" err="1"/>
              <a:t>emülgatör</a:t>
            </a:r>
            <a:r>
              <a:rPr lang="tr-TR" sz="2200" dirty="0"/>
              <a:t> seçiminde yardımcı olması için geliştirilmiş bir çok sistemden biri de HBL (</a:t>
            </a:r>
            <a:r>
              <a:rPr lang="tr-TR" sz="2200" dirty="0" err="1"/>
              <a:t>Hidrofilik-Lipofilik</a:t>
            </a:r>
            <a:r>
              <a:rPr lang="tr-TR" sz="2200" dirty="0"/>
              <a:t> denge) sistemidir. Bu sistem Y/S tipi emülsiyonlarının suda çözünür </a:t>
            </a:r>
            <a:r>
              <a:rPr lang="tr-TR" sz="2200" dirty="0" err="1"/>
              <a:t>emülgatörler</a:t>
            </a:r>
            <a:r>
              <a:rPr lang="tr-TR" sz="2200" dirty="0"/>
              <a:t> ile, S/Y tipi emülsiyonlarının ise yağda çözünür </a:t>
            </a:r>
            <a:r>
              <a:rPr lang="tr-TR" sz="2200" dirty="0" err="1"/>
              <a:t>emülgatörler</a:t>
            </a:r>
            <a:r>
              <a:rPr lang="tr-TR" sz="2200" dirty="0"/>
              <a:t> ile en iyi şekilde hazırlanabileceği temeline dayanmaktadır.</a:t>
            </a:r>
          </a:p>
        </p:txBody>
      </p:sp>
      <p:pic>
        <p:nvPicPr>
          <p:cNvPr id="3078" name="Picture 6" descr="Emilgatör (1000 gram, Dr. Gusto - Emülgatör) | MUTFAKKİTAP">
            <a:extLst>
              <a:ext uri="{FF2B5EF4-FFF2-40B4-BE49-F238E27FC236}">
                <a16:creationId xmlns:a16="http://schemas.microsoft.com/office/drawing/2014/main" id="{BA0D219D-7B5A-4464-9836-5E65DCD63D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2492897"/>
            <a:ext cx="5728049" cy="42905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E376B7D2-CC10-4F6E-9E2B-C68326E497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57222"/>
            <a:ext cx="5616624" cy="6684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8455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Override1.xml><?xml version="1.0" encoding="utf-8"?>
<a:themeOverride xmlns:a="http://schemas.openxmlformats.org/drawingml/2006/main">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themeOverride>
</file>

<file path=docProps/app.xml><?xml version="1.0" encoding="utf-8"?>
<Properties xmlns="http://schemas.openxmlformats.org/officeDocument/2006/extended-properties" xmlns:vt="http://schemas.openxmlformats.org/officeDocument/2006/docPropsVTypes">
  <Template/>
  <TotalTime>1136</TotalTime>
  <Words>1332</Words>
  <Application>Microsoft Office PowerPoint</Application>
  <PresentationFormat>Ekran Gösterisi (4:3)</PresentationFormat>
  <Paragraphs>121</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Gill Sans MT</vt:lpstr>
      <vt:lpstr>Verdana</vt:lpstr>
      <vt:lpstr>Wingdings</vt:lpstr>
      <vt:lpstr>Wingdings 2</vt:lpstr>
      <vt:lpstr>Gündönümü</vt:lpstr>
      <vt:lpstr>PowerPoint Sunusu</vt:lpstr>
      <vt:lpstr>Emülsiyon stabilitesi</vt:lpstr>
      <vt:lpstr>PowerPoint Sunusu</vt:lpstr>
      <vt:lpstr>PowerPoint Sunusu</vt:lpstr>
      <vt:lpstr>Emülgatörlerin etki mekanizması</vt:lpstr>
      <vt:lpstr>Emülgatörlerin etkiledikleri gıda sistemleri</vt:lpstr>
      <vt:lpstr>Emülgatörlerin fonksiyonları</vt:lpstr>
      <vt:lpstr>Emülgatör seçiminde kullanılan HBL sistemi</vt:lpstr>
      <vt:lpstr>PowerPoint Sunusu</vt:lpstr>
      <vt:lpstr>Emülgatörlerin sınıflandırılması</vt:lpstr>
      <vt:lpstr>Doğal emülgatörler</vt:lpstr>
      <vt:lpstr> </vt:lpstr>
      <vt:lpstr>PowerPoint Sunusu</vt:lpstr>
      <vt:lpstr>Emülgatörlerin gıdalarda kullanım alanları</vt:lpstr>
      <vt:lpstr>Emülgatörler ile ilgili yasal düzenlemeler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GIDA KATKI MADDELERİ</dc:title>
  <dc:creator>pc</dc:creator>
  <cp:lastModifiedBy>Birce Mercanoglu Taban</cp:lastModifiedBy>
  <cp:revision>147</cp:revision>
  <dcterms:created xsi:type="dcterms:W3CDTF">2018-11-19T07:13:13Z</dcterms:created>
  <dcterms:modified xsi:type="dcterms:W3CDTF">2021-11-15T07:55:35Z</dcterms:modified>
</cp:coreProperties>
</file>