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309" r:id="rId6"/>
    <p:sldId id="261" r:id="rId7"/>
    <p:sldId id="262" r:id="rId8"/>
    <p:sldId id="263" r:id="rId9"/>
    <p:sldId id="264" r:id="rId10"/>
    <p:sldId id="289" r:id="rId11"/>
    <p:sldId id="290" r:id="rId12"/>
    <p:sldId id="291" r:id="rId13"/>
    <p:sldId id="292" r:id="rId14"/>
    <p:sldId id="293" r:id="rId15"/>
    <p:sldId id="305" r:id="rId16"/>
    <p:sldId id="294" r:id="rId17"/>
    <p:sldId id="296" r:id="rId18"/>
    <p:sldId id="300" r:id="rId19"/>
    <p:sldId id="301" r:id="rId20"/>
    <p:sldId id="302" r:id="rId21"/>
    <p:sldId id="303" r:id="rId22"/>
    <p:sldId id="267" r:id="rId23"/>
    <p:sldId id="268" r:id="rId24"/>
    <p:sldId id="297" r:id="rId25"/>
    <p:sldId id="298" r:id="rId26"/>
    <p:sldId id="299" r:id="rId27"/>
    <p:sldId id="306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307" r:id="rId36"/>
    <p:sldId id="308" r:id="rId37"/>
    <p:sldId id="277" r:id="rId38"/>
    <p:sldId id="279" r:id="rId39"/>
    <p:sldId id="280" r:id="rId40"/>
    <p:sldId id="282" r:id="rId41"/>
    <p:sldId id="283" r:id="rId42"/>
    <p:sldId id="284" r:id="rId43"/>
    <p:sldId id="285" r:id="rId44"/>
    <p:sldId id="286" r:id="rId45"/>
    <p:sldId id="287" r:id="rId4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81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27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94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87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72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75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27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35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42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8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98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A6A5-1DC9-45FA-8A13-9985DAB8EC25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34E88-83C0-4B9A-8CEC-387EFBB086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31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http://www.ctsnet.org/graphic/avd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96333" y="1122363"/>
            <a:ext cx="10371667" cy="2387600"/>
          </a:xfrm>
        </p:spPr>
        <p:txBody>
          <a:bodyPr>
            <a:normAutofit fontScale="90000"/>
          </a:bodyPr>
          <a:lstStyle/>
          <a:p>
            <a:r>
              <a:rPr lang="tr-TR" alt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KAPAK HASTALIKLARI</a:t>
            </a:r>
            <a:r>
              <a:rPr lang="en-US" alt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Doç. Dr. Ali İhsan HASDE</a:t>
            </a:r>
          </a:p>
          <a:p>
            <a:pPr algn="r"/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Tıp Fak.</a:t>
            </a:r>
          </a:p>
          <a:p>
            <a:pPr algn="r"/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ve Damar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Cerr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ABD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8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Bikuspit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aort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6690" y="1825625"/>
            <a:ext cx="7927109" cy="4351338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sık rastlanan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konjenital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anomalidir.</a:t>
            </a:r>
          </a:p>
          <a:p>
            <a:pPr>
              <a:lnSpc>
                <a:spcPct val="80000"/>
              </a:lnSpc>
              <a:buNone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Çocukluk çağında genellikle önemli bir darlık yapmaz. </a:t>
            </a:r>
          </a:p>
          <a:p>
            <a:pPr>
              <a:lnSpc>
                <a:spcPct val="80000"/>
              </a:lnSpc>
              <a:buNone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kapağın anormal yapısı sebebiyle ortaya çıkan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türbülan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akım, zamanla yaprakçıkları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travmatize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ederek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fibrozise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sertleşmeye ve kalsifikasyona ve sonuç olarak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orifisde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erken yaşlarda daralmaya yol açar. </a:t>
            </a:r>
          </a:p>
          <a:p>
            <a:pPr>
              <a:lnSpc>
                <a:spcPct val="80000"/>
              </a:lnSpc>
              <a:buNone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yetmezliği de eşlik edebilir.</a:t>
            </a:r>
          </a:p>
          <a:p>
            <a:endParaRPr lang="tr-TR" dirty="0"/>
          </a:p>
        </p:txBody>
      </p:sp>
      <p:pic>
        <p:nvPicPr>
          <p:cNvPr id="4" name="Picture 10" descr="62FF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0410" y="1825625"/>
            <a:ext cx="3467100" cy="2700338"/>
          </a:xfrm>
          <a:prstGeom prst="rect">
            <a:avLst/>
          </a:prstGeom>
          <a:ln>
            <a:solidFill>
              <a:srgbClr val="CC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2602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Dejeneratif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senil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875" y="1430337"/>
            <a:ext cx="8797925" cy="4746626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aort kapaklarında yıllarca devam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hemodinamik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mekanik travmanın yol açtığı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fibrozis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kalsifikasyon, kapağı sertleştirerek, kapağın hareketini sınırlar ve 65-70 yaşlarına doğru aort darlığına neden olur. 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Hiperkolesterolemi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hipertansiyon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diabetes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mellitus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risk faktörleri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dejenerasyonun erken gelişmesine sebep olur. 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Komissural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füzyon yoktur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solidFill>
                <a:srgbClr val="7F7F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-1435894" y="2866231"/>
            <a:ext cx="5427662" cy="2555875"/>
          </a:xfrm>
          <a:prstGeom prst="rect">
            <a:avLst/>
          </a:prstGeom>
          <a:ln>
            <a:solidFill>
              <a:srgbClr val="FFCC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8138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Romatizmal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38600" y="1755775"/>
            <a:ext cx="7315199" cy="44211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Romatizmal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valvülitisin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olduğu aort darlığının en önemli karakteri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semilüner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aort kapaklarının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komissürlerinin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yapışması, kapakların kalınlaşması, sertleşmesidir. Bazen buna kalsifikasyon da eklenebilir.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Sıklıkla, aort darlığına aort yetmezliği de eşlik eder.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Romatizmal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 genellikle mitral kapak lezyonu ile birlikte bulunur.</a:t>
            </a:r>
          </a:p>
          <a:p>
            <a:endParaRPr lang="tr-TR" dirty="0"/>
          </a:p>
        </p:txBody>
      </p:sp>
      <p:pic>
        <p:nvPicPr>
          <p:cNvPr id="4" name="Picture 11" descr="62FF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5775"/>
            <a:ext cx="4038600" cy="3135313"/>
          </a:xfrm>
          <a:prstGeom prst="rect">
            <a:avLst/>
          </a:prstGeom>
          <a:ln>
            <a:solidFill>
              <a:srgbClr val="CC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5853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Fizyopatoloji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6957"/>
            <a:ext cx="9561945" cy="473219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defRPr/>
            </a:pPr>
            <a:r>
              <a:rPr lang="tr-TR" sz="3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kapak alanındaki daralma %50’den fazla olmadıkça klinik semptoma neden olabilecek derecede </a:t>
            </a:r>
            <a:r>
              <a:rPr lang="tr-TR" sz="3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hemodinamik</a:t>
            </a:r>
            <a:r>
              <a:rPr lang="tr-TR" sz="3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değişiklik yapmaz. </a:t>
            </a:r>
            <a:endParaRPr lang="tr-T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Normalde aort içi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basınç ile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ventrikülün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basıncı birbirine eşittir. Aort darlığında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basıncı, aorta basıncından daha yüksek olur. Bu basınç farkı (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gradient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aort kapağındaki darlığın derecesi ile ilgili olarak artar. </a:t>
            </a:r>
          </a:p>
          <a:p>
            <a:pPr algn="just">
              <a:lnSpc>
                <a:spcPct val="120000"/>
              </a:lnSpc>
              <a:buNone/>
              <a:defRPr/>
            </a:pPr>
            <a:endParaRPr lang="tr-T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Basınç </a:t>
            </a:r>
            <a:r>
              <a:rPr lang="tr-TR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gradientini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 kapağındaki 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darlıktan başka bu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kapaktan geçen kalp debisi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tayin eder.</a:t>
            </a:r>
            <a:endParaRPr lang="tr-T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3194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Fizyopatoloji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07909" cy="4351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kapak alanındaki darlığın derecesi ile bağlantılı olarak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basıncı artar,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ejeksiyon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süresi uzar ve aorta basıncı azalır.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LV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basıncın artması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ventrikülde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sarkomerlerin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paralel çoğalmasına yani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konsantrik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hipertrofiye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(kalınlık ve kitlede artış) yol açar. </a:t>
            </a:r>
          </a:p>
        </p:txBody>
      </p:sp>
      <p:pic>
        <p:nvPicPr>
          <p:cNvPr id="4" name="Picture 4" descr="aortic-stenosisLV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5272" y="3522374"/>
            <a:ext cx="4213225" cy="2879725"/>
          </a:xfrm>
          <a:prstGeom prst="rect">
            <a:avLst/>
          </a:prstGeom>
        </p:spPr>
      </p:pic>
      <p:pic>
        <p:nvPicPr>
          <p:cNvPr id="5" name="Picture 2" descr="C:\Documents and Settings\user\Belgelerim\Resimlerim\634464_x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9"/>
          <a:stretch>
            <a:fillRect/>
          </a:stretch>
        </p:blipFill>
        <p:spPr bwMode="auto">
          <a:xfrm>
            <a:off x="7867072" y="1147474"/>
            <a:ext cx="336073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55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Fizyopatoloji</a:t>
            </a:r>
            <a:r>
              <a:rPr lang="en-US" altLang="tr-T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tr-T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afterloadu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artar</a:t>
            </a: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Hipertrofiye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kalın duvarlı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Erken dönemde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kontraktil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 iyi ve EF korunmakta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 dönemde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genişlemeye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kontraktil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 bozulmaya başlar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Sinüs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ritm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kaybı semptomların hızlı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progresyonuna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  <a:endParaRPr lang="en-GB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835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09" y="856532"/>
            <a:ext cx="6969504" cy="5218831"/>
          </a:xfrm>
        </p:spPr>
      </p:pic>
    </p:spTree>
    <p:extLst>
      <p:ext uri="{BB962C8B-B14F-4D97-AF65-F5344CB8AC3E}">
        <p14:creationId xmlns:p14="http://schemas.microsoft.com/office/powerpoint/2010/main" val="319542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Semptomlar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073" y="1862570"/>
            <a:ext cx="10515600" cy="4351338"/>
          </a:xfrm>
        </p:spPr>
        <p:txBody>
          <a:bodyPr/>
          <a:lstStyle/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Asemptomatik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evre,</a:t>
            </a:r>
          </a:p>
          <a:p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Semptomatik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evre;</a:t>
            </a:r>
          </a:p>
          <a:p>
            <a:pPr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angina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pektoris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kalp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yetersizliği,</a:t>
            </a:r>
          </a:p>
          <a:p>
            <a:pPr>
              <a:buNone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 ölüm.</a:t>
            </a:r>
          </a:p>
          <a:p>
            <a:endParaRPr lang="tr-TR" dirty="0"/>
          </a:p>
        </p:txBody>
      </p:sp>
      <p:sp>
        <p:nvSpPr>
          <p:cNvPr id="4" name="4 Sağ Ayraç"/>
          <p:cNvSpPr/>
          <p:nvPr/>
        </p:nvSpPr>
        <p:spPr>
          <a:xfrm>
            <a:off x="3641436" y="3449781"/>
            <a:ext cx="647700" cy="1454727"/>
          </a:xfrm>
          <a:prstGeom prst="rightBrac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" name="5 Metin kutusu"/>
          <p:cNvSpPr txBox="1">
            <a:spLocks noChangeArrowheads="1"/>
          </p:cNvSpPr>
          <p:nvPr/>
        </p:nvSpPr>
        <p:spPr bwMode="auto">
          <a:xfrm>
            <a:off x="4914756" y="3765981"/>
            <a:ext cx="39608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Klasik </a:t>
            </a:r>
            <a:r>
              <a:rPr lang="tr-TR" alt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triad</a:t>
            </a:r>
            <a:r>
              <a:rPr lang="tr-TR" alt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(Kardinal semptomlar)</a:t>
            </a:r>
          </a:p>
        </p:txBody>
      </p:sp>
    </p:spTree>
    <p:extLst>
      <p:ext uri="{BB962C8B-B14F-4D97-AF65-F5344CB8AC3E}">
        <p14:creationId xmlns:p14="http://schemas.microsoft.com/office/powerpoint/2010/main" val="2219003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Angina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pektoris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Koroner arter hastalığı olmayan aort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darlıklı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hastalarda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anginanın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sebebi,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hipertrofik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ventrikülün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oksijen gereksinimi ile sunumu arasındaki hassas dengenin bozulmasıdır. Egzersiz ile ortaya çıkıp, istirahat ile kaybolur.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 sebebiyle aort kapak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replasmanı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yapılacak hastaların ~%40’ında koroner arter hastalığı tespit edilmiştir.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olan hastalarda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angina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pektoris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geliştikten sonra yaşam beklentisi ortalama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47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Sıklıkla egzersiz sırasında ortaya çıkar.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AD’nda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egzersiz sırasında kalp debisi artamaz. Ayrıca,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vazodilatasyon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kanda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yönlenme olur.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Rezervi kısıtlı olan kalp debisi efor sırasında yeterli artış gösteremez ve oluşan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serebral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iskemi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presenkopa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açar.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00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73591"/>
            <a:ext cx="10515600" cy="1325563"/>
          </a:xfrm>
        </p:spPr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AORTİK KÖKÜN FONKSİYONEL ANATOMİSİ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kök,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kapağı kapsayan kompleks bir dokudur.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kök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aorto-ventriküler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junction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başlar ve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sinotubuler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junction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sonlanır.</a:t>
            </a:r>
          </a:p>
          <a:p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Komponentleri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Aorto-ventriküler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junction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annulus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Leafletler</a:t>
            </a:r>
            <a:endParaRPr lang="tr-TR" alt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Sinüs </a:t>
            </a: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valsalva</a:t>
            </a:r>
            <a:endParaRPr lang="tr-TR" alt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Sinotubuler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junction</a:t>
            </a:r>
            <a:endParaRPr lang="tr-TR" alt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annulus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taraksıdır (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scalloped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ve yaklaşık %45’i dairesel olarak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interventriküler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kasa, %55’i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interventriküler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fibröz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cisme direkt olarak tutunur.</a:t>
            </a:r>
            <a:endParaRPr lang="en-US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4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</a:t>
            </a:r>
            <a:r>
              <a:rPr lang="tr-TR" alt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yetmezliği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Hastalığın erken evrelerinde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diyastolik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 bozukluğuna; geç evrelerde ise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disfonksiyona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egzersiz </a:t>
            </a: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taşikardi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sırasında gelişen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dispne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mevcuttur. </a:t>
            </a:r>
          </a:p>
          <a:p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darlığında kalp yetersizliği geliştikten sonra yaşam beklentisi ortalama 2 yıldır.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1706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 ölüm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darlığında ani ölüm genelde aritmi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iskemiye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ortaya çıkar. </a:t>
            </a:r>
          </a:p>
          <a:p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 ölüm oranı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asemptomatik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hastalarda yılda %1’den daha azken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semptomatik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hastalarda bu risk artmıştır.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822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 Sınıflaması</a:t>
            </a:r>
            <a:r>
              <a:rPr lang="tr-TR" altLang="tr-TR" dirty="0">
                <a:solidFill>
                  <a:srgbClr val="FFFF00"/>
                </a:solidFill>
              </a:rPr>
              <a:t/>
            </a:r>
            <a:br>
              <a:rPr lang="tr-TR" altLang="tr-TR" dirty="0">
                <a:solidFill>
                  <a:srgbClr val="FFFF00"/>
                </a:solidFill>
              </a:rPr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77115"/>
            <a:ext cx="10260306" cy="2588849"/>
          </a:xfrm>
        </p:spPr>
      </p:pic>
    </p:spTree>
    <p:extLst>
      <p:ext uri="{BB962C8B-B14F-4D97-AF65-F5344CB8AC3E}">
        <p14:creationId xmlns:p14="http://schemas.microsoft.com/office/powerpoint/2010/main" val="2746418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Semptomatik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hastalar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Çıkım yolu obstrüksiyonu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hipertrofi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kardinal semptomlara yol açar</a:t>
            </a: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Angina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konjestif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kalp yetmezliği 				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4yıl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yıl, 2 yıllık hayat beklentisi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Semptomların başlangıcında ortalama aort kapak alanı 0.6 cm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Semptomatik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hastada ani ölüm &gt; %10/yıl</a:t>
            </a:r>
            <a:endParaRPr lang="en-GB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2052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 Muayene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 Basıncı: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SKB düşer, nabız basıncı daralır. 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Nabız: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Pulsus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parvus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tardus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karakteristik nabzı, el altında yavaş yavaş yükselen, gecikmiş yuvarlak bir doruk yaptıktan sonra yavaş yavaş el altından çekilen, düşük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amplitütlü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nabızdır.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Palpasyonda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apikal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vuru normal lokalizasyondadır, ancak el altına yavaş gelir, el altında uzun kalır ve el altından yavaş kaçar.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odağında, bazen boyuna da yayılan </a:t>
            </a:r>
            <a:r>
              <a:rPr lang="tr-TR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tril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palpe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862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Birinci kalp sesi (S1):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Genellikle normaldir.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İkinci kalp sesi (S2):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Hafif aort darlıklarında normal olabilir. Darlığın şiddeti arttıkça ikinci kalp sesinin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aortik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(A2) şiddeti azalır. İkinci kalp sesinde paradoks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ikilenme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oluşur.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Dördüncü kalp sesi (S4):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darlığında sol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esnekliğinin azalması nedeniyle genellikle işitilir.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Üçüncü kalp sesi (S3):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sol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disfonksiyonu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olunca duyulur.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7179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Ejeksiyon</a:t>
            </a:r>
            <a:r>
              <a:rPr lang="tr-TR" alt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kliki</a:t>
            </a:r>
            <a:r>
              <a:rPr lang="tr-TR" altLang="tr-TR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tr-TR" altLang="tr-TR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İşitilmesi darlığın şiddetini değil, kapağın hareketli olduğunu ifade eder. </a:t>
            </a:r>
          </a:p>
          <a:p>
            <a:pPr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Üfürüm: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AD’nda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en iyi aort odağında işitilen, boyuna yayılan, birinci kalp sesinden kısa bir süre sonra başlayan ve ikinci kalp sesinin A2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komponentinden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önce sonlanan, kreşendo-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dekreşendo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şeklinde </a:t>
            </a:r>
            <a:r>
              <a:rPr lang="tr-TR" altLang="tr-T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sistolik</a:t>
            </a:r>
            <a:r>
              <a:rPr lang="tr-TR" alt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ejeksiyon</a:t>
            </a:r>
            <a:r>
              <a:rPr lang="tr-TR" alt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üfürümü (</a:t>
            </a:r>
            <a:r>
              <a:rPr lang="tr-TR" altLang="tr-T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midsistolik</a:t>
            </a:r>
            <a:r>
              <a:rPr lang="tr-TR" alt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üfürüm)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işitilir. Ü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fürüm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sağa daha fazla olmak üzere, boyuna yayılır.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047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99" y="258618"/>
            <a:ext cx="7241947" cy="3788833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90" y="4153957"/>
            <a:ext cx="5939366" cy="263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84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</a:t>
            </a:r>
            <a:r>
              <a:rPr lang="tr-TR" alt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DARLIĞI-Cerrahi </a:t>
            </a:r>
            <a:r>
              <a:rPr lang="tr-TR" altLang="tr-TR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endikasyonlar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26158"/>
              </p:ext>
            </p:extLst>
          </p:nvPr>
        </p:nvGraphicFramePr>
        <p:xfrm>
          <a:off x="838200" y="1690688"/>
          <a:ext cx="9127066" cy="4646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80105">
                  <a:extLst>
                    <a:ext uri="{9D8B030D-6E8A-4147-A177-3AD203B41FA5}">
                      <a16:colId xmlns:a16="http://schemas.microsoft.com/office/drawing/2014/main" val="2491301361"/>
                    </a:ext>
                  </a:extLst>
                </a:gridCol>
                <a:gridCol w="815001">
                  <a:extLst>
                    <a:ext uri="{9D8B030D-6E8A-4147-A177-3AD203B41FA5}">
                      <a16:colId xmlns:a16="http://schemas.microsoft.com/office/drawing/2014/main" val="2002982122"/>
                    </a:ext>
                  </a:extLst>
                </a:gridCol>
                <a:gridCol w="831960">
                  <a:extLst>
                    <a:ext uri="{9D8B030D-6E8A-4147-A177-3AD203B41FA5}">
                      <a16:colId xmlns:a16="http://schemas.microsoft.com/office/drawing/2014/main" val="3246384504"/>
                    </a:ext>
                  </a:extLst>
                </a:gridCol>
              </a:tblGrid>
              <a:tr h="404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Öneriler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Öneri Sınıfı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Kanıt düzeyi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8937942"/>
                  </a:ext>
                </a:extLst>
              </a:tr>
              <a:tr h="404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Ciddi, yüksek gradiyentli aort darlığı (ortalama gradiyent ≥40 mmHg veya peak velosite ≥4.0m/s) bulunan semptomatik hastalarda müdahale gereklidir.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5992365"/>
                  </a:ext>
                </a:extLst>
              </a:tr>
              <a:tr h="404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Ciddi düşük akımlı, düşük gradiyentli (&lt;40 mmHg) AD olan, ejeksiyon fraksiyonu azalmış semptomatik hastalarda müdahale gereklidir.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6166378"/>
                  </a:ext>
                </a:extLst>
              </a:tr>
              <a:tr h="611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Düşük akımlı, düşük gradientli (&lt;40 mmHg) AD ile normal ejeksiyon fraksiyonu olan semptomatik hastalarda, AD’nın dikkatli bir şekilde doğrulanmasının ardından girişim düşünülmelidir.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034764"/>
                  </a:ext>
                </a:extLst>
              </a:tr>
              <a:tr h="404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Ciddi AD olan ve başka bir nedenden kaynaklanmayan sistolik LV disfonksiyonu (LVEF&lt;50) olan asemptomatik hastalarda AVR gereklidir.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4047528"/>
                  </a:ext>
                </a:extLst>
              </a:tr>
              <a:tr h="611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Ciddi aort darlığı olan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asemptomatik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hastalarda, aort darlığına bağlı olarak egzersizle semptomları ortaya çıkan anormal bir egzersiz testi varlığında AVR gereklidir.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6552818"/>
                  </a:ext>
                </a:extLst>
              </a:tr>
              <a:tr h="404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Ciddi aort darlığı olan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asemptomatik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hastalarda egzersiz testinde kan basıncında ciddi bir düşüş gözlenmesi halinde SAVR düşünülmelidir.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6559750"/>
                  </a:ext>
                </a:extLst>
              </a:tr>
              <a:tr h="404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Asendan aort, KABG ya da başka bir kapak cerrahisi yapılacak hastalarda ciddi aort darlığı olması halinde AVR endikedir.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2030153"/>
                  </a:ext>
                </a:extLst>
              </a:tr>
              <a:tr h="611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Asendan aort, KABG ya da başka bir kapak cerrahisi yapılacak hastalarda orta dereceli aort darlığı olması halinde Kalp Ekibince karar verilerek SAVR uygulanabilir.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468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028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DSCN089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735" y="701964"/>
            <a:ext cx="7314529" cy="5484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62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Google Shape;194;p4"/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2373745"/>
            <a:ext cx="5420822" cy="319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9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9239" y="2122197"/>
            <a:ext cx="5092469" cy="4232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YETMEZLİĞİ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546600" cy="4464339"/>
          </a:xfrm>
        </p:spPr>
        <p:txBody>
          <a:bodyPr/>
          <a:lstStyle/>
          <a:p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Kalp Kapakçıklarına Bağlı</a:t>
            </a:r>
          </a:p>
          <a:p>
            <a:pPr lvl="1"/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Romatizmal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ateş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Doğumsal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biküspid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aort</a:t>
            </a:r>
          </a:p>
          <a:p>
            <a:pPr lvl="1"/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İnfektif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aort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Geniş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septal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defekt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</a:t>
            </a:r>
          </a:p>
          <a:p>
            <a:pPr lvl="1"/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Miksomatöz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değişiklikler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bağ dokusu hastalıkları</a:t>
            </a:r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6659418" y="1825625"/>
            <a:ext cx="4562764" cy="400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Köküne Bağlı 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Dejeneratif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dilatasyon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Kistik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medial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nekroz (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Marfan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Behçet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Sifiliz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diseksiyonu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hipertansiyon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Ateroskleroz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Aortit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(Sistemik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64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Patofizyoloji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ventrikülün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diyastoldeki aşırı volüm yüklenmesi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diyastol sonu volümü artar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atım hacmi artar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ejeksiyon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zamanı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 basıncı yükselir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diyastolik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basıncı ve diyastol süresi düşer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Diyastol sonu duvar gerilimi artar</a:t>
            </a:r>
          </a:p>
          <a:p>
            <a:pPr lvl="1"/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Ekzantrik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hipertrofi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gelişir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çapında ve duvar kalınlığında eşit değerde artış olur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Sonunda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kontraksiyon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ejeksiyon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fraksiyonunda düşme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52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Klinik bulgular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Asemptomatik</a:t>
            </a: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Efor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dispnesi</a:t>
            </a: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Ortopne</a:t>
            </a: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Paroksismal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nokturnal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dispne</a:t>
            </a: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Akciğer ödemi</a:t>
            </a:r>
          </a:p>
          <a:p>
            <a:pPr lvl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anjina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görülür</a:t>
            </a:r>
          </a:p>
          <a:p>
            <a:pPr lvl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Karın ağrısı</a:t>
            </a:r>
          </a:p>
          <a:p>
            <a:pPr lvl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Çarpıntı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148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 Muayene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Nabız basıncı genişlemiş</a:t>
            </a:r>
          </a:p>
          <a:p>
            <a:pPr lvl="1"/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Sistolik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 basıncı yükselmiş</a:t>
            </a:r>
          </a:p>
          <a:p>
            <a:pPr lvl="1"/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Femoral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arter üzerinde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oskültasyon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pistol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shot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Quinke</a:t>
            </a:r>
            <a:r>
              <a:rPr lang="tr-TR" alt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belirtisi: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Kapiller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yatakta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pulsasyon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Tırnak yatağı hafifçe bastırılarak soluklaştırıldıktan sonra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hiperemik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bölgenin her nabızda genişleyip daralması</a:t>
            </a:r>
          </a:p>
          <a:p>
            <a:pPr lvl="1"/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Oskültasyonda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sternumun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 kenarı boyunca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diyastolik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üfürüm</a:t>
            </a:r>
          </a:p>
          <a:p>
            <a:pPr lvl="1"/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regürjite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kan, mitral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yaprakçığı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annulusa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doğru iter: Fonksiyonel mitral darlığı-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apikal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diastolik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üfürüm</a:t>
            </a:r>
          </a:p>
          <a:p>
            <a:pPr lvl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Akut aort yetmezliğinde: </a:t>
            </a:r>
          </a:p>
          <a:p>
            <a:pPr marL="457200" lvl="1" indent="0">
              <a:buNone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Taşikardi,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vazokonstrüksiyon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siyanoz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akciğer ödemi.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3878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Laboratuar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bulguları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964873"/>
            <a:ext cx="10515600" cy="3212090"/>
          </a:xfrm>
        </p:spPr>
        <p:txBody>
          <a:bodyPr/>
          <a:lstStyle/>
          <a:p>
            <a:pPr lvl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EKG (Kronik aort yetmezliği): Sol aks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deviasyonu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sol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ventrikül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yüklenmesi</a:t>
            </a:r>
          </a:p>
          <a:p>
            <a:pPr lvl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Teleradyografide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(Kronik aort yetmezliği): Kalpte genişleme-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inferiora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sola doğru yer değiştirme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4828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34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Yetmezliği Sınıflaması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7" y="1024468"/>
            <a:ext cx="8720666" cy="5635210"/>
          </a:xfrm>
        </p:spPr>
      </p:pic>
    </p:spTree>
    <p:extLst>
      <p:ext uri="{BB962C8B-B14F-4D97-AF65-F5344CB8AC3E}">
        <p14:creationId xmlns:p14="http://schemas.microsoft.com/office/powerpoint/2010/main" val="34283168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Yetmezliği - Cerrahi </a:t>
            </a:r>
            <a:r>
              <a:rPr lang="tr-TR" alt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endikasyonlar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34242"/>
              </p:ext>
            </p:extLst>
          </p:nvPr>
        </p:nvGraphicFramePr>
        <p:xfrm>
          <a:off x="838200" y="2040470"/>
          <a:ext cx="7772929" cy="3680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0252">
                  <a:extLst>
                    <a:ext uri="{9D8B030D-6E8A-4147-A177-3AD203B41FA5}">
                      <a16:colId xmlns:a16="http://schemas.microsoft.com/office/drawing/2014/main" val="2475118037"/>
                    </a:ext>
                  </a:extLst>
                </a:gridCol>
                <a:gridCol w="673681">
                  <a:extLst>
                    <a:ext uri="{9D8B030D-6E8A-4147-A177-3AD203B41FA5}">
                      <a16:colId xmlns:a16="http://schemas.microsoft.com/office/drawing/2014/main" val="3473526550"/>
                    </a:ext>
                  </a:extLst>
                </a:gridCol>
                <a:gridCol w="728996">
                  <a:extLst>
                    <a:ext uri="{9D8B030D-6E8A-4147-A177-3AD203B41FA5}">
                      <a16:colId xmlns:a16="http://schemas.microsoft.com/office/drawing/2014/main" val="3985539349"/>
                    </a:ext>
                  </a:extLst>
                </a:gridCol>
              </a:tblGrid>
              <a:tr h="525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Öneriler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Öneri Sınıfı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Kanıt düzeyi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402868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LV sistolik fonksiyonundan bağımsız olarak, ciddi AY olan semptomatik hastalarda aort kapak cerrahisi önerilir.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810711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Asemptomatik kronik ciddi AY’li asemptomatik hastalardan LV sistolik disfonksiyonu kanıtı olan hastalar (EF&lt;50) için aort kapak cerrahisi önerilir.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3914853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Kronik ciddi AY’li olup başka kardiyak cerrahi geçirecek hastalarda aort kapak cerrahisi önerilir.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726234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Normal LVEF’li (EF≥50) ancak LVESD&gt;50 mm olan kronik ciddi AY’li asemptomatik hastalar için aort kapak cerrahisi önerilir.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IIa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7249110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Normal LVEF’li (EF≥50) ancak LVEDD&gt;70 mm olan kronik ciddi AY’li asemptomatik hastalarda, cerrahi risk düşükse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IIa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9818800"/>
                  </a:ext>
                </a:extLst>
              </a:tr>
              <a:tr h="52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Kronik orta AY’si olan ve başka kardiyak cerrahi geçirecek hastalarda aort kapak cerrahisi önerilir.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IIa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C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587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1325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tara00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61" y="1791855"/>
            <a:ext cx="9257873" cy="419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516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tara00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47273"/>
            <a:ext cx="10435169" cy="321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2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tara0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992" y="1616364"/>
            <a:ext cx="7575426" cy="455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9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1026" descr="tara00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5"/>
          <a:stretch>
            <a:fillRect/>
          </a:stretch>
        </p:blipFill>
        <p:spPr bwMode="auto">
          <a:xfrm>
            <a:off x="1202503" y="1690688"/>
            <a:ext cx="2619576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oogle Shape;192;p4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5713" y="1852036"/>
            <a:ext cx="6579523" cy="4123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2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</a:rPr>
              <a:t>Kapak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87781"/>
            <a:ext cx="10515600" cy="3489181"/>
          </a:xfrm>
        </p:spPr>
        <p:txBody>
          <a:bodyPr/>
          <a:lstStyle/>
          <a:p>
            <a:r>
              <a:rPr lang="tr-TR" altLang="tr-TR" dirty="0" err="1"/>
              <a:t>Bioprotez</a:t>
            </a:r>
            <a:r>
              <a:rPr lang="tr-TR" altLang="tr-TR" dirty="0"/>
              <a:t> </a:t>
            </a:r>
            <a:r>
              <a:rPr lang="tr-TR" altLang="tr-TR" dirty="0" smtClean="0"/>
              <a:t>&gt;65 </a:t>
            </a:r>
            <a:r>
              <a:rPr lang="tr-TR" altLang="tr-TR" dirty="0"/>
              <a:t>yaş; Mekanik protez </a:t>
            </a:r>
            <a:r>
              <a:rPr lang="tr-TR" altLang="tr-TR" dirty="0" smtClean="0"/>
              <a:t>&lt;65 </a:t>
            </a:r>
            <a:r>
              <a:rPr lang="tr-TR" altLang="tr-TR" dirty="0"/>
              <a:t>yaş.</a:t>
            </a:r>
          </a:p>
          <a:p>
            <a:r>
              <a:rPr lang="tr-TR" altLang="tr-TR" dirty="0"/>
              <a:t>Hayat beklentisi düşük olduğunda doku kapakları tercih edilmektedir.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1784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 Sonrası Medikal Tedavi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Antikoagülan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(Sinüs ritmi,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emboli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geçirmemiş, sol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atrium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genişlememiş)	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INR 2-3 !!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</a:p>
          <a:p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Statinler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Antikoagülanlarla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etkileşime dikkat)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220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Mekanik kapak tipleri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2051" descr="clip_image0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13189"/>
            <a:ext cx="424232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52" descr="clip_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3" y="1442606"/>
            <a:ext cx="39512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54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026" descr="tara00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854" y="1027906"/>
            <a:ext cx="5330586" cy="536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821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026" descr="tara00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33" y="1173018"/>
            <a:ext cx="6558935" cy="497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326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Yeni Yaklaşımlar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0419" y="962025"/>
            <a:ext cx="10515600" cy="4095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altLang="tr-TR" b="1" dirty="0">
                <a:solidFill>
                  <a:srgbClr val="FF0000"/>
                </a:solidFill>
              </a:rPr>
              <a:t>MİNİMAL İNVAZİV YAKLAŞIMLAR</a:t>
            </a:r>
            <a:endParaRPr lang="en-US" altLang="tr-TR" b="1" dirty="0">
              <a:solidFill>
                <a:srgbClr val="FF0000"/>
              </a:solidFill>
            </a:endParaRPr>
          </a:p>
          <a:p>
            <a:endParaRPr lang="tr-TR" dirty="0"/>
          </a:p>
        </p:txBody>
      </p:sp>
      <p:pic>
        <p:nvPicPr>
          <p:cNvPr id="4" name="Picture 4" descr="clip_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83" y="1371600"/>
            <a:ext cx="4648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lip_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683" y="1371600"/>
            <a:ext cx="4495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lip_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683" y="3886200"/>
            <a:ext cx="4495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lip_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83" y="3886200"/>
            <a:ext cx="4648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37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82" y="1164108"/>
            <a:ext cx="6324138" cy="5000688"/>
          </a:xfrm>
        </p:spPr>
      </p:pic>
    </p:spTree>
    <p:extLst>
      <p:ext uri="{BB962C8B-B14F-4D97-AF65-F5344CB8AC3E}">
        <p14:creationId xmlns:p14="http://schemas.microsoft.com/office/powerpoint/2010/main" val="50435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026" descr="tara00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45" y="1690687"/>
            <a:ext cx="5419709" cy="434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069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KAPAK </a:t>
            </a:r>
            <a:r>
              <a:rPr lang="tr-TR" alt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HASTALIKLARI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Yetmezliği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Kombine (Darlık ve Yetersizlik) Aort Kapak Hastalığı</a:t>
            </a:r>
            <a:endParaRPr lang="en-US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83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DARLIĞI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9667" y="1821103"/>
            <a:ext cx="10515600" cy="4745327"/>
          </a:xfrm>
        </p:spPr>
        <p:txBody>
          <a:bodyPr>
            <a:normAutofit/>
          </a:bodyPr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ve Kuzey Amerika’da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halen 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müdahele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 kapak sklerozu sıklığı, 65 yaşında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yaklaşık %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25’tir. 75 yaştan sonra görülme sıklığı ise %48’e yükselmektedir. AD görülme sıklığı ise 65 yaş üzerinde %4-5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oranlarındadır. Ülkemizde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çok merkezli bir çalışmada 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prevalansı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%6 olarak saptanmıştır.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Hipertansiyon ve koroner arter hastalığından sonra en sık rastlanan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kardiyovasküler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hastalık</a:t>
            </a:r>
            <a:endParaRPr lang="en-US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04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 Darlığı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Dejeneratif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kalsifikasyon</a:t>
            </a:r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Konjenital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malformasyon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unikommisural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biküspid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Romatizmal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ateş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hastalıklar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paget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end-stage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  <p:pic>
        <p:nvPicPr>
          <p:cNvPr id="4" name="Picture 6" descr="clip_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www.ctsnet.org/graphic/avd1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-18039"/>
            <a:ext cx="243840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lip_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5195455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159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1472</Words>
  <Application>Microsoft Office PowerPoint</Application>
  <PresentationFormat>Geniş ekran</PresentationFormat>
  <Paragraphs>225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Office Teması</vt:lpstr>
      <vt:lpstr>AORT KAPAK HASTALIKLARI </vt:lpstr>
      <vt:lpstr>AORTİK KÖKÜN FONKSİYONEL ANATOMİSİ</vt:lpstr>
      <vt:lpstr>PowerPoint Sunusu</vt:lpstr>
      <vt:lpstr>PowerPoint Sunusu</vt:lpstr>
      <vt:lpstr>PowerPoint Sunusu</vt:lpstr>
      <vt:lpstr>PowerPoint Sunusu</vt:lpstr>
      <vt:lpstr>AORT KAPAK HASTALIKLARI</vt:lpstr>
      <vt:lpstr>AORT DARLIĞI</vt:lpstr>
      <vt:lpstr>               Aort Darlığı</vt:lpstr>
      <vt:lpstr>Bikuspit aort</vt:lpstr>
      <vt:lpstr>Dejeneratif/senil AD</vt:lpstr>
      <vt:lpstr>Romatizmal AD</vt:lpstr>
      <vt:lpstr>Fizyopatoloji</vt:lpstr>
      <vt:lpstr>Fizyopatoloji</vt:lpstr>
      <vt:lpstr>Fizyopatoloji </vt:lpstr>
      <vt:lpstr>PowerPoint Sunusu</vt:lpstr>
      <vt:lpstr>Semptomlar</vt:lpstr>
      <vt:lpstr>Angina pektoris</vt:lpstr>
      <vt:lpstr>Senkop</vt:lpstr>
      <vt:lpstr>Kalp yetmezliği</vt:lpstr>
      <vt:lpstr>Ani ölüm</vt:lpstr>
      <vt:lpstr>Aort Darlığı Sınıflaması </vt:lpstr>
      <vt:lpstr>Semptomatik hastalar</vt:lpstr>
      <vt:lpstr>Fizik Muayene</vt:lpstr>
      <vt:lpstr>PowerPoint Sunusu</vt:lpstr>
      <vt:lpstr>PowerPoint Sunusu</vt:lpstr>
      <vt:lpstr>PowerPoint Sunusu</vt:lpstr>
      <vt:lpstr>AORT DARLIĞI-Cerrahi endikasyonlar</vt:lpstr>
      <vt:lpstr>PowerPoint Sunusu</vt:lpstr>
      <vt:lpstr>AORT YETMEZLİĞİ</vt:lpstr>
      <vt:lpstr>Patofizyoloji</vt:lpstr>
      <vt:lpstr>Klinik bulgular</vt:lpstr>
      <vt:lpstr>Fizik Muayene</vt:lpstr>
      <vt:lpstr>Laboratuar bulguları</vt:lpstr>
      <vt:lpstr>Aort Yetmezliği Sınıflaması</vt:lpstr>
      <vt:lpstr>Aort Yetmezliği - Cerrahi endikasyonlar</vt:lpstr>
      <vt:lpstr>PowerPoint Sunusu</vt:lpstr>
      <vt:lpstr>PowerPoint Sunusu</vt:lpstr>
      <vt:lpstr>PowerPoint Sunusu</vt:lpstr>
      <vt:lpstr>Kapak Seçimi</vt:lpstr>
      <vt:lpstr>AVR Sonrası Medikal Tedavi</vt:lpstr>
      <vt:lpstr>Mekanik kapak tipleri</vt:lpstr>
      <vt:lpstr>PowerPoint Sunusu</vt:lpstr>
      <vt:lpstr>PowerPoint Sunusu</vt:lpstr>
      <vt:lpstr>Yeni Yaklaşımlar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106</cp:revision>
  <dcterms:created xsi:type="dcterms:W3CDTF">2022-03-03T06:37:45Z</dcterms:created>
  <dcterms:modified xsi:type="dcterms:W3CDTF">2022-11-22T05:08:06Z</dcterms:modified>
</cp:coreProperties>
</file>