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5" r:id="rId1"/>
  </p:sldMasterIdLst>
  <p:notesMasterIdLst>
    <p:notesMasterId r:id="rId14"/>
  </p:notesMasterIdLst>
  <p:sldIdLst>
    <p:sldId id="256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</p:sldIdLst>
  <p:sldSz cx="9144000" cy="6858000" type="screen4x3"/>
  <p:notesSz cx="6858000" cy="9144000"/>
  <p:embeddedFontLst>
    <p:embeddedFont>
      <p:font typeface="Tahoma" panose="020B0604030504040204" pitchFamily="34" charset="0"/>
      <p:regular r:id="rId15"/>
      <p:bold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6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-88900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 sz="12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Google Shape;3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120f44c3f_0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120f44c3f_0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685800" y="3786738"/>
            <a:ext cx="77724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5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body" idx="2"/>
          </p:nvPr>
        </p:nvSpPr>
        <p:spPr>
          <a:xfrm>
            <a:off x="4692274" y="1600200"/>
            <a:ext cx="39945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6"/>
          <p:cNvSpPr txBox="1">
            <a:spLocks noGrp="1"/>
          </p:cNvSpPr>
          <p:nvPr>
            <p:ph type="body" idx="1"/>
          </p:nvPr>
        </p:nvSpPr>
        <p:spPr>
          <a:xfrm>
            <a:off x="457200" y="5875079"/>
            <a:ext cx="8229600" cy="69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22860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_1">
  <p:cSld name="BLANK_1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lvl="5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914400" lvl="6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1371600" lvl="7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1828800" lvl="8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29" name="Google Shape;29;p8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algn="l" rtl="0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3000"/>
              <a:buFont typeface="Arial"/>
              <a:buChar char="■"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81000" algn="l" rtl="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Arial"/>
              <a:buChar char="■"/>
              <a:def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3810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2400"/>
              <a:buFont typeface="Arial"/>
              <a:buChar char="■"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342900" algn="l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■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34290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■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■"/>
              <a:defRPr sz="2000">
                <a:solidFill>
                  <a:schemeClr val="dk1"/>
                </a:solidFill>
              </a:defRPr>
            </a:lvl6pPr>
            <a:lvl7pPr marL="3200400" lvl="6" indent="-34290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■"/>
              <a:defRPr sz="2000">
                <a:solidFill>
                  <a:schemeClr val="dk1"/>
                </a:solidFill>
              </a:defRPr>
            </a:lvl7pPr>
            <a:lvl8pPr marL="3657600" lvl="7" indent="-34290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■"/>
              <a:defRPr sz="2000">
                <a:solidFill>
                  <a:schemeClr val="dk1"/>
                </a:solidFill>
              </a:defRPr>
            </a:lvl8pPr>
            <a:lvl9pPr marL="4114800" lvl="8" indent="-34290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■"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8"/>
          <p:cNvSpPr txBox="1">
            <a:spLocks noGrp="1"/>
          </p:cNvSpPr>
          <p:nvPr>
            <p:ph type="dt" idx="10"/>
          </p:nvPr>
        </p:nvSpPr>
        <p:spPr>
          <a:xfrm>
            <a:off x="9906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ft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sldNum" idx="12"/>
          </p:nvPr>
        </p:nvSpPr>
        <p:spPr>
          <a:xfrm>
            <a:off x="68580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r" rtl="0">
              <a:buNone/>
              <a:defRPr sz="1400" b="0" i="0" u="none" strike="noStrike" cap="none">
                <a:solidFill>
                  <a:schemeClr val="lt2"/>
                </a:solidFill>
              </a:defRPr>
            </a:lvl1pPr>
            <a:lvl2pPr marL="0" marR="0" lvl="1" indent="0" algn="r" rtl="0">
              <a:buNone/>
              <a:defRPr sz="1400" b="0" i="0" u="none" strike="noStrike" cap="none">
                <a:solidFill>
                  <a:schemeClr val="lt2"/>
                </a:solidFill>
              </a:defRPr>
            </a:lvl2pPr>
            <a:lvl3pPr marL="0" marR="0" lvl="2" indent="0" algn="r" rtl="0">
              <a:buNone/>
              <a:defRPr sz="1400" b="0" i="0" u="none" strike="noStrike" cap="none">
                <a:solidFill>
                  <a:schemeClr val="lt2"/>
                </a:solidFill>
              </a:defRPr>
            </a:lvl3pPr>
            <a:lvl4pPr marL="0" marR="0" lvl="3" indent="0" algn="r" rtl="0">
              <a:buNone/>
              <a:defRPr sz="1400" b="0" i="0" u="none" strike="noStrike" cap="none">
                <a:solidFill>
                  <a:schemeClr val="lt2"/>
                </a:solidFill>
              </a:defRPr>
            </a:lvl4pPr>
            <a:lvl5pPr marL="0" marR="0" lvl="4" indent="0" algn="r" rtl="0">
              <a:buNone/>
              <a:defRPr sz="1400" b="0" i="0" u="none" strike="noStrike" cap="none">
                <a:solidFill>
                  <a:schemeClr val="lt2"/>
                </a:solidFill>
              </a:defRPr>
            </a:lvl5pPr>
            <a:lvl6pPr marL="0" marR="0" lvl="5" indent="0" algn="r" rtl="0">
              <a:buNone/>
              <a:defRPr sz="1400" b="0" i="0" u="none" strike="noStrike" cap="none">
                <a:solidFill>
                  <a:schemeClr val="lt2"/>
                </a:solidFill>
              </a:defRPr>
            </a:lvl6pPr>
            <a:lvl7pPr marL="0" marR="0" lvl="6" indent="0" algn="r" rtl="0">
              <a:buNone/>
              <a:defRPr sz="1400" b="0" i="0" u="none" strike="noStrike" cap="none">
                <a:solidFill>
                  <a:schemeClr val="lt2"/>
                </a:solidFill>
              </a:defRPr>
            </a:lvl7pPr>
            <a:lvl8pPr marL="0" marR="0" lvl="7" indent="0" algn="r" rtl="0">
              <a:buNone/>
              <a:defRPr sz="1400" b="0" i="0" u="none" strike="noStrike" cap="none">
                <a:solidFill>
                  <a:schemeClr val="lt2"/>
                </a:solidFill>
              </a:defRPr>
            </a:lvl8pPr>
            <a:lvl9pPr marL="0" marR="0" lvl="8" indent="0" algn="r" rtl="0">
              <a:buNone/>
              <a:defRPr sz="1400" b="0" i="0" u="none" strike="noStrike" cap="none">
                <a:solidFill>
                  <a:schemeClr val="lt2"/>
                </a:solidFill>
              </a:defRPr>
            </a:lvl9pPr>
          </a:lstStyle>
          <a:p>
            <a:pPr marL="0" lvl="0" indent="-88900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>
              <a:solidFill>
                <a:srgbClr val="000000"/>
              </a:solidFill>
            </a:endParaRPr>
          </a:p>
          <a:p>
            <a:pPr marL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>
              <a:solidFill>
                <a:srgbClr val="000000"/>
              </a:solidFill>
            </a:endParaRPr>
          </a:p>
          <a:p>
            <a:pPr marL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>
              <a:solidFill>
                <a:srgbClr val="000000"/>
              </a:solidFill>
            </a:endParaRPr>
          </a:p>
          <a:p>
            <a:pPr marL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>
              <a:solidFill>
                <a:srgbClr val="000000"/>
              </a:solidFill>
            </a:endParaRPr>
          </a:p>
          <a:p>
            <a:pPr marL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>
              <a:solidFill>
                <a:srgbClr val="000000"/>
              </a:solidFill>
            </a:endParaRPr>
          </a:p>
          <a:p>
            <a:pPr marL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>
              <a:solidFill>
                <a:srgbClr val="000000"/>
              </a:solidFill>
            </a:endParaRPr>
          </a:p>
          <a:p>
            <a:pPr marL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>
              <a:solidFill>
                <a:srgbClr val="000000"/>
              </a:solidFill>
            </a:endParaRPr>
          </a:p>
          <a:p>
            <a:pPr marL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light-gradient">
    <p:bg>
      <p:bgPr>
        <a:gradFill>
          <a:gsLst>
            <a:gs pos="0">
              <a:schemeClr val="lt1"/>
            </a:gs>
            <a:gs pos="30000">
              <a:schemeClr val="lt1"/>
            </a:gs>
            <a:gs pos="100000">
              <a:schemeClr val="lt2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SzPts val="3000"/>
              <a:buChar char="●"/>
              <a:defRPr sz="3000"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Google Shape;37;p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819225"/>
            <a:ext cx="9144000" cy="5199875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9"/>
          <p:cNvSpPr txBox="1">
            <a:spLocks noGrp="1"/>
          </p:cNvSpPr>
          <p:nvPr>
            <p:ph type="ctrTitle"/>
          </p:nvPr>
        </p:nvSpPr>
        <p:spPr>
          <a:xfrm>
            <a:off x="4929375" y="1341425"/>
            <a:ext cx="40392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lang="en-US">
                <a:solidFill>
                  <a:schemeClr val="accent2"/>
                </a:solidFill>
              </a:rPr>
              <a:t>Biofeedback</a:t>
            </a:r>
            <a:endParaRPr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9"/>
          <p:cNvSpPr txBox="1">
            <a:spLocks noGrp="1"/>
          </p:cNvSpPr>
          <p:nvPr>
            <p:ph type="subTitle" idx="1"/>
          </p:nvPr>
        </p:nvSpPr>
        <p:spPr>
          <a:xfrm>
            <a:off x="3343800" y="4762625"/>
            <a:ext cx="58002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3200" b="1">
                <a:solidFill>
                  <a:schemeClr val="accent2"/>
                </a:solidFill>
              </a:rPr>
              <a:t>Uzm. Fzt. Kağan Yücel</a:t>
            </a:r>
            <a:endParaRPr sz="3200" b="1">
              <a:solidFill>
                <a:schemeClr val="accent2"/>
              </a:solidFill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3200" b="1">
                <a:solidFill>
                  <a:schemeClr val="accent2"/>
                </a:solidFill>
              </a:rPr>
              <a:t>Ufuk. Üni. SHMYO Öğrt. Grv.</a:t>
            </a:r>
            <a:endParaRPr sz="3200" b="1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7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lang="en-US" sz="440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BİOFEEDBACK TİPLERİ</a:t>
            </a:r>
            <a:endParaRPr sz="180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27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1" i="0" u="none" strike="noStrike" cap="non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rPr>
              <a:t>EMG BİOFEEDBACK</a:t>
            </a:r>
            <a:r>
              <a:rPr lang="en-US" sz="2400" b="0" i="0" u="none" strike="noStrike" cap="non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kastan çıkan miyoelektrik sinyalleri görsel veya işitsel sinyallere dönüştürerek kasların eğitimini sağlayan bir yöntemdir.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220980" algn="l" rtl="0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1" i="0" u="none" strike="noStrike" cap="non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rPr>
              <a:t>POZİSYONEL BİOFEEDBACK</a:t>
            </a:r>
            <a:r>
              <a:rPr lang="en-US" sz="2400" b="0" i="0" u="none" strike="noStrike" cap="non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bu teknik hareketin, koordinasyon ve zamanlamasını başka bir deyişle hareketin regülasyonunu sağlamak amacı güder.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Baş pozisyonunun kontrol edilebilmesi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 hareketlerinin kontrolü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220980" algn="l" rtl="0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8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p28"/>
          <p:cNvSpPr txBox="1">
            <a:spLocks noGrp="1"/>
          </p:cNvSpPr>
          <p:nvPr>
            <p:ph type="body" idx="1"/>
          </p:nvPr>
        </p:nvSpPr>
        <p:spPr>
          <a:xfrm>
            <a:off x="1182675" y="1676399"/>
            <a:ext cx="7772400" cy="445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1" i="0" u="none" strike="noStrike" cap="non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rPr>
              <a:t>ISI BİOFEEDBACK</a:t>
            </a:r>
            <a:r>
              <a:rPr lang="en-US" sz="2800" b="0" i="0" u="none" strike="noStrike" cap="non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el, ayak parmaklarında ısı değişimlerinin, çeşitli organik uyarıların yansıması olduğunun tespit edilmesiyle önemi anlaşılmıştır.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Vücuttaki lokal bir bölgedeki ısının monitörize edilmesiyle başlayan ilk biofeedback aşaması vasküler akımı kontrol etmeyi hedefler. 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1" i="0" u="none" strike="noStrike" cap="non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rPr>
              <a:t>RESPİRATUVAR BİOFEEDBACK</a:t>
            </a:r>
            <a:r>
              <a:rPr lang="en-US" sz="2800" b="0" i="0" u="none" strike="noStrike" cap="non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astım, yüksek seviyeli spinal kord yaralanmalarında solunumun elektronik olarak monitörize edilmesi ilkesine dayanır.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9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i="1">
                <a:solidFill>
                  <a:schemeClr val="accent2"/>
                </a:solidFill>
              </a:rPr>
              <a:t>teşekkür ederim...</a:t>
            </a:r>
            <a:endParaRPr i="1">
              <a:solidFill>
                <a:schemeClr val="accent2"/>
              </a:solidFill>
            </a:endParaRPr>
          </a:p>
        </p:txBody>
      </p:sp>
      <p:sp>
        <p:nvSpPr>
          <p:cNvPr id="159" name="Google Shape;159;p29"/>
          <p:cNvSpPr txBox="1">
            <a:spLocks noGrp="1"/>
          </p:cNvSpPr>
          <p:nvPr>
            <p:ph type="subTitle" idx="1"/>
          </p:nvPr>
        </p:nvSpPr>
        <p:spPr>
          <a:xfrm>
            <a:off x="685800" y="3786738"/>
            <a:ext cx="77724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9"/>
          <p:cNvSpPr txBox="1">
            <a:spLocks noGrp="1"/>
          </p:cNvSpPr>
          <p:nvPr>
            <p:ph type="title"/>
          </p:nvPr>
        </p:nvSpPr>
        <p:spPr>
          <a:xfrm>
            <a:off x="842375" y="214300"/>
            <a:ext cx="81015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lang="en-US" sz="440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Omurilik yaralanmalı hastalar</a:t>
            </a:r>
            <a:endParaRPr sz="180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19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Arial"/>
              <a:buChar char="■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Omurilik yaralanmalı hastalarda, eklem hareket açıklığının arttırılması için biofeedback uygulanabilir.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Arial"/>
              <a:buChar char="■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Bacaklarda gastroknemius ve soleus komplekslerinde adduktor aktivitenin azaltıldığı saptanmıştır.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Arial"/>
              <a:buChar char="■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Ekstremite fonksiyonlarının geliştirmede kullanılmıştır.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0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lang="en-US" sz="440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Serebral palsi</a:t>
            </a:r>
            <a:endParaRPr sz="180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20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Arial"/>
              <a:buChar char="■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Spastisite için kullanılmaktadır.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1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lang="en-US" sz="440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Ortopedik rehabilitasyon</a:t>
            </a:r>
            <a:endParaRPr sz="180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21"/>
          <p:cNvSpPr txBox="1">
            <a:spLocks noGrp="1"/>
          </p:cNvSpPr>
          <p:nvPr>
            <p:ph type="body" idx="1"/>
          </p:nvPr>
        </p:nvSpPr>
        <p:spPr>
          <a:xfrm>
            <a:off x="1182675" y="1783249"/>
            <a:ext cx="7772400" cy="434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 cerrahisinde motor sinirleri travmatize olmuş parmakların tedavisinde kullanılır.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EHA da kısıtlanmalarda, dokularda çekilme veya kasılma sonucu yeniden şekillenmeler oluşur. Bunları açma amaçlı biofeedback uygulanabilir.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Ön çapraz bağ operasyonu geçiren hastalara sadece elektriksel stimülasyon verilen hastalarla biofeddback uygulanan hastaların karşılaştırıldığı çalışmalarda biofeedback daha etkili bulunmuştur. 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2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lang="en-US" sz="440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Periferik sinir hasarlarında</a:t>
            </a:r>
            <a:endParaRPr sz="180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22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Arial"/>
              <a:buChar char="■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Yüz felci olan hastalarda başarılı sonuçlar alınmıştır.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Arial"/>
              <a:buChar char="■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Ayna karşısında konuşma ve yüz egzersizlerinin yapılmaya çalışılması basit bir görsel feedbacktir.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3"/>
          <p:cNvSpPr txBox="1">
            <a:spLocks noGrp="1"/>
          </p:cNvSpPr>
          <p:nvPr>
            <p:ph type="title"/>
          </p:nvPr>
        </p:nvSpPr>
        <p:spPr>
          <a:xfrm>
            <a:off x="829825" y="214300"/>
            <a:ext cx="8114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lang="en-US" sz="440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Felçli hastalarda biofeedback</a:t>
            </a:r>
            <a:endParaRPr sz="180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23"/>
          <p:cNvSpPr txBox="1">
            <a:spLocks noGrp="1"/>
          </p:cNvSpPr>
          <p:nvPr>
            <p:ph type="body" idx="1"/>
          </p:nvPr>
        </p:nvSpPr>
        <p:spPr>
          <a:xfrm>
            <a:off x="1187450" y="205105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Buradaki sonuçlarda üst ekstremitelerde alt ekstermitelere göre sonuçlar daha kötüdür.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Kalça-diz ekstansiyonu: duruş için önemli iki kombinasyondur.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Gluteus maksimusa EMG biofeedback yapılır. 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Hastaların gevşemesi veya kuadriceps kasını güçlendirmesi gereklidir.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Her ikisine birden feedback yapılması önerilir.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4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p24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Arial"/>
              <a:buChar char="■"/>
            </a:pPr>
            <a:r>
              <a:rPr lang="en-US" sz="3200" b="1" i="0" u="none" strike="noStrike" cap="non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rPr>
              <a:t>Diz f</a:t>
            </a:r>
            <a:r>
              <a:rPr lang="en-US" b="1">
                <a:solidFill>
                  <a:schemeClr val="accent6"/>
                </a:solidFill>
              </a:rPr>
              <a:t>le</a:t>
            </a:r>
            <a:r>
              <a:rPr lang="en-US" sz="3200" b="1" i="0" u="none" strike="noStrike" cap="non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rPr>
              <a:t>ksiyonu ile birlikte kalça ekstansiyonu:</a:t>
            </a: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kuadriceps ve kalça fleksörlerinin birlikte gevşetilmesi buna karşılık antogonist diğer hareketlerin de güçlendirilmesi gerekir.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220980" algn="l" rtl="0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5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25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Ayak bileği dorsifleksiyonu: ayak düşüklüğünde en çok uygulanan tedavi yöntemlerinden biridir.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Plantar fleksörlerin spastisitesi ve dorsifleksörlerin parezisi sonucu ortaya çıkan düşük ayak biofeedback ile tedavi edilir.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Omuz subluksasyonu olan hastalarda uygulanabilir.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6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26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Kronik bel ağrılı hastalarda biofeedback yardımıyla kronik bel ağrısı tedavisi yapılabilir.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Temel mekanizma ağrıya neden olan kasların spazmını azaltmak için kendi vücudundan aldığı kasılmaya ait impulsları bastırmak için zorunlu gevşemeyi öğrenmesidir.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Yine aynı mekanizma ile kasılması gereken kası kasması öğretilir.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ight Gradien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376</Words>
  <Application>Microsoft Office PowerPoint</Application>
  <PresentationFormat>Ekran Gösterisi (4:3)</PresentationFormat>
  <Paragraphs>39</Paragraphs>
  <Slides>12</Slides>
  <Notes>12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5" baseType="lpstr">
      <vt:lpstr>Arial</vt:lpstr>
      <vt:lpstr>Tahoma</vt:lpstr>
      <vt:lpstr>Light Gradient</vt:lpstr>
      <vt:lpstr>Biofeedback</vt:lpstr>
      <vt:lpstr>Omurilik yaralanmalı hastalar</vt:lpstr>
      <vt:lpstr>Serebral palsi</vt:lpstr>
      <vt:lpstr>Ortopedik rehabilitasyon</vt:lpstr>
      <vt:lpstr>Periferik sinir hasarlarında</vt:lpstr>
      <vt:lpstr>Felçli hastalarda biofeedback</vt:lpstr>
      <vt:lpstr>PowerPoint Sunusu</vt:lpstr>
      <vt:lpstr>PowerPoint Sunusu</vt:lpstr>
      <vt:lpstr>PowerPoint Sunusu</vt:lpstr>
      <vt:lpstr>BİOFEEDBACK TİPLERİ</vt:lpstr>
      <vt:lpstr>PowerPoint Sunusu</vt:lpstr>
      <vt:lpstr>teşekkür ederim...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Biofeedback</dc:title>
  <cp:lastModifiedBy>user5</cp:lastModifiedBy>
  <cp:revision>1</cp:revision>
  <dcterms:modified xsi:type="dcterms:W3CDTF">2019-04-17T07:47:44Z</dcterms:modified>
</cp:coreProperties>
</file>