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59" r:id="rId7"/>
    <p:sldId id="260"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6" d="100"/>
          <a:sy n="76" d="100"/>
        </p:scale>
        <p:origin x="132"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CBBF3171-0AEA-430F-8DB3-F4EC71633A1E}" type="datetimeFigureOut">
              <a:rPr lang="en-US" smtClean="0"/>
              <a:t>3/15/2018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772BB01-E7BA-42BF-B768-1DECCAAB84C4}" type="slidenum">
              <a:rPr lang="en-US" smtClean="0"/>
              <a:t>‹#›</a:t>
            </a:fld>
            <a:endParaRPr lang="en-US"/>
          </a:p>
        </p:txBody>
      </p:sp>
    </p:spTree>
    <p:extLst>
      <p:ext uri="{BB962C8B-B14F-4D97-AF65-F5344CB8AC3E}">
        <p14:creationId xmlns:p14="http://schemas.microsoft.com/office/powerpoint/2010/main" val="53184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CBBF3171-0AEA-430F-8DB3-F4EC71633A1E}" type="datetimeFigureOut">
              <a:rPr lang="en-US" smtClean="0"/>
              <a:t>3/15/2018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772BB01-E7BA-42BF-B768-1DECCAAB84C4}" type="slidenum">
              <a:rPr lang="en-US" smtClean="0"/>
              <a:t>‹#›</a:t>
            </a:fld>
            <a:endParaRPr lang="en-US"/>
          </a:p>
        </p:txBody>
      </p:sp>
    </p:spTree>
    <p:extLst>
      <p:ext uri="{BB962C8B-B14F-4D97-AF65-F5344CB8AC3E}">
        <p14:creationId xmlns:p14="http://schemas.microsoft.com/office/powerpoint/2010/main" val="169327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CBBF3171-0AEA-430F-8DB3-F4EC71633A1E}" type="datetimeFigureOut">
              <a:rPr lang="en-US" smtClean="0"/>
              <a:t>3/15/2018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772BB01-E7BA-42BF-B768-1DECCAAB84C4}" type="slidenum">
              <a:rPr lang="en-US" smtClean="0"/>
              <a:t>‹#›</a:t>
            </a:fld>
            <a:endParaRPr lang="en-US"/>
          </a:p>
        </p:txBody>
      </p:sp>
    </p:spTree>
    <p:extLst>
      <p:ext uri="{BB962C8B-B14F-4D97-AF65-F5344CB8AC3E}">
        <p14:creationId xmlns:p14="http://schemas.microsoft.com/office/powerpoint/2010/main" val="119824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CBBF3171-0AEA-430F-8DB3-F4EC71633A1E}" type="datetimeFigureOut">
              <a:rPr lang="en-US" smtClean="0"/>
              <a:t>3/15/2018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772BB01-E7BA-42BF-B768-1DECCAAB84C4}" type="slidenum">
              <a:rPr lang="en-US" smtClean="0"/>
              <a:t>‹#›</a:t>
            </a:fld>
            <a:endParaRPr lang="en-US"/>
          </a:p>
        </p:txBody>
      </p:sp>
    </p:spTree>
    <p:extLst>
      <p:ext uri="{BB962C8B-B14F-4D97-AF65-F5344CB8AC3E}">
        <p14:creationId xmlns:p14="http://schemas.microsoft.com/office/powerpoint/2010/main" val="296782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BBF3171-0AEA-430F-8DB3-F4EC71633A1E}" type="datetimeFigureOut">
              <a:rPr lang="en-US" smtClean="0"/>
              <a:t>3/15/2018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772BB01-E7BA-42BF-B768-1DECCAAB84C4}" type="slidenum">
              <a:rPr lang="en-US" smtClean="0"/>
              <a:t>‹#›</a:t>
            </a:fld>
            <a:endParaRPr lang="en-US"/>
          </a:p>
        </p:txBody>
      </p:sp>
    </p:spTree>
    <p:extLst>
      <p:ext uri="{BB962C8B-B14F-4D97-AF65-F5344CB8AC3E}">
        <p14:creationId xmlns:p14="http://schemas.microsoft.com/office/powerpoint/2010/main" val="261148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CBBF3171-0AEA-430F-8DB3-F4EC71633A1E}" type="datetimeFigureOut">
              <a:rPr lang="en-US" smtClean="0"/>
              <a:t>3/15/2018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772BB01-E7BA-42BF-B768-1DECCAAB84C4}" type="slidenum">
              <a:rPr lang="en-US" smtClean="0"/>
              <a:t>‹#›</a:t>
            </a:fld>
            <a:endParaRPr lang="en-US"/>
          </a:p>
        </p:txBody>
      </p:sp>
    </p:spTree>
    <p:extLst>
      <p:ext uri="{BB962C8B-B14F-4D97-AF65-F5344CB8AC3E}">
        <p14:creationId xmlns:p14="http://schemas.microsoft.com/office/powerpoint/2010/main" val="43844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CBBF3171-0AEA-430F-8DB3-F4EC71633A1E}" type="datetimeFigureOut">
              <a:rPr lang="en-US" smtClean="0"/>
              <a:t>3/15/2018</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B772BB01-E7BA-42BF-B768-1DECCAAB84C4}" type="slidenum">
              <a:rPr lang="en-US" smtClean="0"/>
              <a:t>‹#›</a:t>
            </a:fld>
            <a:endParaRPr lang="en-US"/>
          </a:p>
        </p:txBody>
      </p:sp>
    </p:spTree>
    <p:extLst>
      <p:ext uri="{BB962C8B-B14F-4D97-AF65-F5344CB8AC3E}">
        <p14:creationId xmlns:p14="http://schemas.microsoft.com/office/powerpoint/2010/main" val="73716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CBBF3171-0AEA-430F-8DB3-F4EC71633A1E}" type="datetimeFigureOut">
              <a:rPr lang="en-US" smtClean="0"/>
              <a:t>3/15/2018</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B772BB01-E7BA-42BF-B768-1DECCAAB84C4}" type="slidenum">
              <a:rPr lang="en-US" smtClean="0"/>
              <a:t>‹#›</a:t>
            </a:fld>
            <a:endParaRPr lang="en-US"/>
          </a:p>
        </p:txBody>
      </p:sp>
    </p:spTree>
    <p:extLst>
      <p:ext uri="{BB962C8B-B14F-4D97-AF65-F5344CB8AC3E}">
        <p14:creationId xmlns:p14="http://schemas.microsoft.com/office/powerpoint/2010/main" val="30725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F3171-0AEA-430F-8DB3-F4EC71633A1E}" type="datetimeFigureOut">
              <a:rPr lang="en-US" smtClean="0"/>
              <a:t>3/15/2018</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B772BB01-E7BA-42BF-B768-1DECCAAB84C4}" type="slidenum">
              <a:rPr lang="en-US" smtClean="0"/>
              <a:t>‹#›</a:t>
            </a:fld>
            <a:endParaRPr lang="en-US"/>
          </a:p>
        </p:txBody>
      </p:sp>
    </p:spTree>
    <p:extLst>
      <p:ext uri="{BB962C8B-B14F-4D97-AF65-F5344CB8AC3E}">
        <p14:creationId xmlns:p14="http://schemas.microsoft.com/office/powerpoint/2010/main" val="272123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BBF3171-0AEA-430F-8DB3-F4EC71633A1E}" type="datetimeFigureOut">
              <a:rPr lang="en-US" smtClean="0"/>
              <a:t>3/15/2018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772BB01-E7BA-42BF-B768-1DECCAAB84C4}" type="slidenum">
              <a:rPr lang="en-US" smtClean="0"/>
              <a:t>‹#›</a:t>
            </a:fld>
            <a:endParaRPr lang="en-US"/>
          </a:p>
        </p:txBody>
      </p:sp>
    </p:spTree>
    <p:extLst>
      <p:ext uri="{BB962C8B-B14F-4D97-AF65-F5344CB8AC3E}">
        <p14:creationId xmlns:p14="http://schemas.microsoft.com/office/powerpoint/2010/main" val="370195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BBF3171-0AEA-430F-8DB3-F4EC71633A1E}" type="datetimeFigureOut">
              <a:rPr lang="en-US" smtClean="0"/>
              <a:t>3/15/2018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772BB01-E7BA-42BF-B768-1DECCAAB84C4}" type="slidenum">
              <a:rPr lang="en-US" smtClean="0"/>
              <a:t>‹#›</a:t>
            </a:fld>
            <a:endParaRPr lang="en-US"/>
          </a:p>
        </p:txBody>
      </p:sp>
    </p:spTree>
    <p:extLst>
      <p:ext uri="{BB962C8B-B14F-4D97-AF65-F5344CB8AC3E}">
        <p14:creationId xmlns:p14="http://schemas.microsoft.com/office/powerpoint/2010/main" val="45567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F3171-0AEA-430F-8DB3-F4EC71633A1E}" type="datetimeFigureOut">
              <a:rPr lang="en-US" smtClean="0"/>
              <a:t>3/15/2018</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2BB01-E7BA-42BF-B768-1DECCAAB84C4}" type="slidenum">
              <a:rPr lang="en-US" smtClean="0"/>
              <a:t>‹#›</a:t>
            </a:fld>
            <a:endParaRPr lang="en-US"/>
          </a:p>
        </p:txBody>
      </p:sp>
    </p:spTree>
    <p:extLst>
      <p:ext uri="{BB962C8B-B14F-4D97-AF65-F5344CB8AC3E}">
        <p14:creationId xmlns:p14="http://schemas.microsoft.com/office/powerpoint/2010/main" val="16814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4301"/>
            <a:ext cx="9144000" cy="1219199"/>
          </a:xfrm>
        </p:spPr>
        <p:txBody>
          <a:bodyPr>
            <a:normAutofit fontScale="90000"/>
          </a:bodyPr>
          <a:lstStyle/>
          <a:p>
            <a:r>
              <a:rPr lang="tr-TR" dirty="0" smtClean="0">
                <a:latin typeface="Times New Roman" panose="02020603050405020304" pitchFamily="18" charset="0"/>
                <a:cs typeface="Times New Roman" panose="02020603050405020304" pitchFamily="18" charset="0"/>
              </a:rPr>
              <a:t>BİZANS İMPARATORLUĞU</a:t>
            </a:r>
            <a:endParaRPr lang="en-US"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482600" y="2006600"/>
            <a:ext cx="11176000" cy="4724400"/>
          </a:xfrm>
        </p:spPr>
        <p:txBody>
          <a:bodyPr>
            <a:normAutofit fontScale="92500" lnSpcReduction="10000"/>
          </a:bodyPr>
          <a:lstStyle/>
          <a:p>
            <a:pPr algn="just"/>
            <a:r>
              <a:rPr lang="tr-TR" dirty="0" smtClean="0"/>
              <a:t>   </a:t>
            </a:r>
            <a:r>
              <a:rPr lang="tr-TR" dirty="0" smtClean="0">
                <a:latin typeface="Times New Roman" panose="02020603050405020304" pitchFamily="18" charset="0"/>
                <a:cs typeface="Times New Roman" panose="02020603050405020304" pitchFamily="18" charset="0"/>
              </a:rPr>
              <a:t>Bizans İmparatorluğu, geleneksel manada hukuki ve idari sahada Roma İmparatorluğu’ndan pek çok özelliği muhafaza ettiği için Roma İmparatorluğu’nun devamı olarak değerlendirilir. Ancak bin yıldan daha fazla ayakta kalmayı başaran Bizans İmparatorluğu, Hıristiyanlığı kabulü ve </a:t>
            </a:r>
            <a:r>
              <a:rPr lang="tr-TR" dirty="0" err="1" smtClean="0">
                <a:latin typeface="Times New Roman" panose="02020603050405020304" pitchFamily="18" charset="0"/>
                <a:cs typeface="Times New Roman" panose="02020603050405020304" pitchFamily="18" charset="0"/>
              </a:rPr>
              <a:t>Yunanca’nın</a:t>
            </a:r>
            <a:r>
              <a:rPr lang="tr-TR" dirty="0" smtClean="0">
                <a:latin typeface="Times New Roman" panose="02020603050405020304" pitchFamily="18" charset="0"/>
                <a:cs typeface="Times New Roman" panose="02020603050405020304" pitchFamily="18" charset="0"/>
              </a:rPr>
              <a:t> ekseriyetle konuşulduğu Balkanlar ve Doğu Akdeniz Bölgesi’ni merkez edinmesi gibi gelişmelerin ardından özgün bir yapıya </a:t>
            </a:r>
            <a:r>
              <a:rPr lang="tr-TR" dirty="0">
                <a:latin typeface="Times New Roman" panose="02020603050405020304" pitchFamily="18" charset="0"/>
                <a:cs typeface="Times New Roman" panose="02020603050405020304" pitchFamily="18" charset="0"/>
              </a:rPr>
              <a:t>i</a:t>
            </a:r>
            <a:r>
              <a:rPr lang="tr-TR" dirty="0" smtClean="0">
                <a:latin typeface="Times New Roman" panose="02020603050405020304" pitchFamily="18" charset="0"/>
                <a:cs typeface="Times New Roman" panose="02020603050405020304" pitchFamily="18" charset="0"/>
              </a:rPr>
              <a:t>nkılap etmiştir.</a:t>
            </a:r>
          </a:p>
          <a:p>
            <a:pPr algn="just"/>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Bizans halkı, devletlerini tarih boyunca Roma İmparatorluğu olarak adlandırmıştır. Bizans adının kullanım alanı ise sadece Konstantinopolis şeklinde yeniden adlandırılan </a:t>
            </a:r>
            <a:r>
              <a:rPr lang="tr-TR" i="1" dirty="0" err="1" smtClean="0">
                <a:latin typeface="Times New Roman" panose="02020603050405020304" pitchFamily="18" charset="0"/>
                <a:cs typeface="Times New Roman" panose="02020603050405020304" pitchFamily="18" charset="0"/>
              </a:rPr>
              <a:t>Byzantion</a:t>
            </a:r>
            <a:r>
              <a:rPr lang="tr-TR" dirty="0" smtClean="0">
                <a:latin typeface="Times New Roman" panose="02020603050405020304" pitchFamily="18" charset="0"/>
                <a:cs typeface="Times New Roman" panose="02020603050405020304" pitchFamily="18" charset="0"/>
              </a:rPr>
              <a:t>  yerleşim birimiyle sınırlı kalmıştır.  XVI. </a:t>
            </a:r>
            <a:r>
              <a:rPr lang="tr-TR" dirty="0">
                <a:latin typeface="Times New Roman" panose="02020603050405020304" pitchFamily="18" charset="0"/>
                <a:cs typeface="Times New Roman" panose="02020603050405020304" pitchFamily="18" charset="0"/>
              </a:rPr>
              <a:t>y</a:t>
            </a:r>
            <a:r>
              <a:rPr lang="tr-TR" dirty="0" smtClean="0">
                <a:latin typeface="Times New Roman" panose="02020603050405020304" pitchFamily="18" charset="0"/>
                <a:cs typeface="Times New Roman" panose="02020603050405020304" pitchFamily="18" charset="0"/>
              </a:rPr>
              <a:t>üzyılda Alman tarihçi </a:t>
            </a:r>
            <a:r>
              <a:rPr lang="tr-TR" b="1" dirty="0" err="1" smtClean="0">
                <a:latin typeface="Times New Roman" panose="02020603050405020304" pitchFamily="18" charset="0"/>
                <a:cs typeface="Times New Roman" panose="02020603050405020304" pitchFamily="18" charset="0"/>
              </a:rPr>
              <a:t>Hieronymus</a:t>
            </a:r>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Wolf</a:t>
            </a:r>
            <a:r>
              <a:rPr lang="tr-TR" b="1" dirty="0" smtClean="0">
                <a:latin typeface="Times New Roman" panose="02020603050405020304" pitchFamily="18" charset="0"/>
                <a:cs typeface="Times New Roman" panose="02020603050405020304" pitchFamily="18" charset="0"/>
              </a:rPr>
              <a:t> (1516-1580)</a:t>
            </a:r>
            <a:r>
              <a:rPr lang="tr-TR" dirty="0" smtClean="0">
                <a:latin typeface="Times New Roman" panose="02020603050405020304" pitchFamily="18" charset="0"/>
                <a:cs typeface="Times New Roman" panose="02020603050405020304" pitchFamily="18" charset="0"/>
              </a:rPr>
              <a:t>, Yunan tarihi odaklı Yunanca kaynak eserlerin neşrini ve diğer çalışmalarını </a:t>
            </a:r>
            <a:r>
              <a:rPr lang="tr-TR" i="1" dirty="0" err="1" smtClean="0">
                <a:latin typeface="Times New Roman" panose="02020603050405020304" pitchFamily="18" charset="0"/>
                <a:cs typeface="Times New Roman" panose="02020603050405020304" pitchFamily="18" charset="0"/>
              </a:rPr>
              <a:t>Corpus</a:t>
            </a:r>
            <a:r>
              <a:rPr lang="tr-TR" i="1" dirty="0" smtClean="0">
                <a:latin typeface="Times New Roman" panose="02020603050405020304" pitchFamily="18" charset="0"/>
                <a:cs typeface="Times New Roman" panose="02020603050405020304" pitchFamily="18" charset="0"/>
              </a:rPr>
              <a:t> </a:t>
            </a:r>
            <a:r>
              <a:rPr lang="tr-TR" i="1" dirty="0" err="1" smtClean="0">
                <a:latin typeface="Times New Roman" panose="02020603050405020304" pitchFamily="18" charset="0"/>
                <a:cs typeface="Times New Roman" panose="02020603050405020304" pitchFamily="18" charset="0"/>
              </a:rPr>
              <a:t>Historiae</a:t>
            </a:r>
            <a:r>
              <a:rPr lang="tr-TR"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Byzantinae</a:t>
            </a:r>
            <a:r>
              <a:rPr lang="tr-TR" dirty="0" smtClean="0">
                <a:latin typeface="Times New Roman" panose="02020603050405020304" pitchFamily="18" charset="0"/>
                <a:cs typeface="Times New Roman" panose="02020603050405020304" pitchFamily="18" charset="0"/>
              </a:rPr>
              <a:t> başlıklı eserinde 1557 senesinde yayınladı. </a:t>
            </a:r>
            <a:r>
              <a:rPr lang="tr-TR" dirty="0" err="1" smtClean="0">
                <a:latin typeface="Times New Roman" panose="02020603050405020304" pitchFamily="18" charset="0"/>
                <a:cs typeface="Times New Roman" panose="02020603050405020304" pitchFamily="18" charset="0"/>
              </a:rPr>
              <a:t>Wolf’un</a:t>
            </a:r>
            <a:r>
              <a:rPr lang="tr-TR" dirty="0" smtClean="0">
                <a:latin typeface="Times New Roman" panose="02020603050405020304" pitchFamily="18" charset="0"/>
                <a:cs typeface="Times New Roman" panose="02020603050405020304" pitchFamily="18" charset="0"/>
              </a:rPr>
              <a:t> Doğu Roma İmparatorluğu’na atfen Yunanca kaleme alınmış eserleri vurgulamak için kullandığı «</a:t>
            </a:r>
            <a:r>
              <a:rPr lang="tr-TR" dirty="0" err="1" smtClean="0">
                <a:latin typeface="Times New Roman" panose="02020603050405020304" pitchFamily="18" charset="0"/>
                <a:cs typeface="Times New Roman" panose="02020603050405020304" pitchFamily="18" charset="0"/>
              </a:rPr>
              <a:t>Byzantinae</a:t>
            </a:r>
            <a:r>
              <a:rPr lang="tr-TR" dirty="0" smtClean="0">
                <a:latin typeface="Times New Roman" panose="02020603050405020304" pitchFamily="18" charset="0"/>
                <a:cs typeface="Times New Roman" panose="02020603050405020304" pitchFamily="18" charset="0"/>
              </a:rPr>
              <a:t>» terimi, kısa süre içerisinde Doğu Roma İmparatorluğu tabirinin yerini almaya başlamıştır. Bizans teriminin günümüzde de devam eden yaygın kullanımı, Bizans’ın Roma İmparatorluğu’nun devamı olduğu fikrini muhafaza ederek tarihi seyir içinde özgün bir yapı haline geldiğinin kabulünü yansıtmaktadır.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91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2401"/>
            <a:ext cx="9144000" cy="1625600"/>
          </a:xfrm>
        </p:spPr>
        <p:txBody>
          <a:bodyPr>
            <a:normAutofit/>
          </a:bodyPr>
          <a:lstStyle/>
          <a:p>
            <a:r>
              <a:rPr lang="tr-TR" sz="4800" dirty="0" smtClean="0">
                <a:latin typeface="Times New Roman" panose="02020603050405020304" pitchFamily="18" charset="0"/>
                <a:cs typeface="Times New Roman" panose="02020603050405020304" pitchFamily="18" charset="0"/>
              </a:rPr>
              <a:t>Bizans İmparatorluğu’nun Kuruluşu ve Tarihini Taksim Etme Meselesi</a:t>
            </a:r>
            <a:endParaRPr lang="en-US" sz="48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393700" y="2247900"/>
            <a:ext cx="11569700" cy="4711700"/>
          </a:xfrm>
        </p:spPr>
        <p:txBody>
          <a:bodyPr>
            <a:normAutofit fontScale="92500"/>
          </a:bodyPr>
          <a:lstStyle/>
          <a:p>
            <a:pPr algn="just"/>
            <a:r>
              <a:rPr lang="tr-TR" dirty="0" smtClean="0">
                <a:latin typeface="Times New Roman" panose="02020603050405020304" pitchFamily="18" charset="0"/>
                <a:cs typeface="Times New Roman" panose="02020603050405020304" pitchFamily="18" charset="0"/>
              </a:rPr>
              <a:t>   Bizans İmparatorluğu’nun kuruluş tarihi, resmi mahiyette bir ilanın gerçekleştirilmemiş olması ve eski idare biçiminin tümüyle ilga edilmemesi dolayısıyla tartışma konusudur. Ancak </a:t>
            </a:r>
            <a:r>
              <a:rPr lang="tr-TR" i="1" dirty="0" smtClean="0">
                <a:latin typeface="Times New Roman" panose="02020603050405020304" pitchFamily="18" charset="0"/>
                <a:cs typeface="Times New Roman" panose="02020603050405020304" pitchFamily="18" charset="0"/>
              </a:rPr>
              <a:t>I. </a:t>
            </a:r>
            <a:r>
              <a:rPr lang="tr-TR" i="1" dirty="0" err="1" smtClean="0">
                <a:latin typeface="Times New Roman" panose="02020603050405020304" pitchFamily="18" charset="0"/>
                <a:cs typeface="Times New Roman" panose="02020603050405020304" pitchFamily="18" charset="0"/>
              </a:rPr>
              <a:t>Konstantinos</a:t>
            </a:r>
            <a:r>
              <a:rPr lang="tr-TR" dirty="0" err="1" smtClean="0">
                <a:latin typeface="Times New Roman" panose="02020603050405020304" pitchFamily="18" charset="0"/>
                <a:cs typeface="Times New Roman" panose="02020603050405020304" pitchFamily="18" charset="0"/>
              </a:rPr>
              <a:t>’un</a:t>
            </a:r>
            <a:r>
              <a:rPr lang="tr-TR" dirty="0" smtClean="0">
                <a:latin typeface="Times New Roman" panose="02020603050405020304" pitchFamily="18" charset="0"/>
                <a:cs typeface="Times New Roman" panose="02020603050405020304" pitchFamily="18" charset="0"/>
              </a:rPr>
              <a:t> talimatıyla gerçekleştirilen Konstantinopolis şehrinin inşa tarihi olan 324 veya 330 senesi, Bizans İmparatorluğu’nun kuruluş tarihi olarak ekseriyetle kabul edilmektedir. Söz konusu tarihin başlangıç olmadığını savunan araştırmacıların çoğunlukla önerdikleri tarih, </a:t>
            </a:r>
            <a:r>
              <a:rPr lang="tr-TR" i="1" dirty="0" smtClean="0">
                <a:latin typeface="Times New Roman" panose="02020603050405020304" pitchFamily="18" charset="0"/>
                <a:cs typeface="Times New Roman" panose="02020603050405020304" pitchFamily="18" charset="0"/>
              </a:rPr>
              <a:t>I. </a:t>
            </a:r>
            <a:r>
              <a:rPr lang="tr-TR" i="1" dirty="0" err="1" smtClean="0">
                <a:latin typeface="Times New Roman" panose="02020603050405020304" pitchFamily="18" charset="0"/>
                <a:cs typeface="Times New Roman" panose="02020603050405020304" pitchFamily="18" charset="0"/>
              </a:rPr>
              <a:t>Theodosios</a:t>
            </a:r>
            <a:r>
              <a:rPr lang="tr-TR" dirty="0" err="1" smtClean="0">
                <a:latin typeface="Times New Roman" panose="02020603050405020304" pitchFamily="18" charset="0"/>
                <a:cs typeface="Times New Roman" panose="02020603050405020304" pitchFamily="18" charset="0"/>
              </a:rPr>
              <a:t>’un</a:t>
            </a:r>
            <a:r>
              <a:rPr lang="tr-TR" dirty="0" smtClean="0">
                <a:latin typeface="Times New Roman" panose="02020603050405020304" pitchFamily="18" charset="0"/>
                <a:cs typeface="Times New Roman" panose="02020603050405020304" pitchFamily="18" charset="0"/>
              </a:rPr>
              <a:t> vefatı sonrasında oğulları arasında imparatorluğun ikiye bölündüğü 395 senesidir. </a:t>
            </a:r>
          </a:p>
          <a:p>
            <a:pPr algn="just"/>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Bizans tarihi araştırmacıları, bin yıldan daha fazla süren bir imparatorluğu layıkıyla tetkik edebilmek amacıyla Bizans tarihinin üç ana zaman dilimine tefrik edilmesine hükmetmiştir. Bu suretle Bizans tarihi; dimağlarda ayrımın suni olduğu saklı tutularak erken, orta ve geç devir şeklinde üç kısma ayrılmıştır: Erken devir, </a:t>
            </a:r>
            <a:r>
              <a:rPr lang="tr-TR" i="1" dirty="0" smtClean="0">
                <a:latin typeface="Times New Roman" panose="02020603050405020304" pitchFamily="18" charset="0"/>
                <a:cs typeface="Times New Roman" panose="02020603050405020304" pitchFamily="18" charset="0"/>
              </a:rPr>
              <a:t>I. </a:t>
            </a:r>
            <a:r>
              <a:rPr lang="tr-TR" i="1" dirty="0" err="1" smtClean="0">
                <a:latin typeface="Times New Roman" panose="02020603050405020304" pitchFamily="18" charset="0"/>
                <a:cs typeface="Times New Roman" panose="02020603050405020304" pitchFamily="18" charset="0"/>
              </a:rPr>
              <a:t>Konstantinos</a:t>
            </a:r>
            <a:r>
              <a:rPr lang="tr-TR" dirty="0" smtClean="0">
                <a:latin typeface="Times New Roman" panose="02020603050405020304" pitchFamily="18" charset="0"/>
                <a:cs typeface="Times New Roman" panose="02020603050405020304" pitchFamily="18" charset="0"/>
              </a:rPr>
              <a:t> (324-337) devrinden başlayıp </a:t>
            </a:r>
            <a:r>
              <a:rPr lang="tr-TR" i="1" dirty="0" smtClean="0">
                <a:latin typeface="Times New Roman" panose="02020603050405020304" pitchFamily="18" charset="0"/>
                <a:cs typeface="Times New Roman" panose="02020603050405020304" pitchFamily="18" charset="0"/>
              </a:rPr>
              <a:t>I. </a:t>
            </a:r>
            <a:r>
              <a:rPr lang="tr-TR" i="1" dirty="0" err="1" smtClean="0">
                <a:latin typeface="Times New Roman" panose="02020603050405020304" pitchFamily="18" charset="0"/>
                <a:cs typeface="Times New Roman" panose="02020603050405020304" pitchFamily="18" charset="0"/>
              </a:rPr>
              <a:t>Justinianus</a:t>
            </a:r>
            <a:r>
              <a:rPr lang="tr-TR" dirty="0" err="1" smtClean="0">
                <a:latin typeface="Times New Roman" panose="02020603050405020304" pitchFamily="18" charset="0"/>
                <a:cs typeface="Times New Roman" panose="02020603050405020304" pitchFamily="18" charset="0"/>
              </a:rPr>
              <a:t>’un</a:t>
            </a:r>
            <a:r>
              <a:rPr lang="tr-TR" dirty="0" smtClean="0">
                <a:latin typeface="Times New Roman" panose="02020603050405020304" pitchFamily="18" charset="0"/>
                <a:cs typeface="Times New Roman" panose="02020603050405020304" pitchFamily="18" charset="0"/>
              </a:rPr>
              <a:t> (527-565) hakimiyetinin sonuna kadar; orta devir, söz konusu tarihten </a:t>
            </a:r>
            <a:r>
              <a:rPr lang="tr-TR" dirty="0" err="1" smtClean="0">
                <a:latin typeface="Times New Roman" panose="02020603050405020304" pitchFamily="18" charset="0"/>
                <a:cs typeface="Times New Roman" panose="02020603050405020304" pitchFamily="18" charset="0"/>
              </a:rPr>
              <a:t>Latinler’in</a:t>
            </a:r>
            <a:r>
              <a:rPr lang="tr-TR" dirty="0" smtClean="0">
                <a:latin typeface="Times New Roman" panose="02020603050405020304" pitchFamily="18" charset="0"/>
                <a:cs typeface="Times New Roman" panose="02020603050405020304" pitchFamily="18" charset="0"/>
              </a:rPr>
              <a:t> Konstantinopolis’i işgal ettikleri 1204 senesine değin; geç devir ise Latin işgalinden 1453’te Konstantinopolis’in </a:t>
            </a:r>
            <a:r>
              <a:rPr lang="tr-TR" dirty="0" err="1" smtClean="0">
                <a:latin typeface="Times New Roman" panose="02020603050405020304" pitchFamily="18" charset="0"/>
                <a:cs typeface="Times New Roman" panose="02020603050405020304" pitchFamily="18" charset="0"/>
              </a:rPr>
              <a:t>Osmanlılar’a</a:t>
            </a:r>
            <a:r>
              <a:rPr lang="tr-TR" dirty="0" smtClean="0">
                <a:latin typeface="Times New Roman" panose="02020603050405020304" pitchFamily="18" charset="0"/>
                <a:cs typeface="Times New Roman" panose="02020603050405020304" pitchFamily="18" charset="0"/>
              </a:rPr>
              <a:t> teslimine kadar devam eder. (1460’da Mora </a:t>
            </a:r>
            <a:r>
              <a:rPr lang="tr-TR" dirty="0" err="1" smtClean="0">
                <a:latin typeface="Times New Roman" panose="02020603050405020304" pitchFamily="18" charset="0"/>
                <a:cs typeface="Times New Roman" panose="02020603050405020304" pitchFamily="18" charset="0"/>
              </a:rPr>
              <a:t>Despotluğu’nun</a:t>
            </a:r>
            <a:r>
              <a:rPr lang="tr-TR" dirty="0" smtClean="0">
                <a:latin typeface="Times New Roman" panose="02020603050405020304" pitchFamily="18" charset="0"/>
                <a:cs typeface="Times New Roman" panose="02020603050405020304" pitchFamily="18" charset="0"/>
              </a:rPr>
              <a:t> ve 1461’de Trabzon İmparatorluğu’nun teslim alınması, tefrike dahil edilmez.)</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91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070100" y="235358"/>
            <a:ext cx="8420100" cy="6498252"/>
          </a:xfrm>
          <a:prstGeom prst="rect">
            <a:avLst/>
          </a:prstGeom>
        </p:spPr>
      </p:pic>
    </p:spTree>
    <p:extLst>
      <p:ext uri="{BB962C8B-B14F-4D97-AF65-F5344CB8AC3E}">
        <p14:creationId xmlns:p14="http://schemas.microsoft.com/office/powerpoint/2010/main" val="54061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2399"/>
            <a:ext cx="9144000" cy="1790699"/>
          </a:xfrm>
        </p:spPr>
        <p:txBody>
          <a:bodyPr>
            <a:normAutofit fontScale="90000"/>
          </a:bodyPr>
          <a:lstStyle/>
          <a:p>
            <a:r>
              <a:rPr lang="tr-TR" dirty="0" smtClean="0">
                <a:latin typeface="Times New Roman" panose="02020603050405020304" pitchFamily="18" charset="0"/>
                <a:cs typeface="Times New Roman" panose="02020603050405020304" pitchFamily="18" charset="0"/>
              </a:rPr>
              <a:t>Geç Devir Roma İmparatorluğu (4. yy-7. yy ortaları)</a:t>
            </a:r>
            <a:endParaRPr lang="en-US"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533400" y="2070100"/>
            <a:ext cx="11455400" cy="4787900"/>
          </a:xfrm>
        </p:spPr>
        <p:txBody>
          <a:bodyPr>
            <a:normAutofit fontScale="92500" lnSpcReduction="20000"/>
          </a:bodyPr>
          <a:lstStyle/>
          <a:p>
            <a:pPr algn="just"/>
            <a:r>
              <a:rPr lang="tr-TR" i="1" dirty="0" smtClean="0">
                <a:latin typeface="Times New Roman" panose="02020603050405020304" pitchFamily="18" charset="0"/>
                <a:cs typeface="Times New Roman" panose="02020603050405020304" pitchFamily="18" charset="0"/>
              </a:rPr>
              <a:t>   </a:t>
            </a:r>
            <a:r>
              <a:rPr lang="tr-TR" i="1" dirty="0" err="1" smtClean="0">
                <a:latin typeface="Times New Roman" panose="02020603050405020304" pitchFamily="18" charset="0"/>
                <a:cs typeface="Times New Roman" panose="02020603050405020304" pitchFamily="18" charset="0"/>
              </a:rPr>
              <a:t>Diokletianus’un</a:t>
            </a:r>
            <a:r>
              <a:rPr lang="tr-TR" dirty="0" smtClean="0">
                <a:latin typeface="Times New Roman" panose="02020603050405020304" pitchFamily="18" charset="0"/>
                <a:cs typeface="Times New Roman" panose="02020603050405020304" pitchFamily="18" charset="0"/>
              </a:rPr>
              <a:t> (284-305) tahta çıkışına kadar Roma İmparatorluğu, 3. yüzyılda askeri sahada </a:t>
            </a:r>
            <a:r>
              <a:rPr lang="tr-TR" dirty="0" err="1" smtClean="0">
                <a:latin typeface="Times New Roman" panose="02020603050405020304" pitchFamily="18" charset="0"/>
                <a:cs typeface="Times New Roman" panose="02020603050405020304" pitchFamily="18" charset="0"/>
              </a:rPr>
              <a:t>niteliksizleşme</a:t>
            </a:r>
            <a:r>
              <a:rPr lang="tr-TR" dirty="0" smtClean="0">
                <a:latin typeface="Times New Roman" panose="02020603050405020304" pitchFamily="18" charset="0"/>
                <a:cs typeface="Times New Roman" panose="02020603050405020304" pitchFamily="18" charset="0"/>
              </a:rPr>
              <a:t>, iktisadi istikrarsızlık, isyanlar ve sık hükümdar </a:t>
            </a:r>
            <a:r>
              <a:rPr lang="tr-TR" dirty="0" err="1" smtClean="0">
                <a:latin typeface="Times New Roman" panose="02020603050405020304" pitchFamily="18" charset="0"/>
                <a:cs typeface="Times New Roman" panose="02020603050405020304" pitchFamily="18" charset="0"/>
              </a:rPr>
              <a:t>hükümdar</a:t>
            </a:r>
            <a:r>
              <a:rPr lang="tr-TR" dirty="0" smtClean="0">
                <a:latin typeface="Times New Roman" panose="02020603050405020304" pitchFamily="18" charset="0"/>
                <a:cs typeface="Times New Roman" panose="02020603050405020304" pitchFamily="18" charset="0"/>
              </a:rPr>
              <a:t> değişikleri ile dahili sorunlarla meşgul olmasının yanı sıra harici alanda </a:t>
            </a:r>
            <a:r>
              <a:rPr lang="tr-TR" dirty="0" err="1" smtClean="0">
                <a:latin typeface="Times New Roman" panose="02020603050405020304" pitchFamily="18" charset="0"/>
                <a:cs typeface="Times New Roman" panose="02020603050405020304" pitchFamily="18" charset="0"/>
              </a:rPr>
              <a:t>Persler’in</a:t>
            </a:r>
            <a:r>
              <a:rPr lang="tr-TR" dirty="0" smtClean="0">
                <a:latin typeface="Times New Roman" panose="02020603050405020304" pitchFamily="18" charset="0"/>
                <a:cs typeface="Times New Roman" panose="02020603050405020304" pitchFamily="18" charset="0"/>
              </a:rPr>
              <a:t> ve </a:t>
            </a:r>
            <a:r>
              <a:rPr lang="tr-TR" dirty="0" err="1" smtClean="0">
                <a:latin typeface="Times New Roman" panose="02020603050405020304" pitchFamily="18" charset="0"/>
                <a:cs typeface="Times New Roman" panose="02020603050405020304" pitchFamily="18" charset="0"/>
              </a:rPr>
              <a:t>Germenler’in</a:t>
            </a:r>
            <a:r>
              <a:rPr lang="tr-TR" dirty="0" smtClean="0">
                <a:latin typeface="Times New Roman" panose="02020603050405020304" pitchFamily="18" charset="0"/>
                <a:cs typeface="Times New Roman" panose="02020603050405020304" pitchFamily="18" charset="0"/>
              </a:rPr>
              <a:t> kuvvetli taarruzları nedeniyle tam anlamıyla buhran devresi geçirmekteydi. </a:t>
            </a:r>
            <a:r>
              <a:rPr lang="tr-TR" i="1" dirty="0" err="1" smtClean="0">
                <a:latin typeface="Times New Roman" panose="02020603050405020304" pitchFamily="18" charset="0"/>
                <a:cs typeface="Times New Roman" panose="02020603050405020304" pitchFamily="18" charset="0"/>
              </a:rPr>
              <a:t>Diokletianus</a:t>
            </a:r>
            <a:r>
              <a:rPr lang="tr-TR" dirty="0" smtClean="0">
                <a:latin typeface="Times New Roman" panose="02020603050405020304" pitchFamily="18" charset="0"/>
                <a:cs typeface="Times New Roman" panose="02020603050405020304" pitchFamily="18" charset="0"/>
              </a:rPr>
              <a:t>, yürürlüğe koydu idari, askeri ve iktisadi reformlar ile yeniden devlete nizam getirdi. Lakin İdari alanda yürürlüğe koydu </a:t>
            </a:r>
            <a:r>
              <a:rPr lang="tr-TR" dirty="0" err="1" smtClean="0">
                <a:latin typeface="Times New Roman" panose="02020603050405020304" pitchFamily="18" charset="0"/>
                <a:cs typeface="Times New Roman" panose="02020603050405020304" pitchFamily="18" charset="0"/>
              </a:rPr>
              <a:t>Tetrarşi</a:t>
            </a:r>
            <a:r>
              <a:rPr lang="tr-TR" dirty="0" smtClean="0">
                <a:latin typeface="Times New Roman" panose="02020603050405020304" pitchFamily="18" charset="0"/>
                <a:cs typeface="Times New Roman" panose="02020603050405020304" pitchFamily="18" charset="0"/>
              </a:rPr>
              <a:t> (Dörtlü Yönetim) sistemi, tahtan çekildiği tarihten itibaren muvazzaf liderlerin çatışmasına ve nihayet I. </a:t>
            </a:r>
            <a:r>
              <a:rPr lang="tr-TR" i="1" dirty="0" err="1" smtClean="0">
                <a:latin typeface="Times New Roman" panose="02020603050405020304" pitchFamily="18" charset="0"/>
                <a:cs typeface="Times New Roman" panose="02020603050405020304" pitchFamily="18" charset="0"/>
              </a:rPr>
              <a:t>Konstantino</a:t>
            </a:r>
            <a:r>
              <a:rPr lang="tr-TR" dirty="0" err="1" smtClean="0">
                <a:latin typeface="Times New Roman" panose="02020603050405020304" pitchFamily="18" charset="0"/>
                <a:cs typeface="Times New Roman" panose="02020603050405020304" pitchFamily="18" charset="0"/>
              </a:rPr>
              <a:t>s’un</a:t>
            </a:r>
            <a:r>
              <a:rPr lang="tr-TR" dirty="0" smtClean="0">
                <a:latin typeface="Times New Roman" panose="02020603050405020304" pitchFamily="18" charset="0"/>
                <a:cs typeface="Times New Roman" panose="02020603050405020304" pitchFamily="18" charset="0"/>
              </a:rPr>
              <a:t> 324’te yegane lider sıfatıyla imparator olmasına yol açtı. I. </a:t>
            </a:r>
            <a:r>
              <a:rPr lang="tr-TR" i="1" dirty="0" err="1" smtClean="0">
                <a:latin typeface="Times New Roman" panose="02020603050405020304" pitchFamily="18" charset="0"/>
                <a:cs typeface="Times New Roman" panose="02020603050405020304" pitchFamily="18" charset="0"/>
              </a:rPr>
              <a:t>Konstantinos</a:t>
            </a:r>
            <a:r>
              <a:rPr lang="tr-TR" dirty="0" err="1" smtClean="0">
                <a:latin typeface="Times New Roman" panose="02020603050405020304" pitchFamily="18" charset="0"/>
                <a:cs typeface="Times New Roman" panose="02020603050405020304" pitchFamily="18" charset="0"/>
              </a:rPr>
              <a:t>’un</a:t>
            </a:r>
            <a:r>
              <a:rPr lang="tr-TR" dirty="0" smtClean="0">
                <a:latin typeface="Times New Roman" panose="02020603050405020304" pitchFamily="18" charset="0"/>
                <a:cs typeface="Times New Roman" panose="02020603050405020304" pitchFamily="18" charset="0"/>
              </a:rPr>
              <a:t> Hıristiyanlığı devlet dini haline getirmek ve merkezini Doğu’ya nakletmek hususlarındaki kararlığı çerçevesinde oluşan siyaseti, Roma İmparatorluğu’nun Bizans İmparatorluğu’na tahavvül sürecini başlatmıştır.</a:t>
            </a:r>
          </a:p>
          <a:p>
            <a:pPr algn="just"/>
            <a:r>
              <a:rPr lang="tr-TR" dirty="0" smtClean="0">
                <a:latin typeface="Times New Roman" panose="02020603050405020304" pitchFamily="18" charset="0"/>
                <a:cs typeface="Times New Roman" panose="02020603050405020304" pitchFamily="18" charset="0"/>
              </a:rPr>
              <a:t>   476 senesine kadar Roma İmparatorluğu’nun Konstantinopolis ve Roma merkezli her iki yarısında da İmparatorlar, görevlerini ifaya devam etmişlerdir. Konstantinopolis’te ikamet eden İmparatorlar, Germen kavimlerinin yarattığı tehlikeyi diplomasi ve uzlaşı (</a:t>
            </a:r>
            <a:r>
              <a:rPr lang="tr-TR" i="1" dirty="0" err="1" smtClean="0">
                <a:latin typeface="Times New Roman" panose="02020603050405020304" pitchFamily="18" charset="0"/>
                <a:cs typeface="Times New Roman" panose="02020603050405020304" pitchFamily="18" charset="0"/>
              </a:rPr>
              <a:t>feoderati</a:t>
            </a:r>
            <a:r>
              <a:rPr lang="tr-TR" dirty="0" smtClean="0">
                <a:latin typeface="Times New Roman" panose="02020603050405020304" pitchFamily="18" charset="0"/>
                <a:cs typeface="Times New Roman" panose="02020603050405020304" pitchFamily="18" charset="0"/>
              </a:rPr>
              <a:t> statüsünde iskan) yoluyla savuşturmayı başardılar. Ancak bu politika uygulanır iken Germen akınlarının Batı İmparatorluk arazisine yönelmesine mani olunabilecek imkanlardan yoksun olunduğu için sadece seyir ile yetinilmek iktiza etti. Sonucunda </a:t>
            </a:r>
            <a:r>
              <a:rPr lang="tr-TR" dirty="0" err="1" smtClean="0">
                <a:latin typeface="Times New Roman" panose="02020603050405020304" pitchFamily="18" charset="0"/>
                <a:cs typeface="Times New Roman" panose="02020603050405020304" pitchFamily="18" charset="0"/>
              </a:rPr>
              <a:t>Vizigot</a:t>
            </a:r>
            <a:r>
              <a:rPr lang="tr-TR" dirty="0" smtClean="0">
                <a:latin typeface="Times New Roman" panose="02020603050405020304" pitchFamily="18" charset="0"/>
                <a:cs typeface="Times New Roman" panose="02020603050405020304" pitchFamily="18" charset="0"/>
              </a:rPr>
              <a:t> lideri </a:t>
            </a:r>
            <a:r>
              <a:rPr lang="tr-TR" dirty="0" err="1" smtClean="0">
                <a:latin typeface="Times New Roman" panose="02020603050405020304" pitchFamily="18" charset="0"/>
                <a:cs typeface="Times New Roman" panose="02020603050405020304" pitchFamily="18" charset="0"/>
              </a:rPr>
              <a:t>Alarik</a:t>
            </a:r>
            <a:r>
              <a:rPr lang="tr-TR" dirty="0" smtClean="0">
                <a:latin typeface="Times New Roman" panose="02020603050405020304" pitchFamily="18" charset="0"/>
                <a:cs typeface="Times New Roman" panose="02020603050405020304" pitchFamily="18" charset="0"/>
              </a:rPr>
              <a:t>, 410’da Roma’yı yağmaladı, 5. </a:t>
            </a:r>
            <a:r>
              <a:rPr lang="tr-TR" dirty="0" err="1" smtClean="0">
                <a:latin typeface="Times New Roman" panose="02020603050405020304" pitchFamily="18" charset="0"/>
                <a:cs typeface="Times New Roman" panose="02020603050405020304" pitchFamily="18" charset="0"/>
              </a:rPr>
              <a:t>yy’da</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Ostrogotlar</a:t>
            </a:r>
            <a:r>
              <a:rPr lang="tr-TR" dirty="0" smtClean="0">
                <a:latin typeface="Times New Roman" panose="02020603050405020304" pitchFamily="18" charset="0"/>
                <a:cs typeface="Times New Roman" panose="02020603050405020304" pitchFamily="18" charset="0"/>
              </a:rPr>
              <a:t>, İtalya’nın her tarafına yayıldı, Vandallar Afrika’yı ele geçirirken </a:t>
            </a:r>
            <a:r>
              <a:rPr lang="tr-TR" dirty="0" err="1" smtClean="0">
                <a:latin typeface="Times New Roman" panose="02020603050405020304" pitchFamily="18" charset="0"/>
                <a:cs typeface="Times New Roman" panose="02020603050405020304" pitchFamily="18" charset="0"/>
              </a:rPr>
              <a:t>Vizigotlar</a:t>
            </a:r>
            <a:r>
              <a:rPr lang="tr-TR" dirty="0" smtClean="0">
                <a:latin typeface="Times New Roman" panose="02020603050405020304" pitchFamily="18" charset="0"/>
                <a:cs typeface="Times New Roman" panose="02020603050405020304" pitchFamily="18" charset="0"/>
              </a:rPr>
              <a:t> İspanya’ya yerleştiler.</a:t>
            </a:r>
          </a:p>
        </p:txBody>
      </p:sp>
    </p:spTree>
    <p:extLst>
      <p:ext uri="{BB962C8B-B14F-4D97-AF65-F5344CB8AC3E}">
        <p14:creationId xmlns:p14="http://schemas.microsoft.com/office/powerpoint/2010/main" val="295359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en-US"/>
          </a:p>
        </p:txBody>
      </p:sp>
      <p:sp>
        <p:nvSpPr>
          <p:cNvPr id="3" name="Alt Başlık 2"/>
          <p:cNvSpPr>
            <a:spLocks noGrp="1"/>
          </p:cNvSpPr>
          <p:nvPr>
            <p:ph type="subTitle" idx="1"/>
          </p:nvPr>
        </p:nvSpPr>
        <p:spPr/>
        <p:txBody>
          <a:bodyPr/>
          <a:lstStyle/>
          <a:p>
            <a:endParaRPr lang="en-US"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97000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96900" y="571500"/>
            <a:ext cx="11125200" cy="5905500"/>
          </a:xfrm>
        </p:spPr>
        <p:txBody>
          <a:bodyPr>
            <a:normAutofit/>
          </a:bodyPr>
          <a:lstStyle/>
          <a:p>
            <a:pPr algn="just"/>
            <a:r>
              <a:rPr lang="tr-TR" dirty="0" smtClean="0">
                <a:latin typeface="Times New Roman" panose="02020603050405020304" pitchFamily="18" charset="0"/>
                <a:cs typeface="Times New Roman" panose="02020603050405020304" pitchFamily="18" charset="0"/>
              </a:rPr>
              <a:t>   476 senesinde Batı Roma </a:t>
            </a:r>
            <a:r>
              <a:rPr lang="tr-TR" dirty="0" err="1" smtClean="0">
                <a:latin typeface="Times New Roman" panose="02020603050405020304" pitchFamily="18" charset="0"/>
                <a:cs typeface="Times New Roman" panose="02020603050405020304" pitchFamily="18" charset="0"/>
              </a:rPr>
              <a:t>İmparatoruluğu</a:t>
            </a:r>
            <a:r>
              <a:rPr lang="tr-TR" dirty="0" smtClean="0">
                <a:latin typeface="Times New Roman" panose="02020603050405020304" pitchFamily="18" charset="0"/>
                <a:cs typeface="Times New Roman" panose="02020603050405020304" pitchFamily="18" charset="0"/>
              </a:rPr>
              <a:t>, son hükümdar </a:t>
            </a:r>
            <a:r>
              <a:rPr lang="tr-TR" i="1" dirty="0" err="1" smtClean="0">
                <a:latin typeface="Times New Roman" panose="02020603050405020304" pitchFamily="18" charset="0"/>
                <a:cs typeface="Times New Roman" panose="02020603050405020304" pitchFamily="18" charset="0"/>
              </a:rPr>
              <a:t>Romulus</a:t>
            </a:r>
            <a:r>
              <a:rPr lang="tr-TR" i="1" dirty="0" smtClean="0">
                <a:latin typeface="Times New Roman" panose="02020603050405020304" pitchFamily="18" charset="0"/>
                <a:cs typeface="Times New Roman" panose="02020603050405020304" pitchFamily="18" charset="0"/>
              </a:rPr>
              <a:t> </a:t>
            </a:r>
            <a:r>
              <a:rPr lang="tr-TR" i="1" dirty="0" err="1" smtClean="0">
                <a:latin typeface="Times New Roman" panose="02020603050405020304" pitchFamily="18" charset="0"/>
                <a:cs typeface="Times New Roman" panose="02020603050405020304" pitchFamily="18" charset="0"/>
              </a:rPr>
              <a:t>Augustulus</a:t>
            </a:r>
            <a:r>
              <a:rPr lang="tr-TR" dirty="0" smtClean="0">
                <a:latin typeface="Times New Roman" panose="02020603050405020304" pitchFamily="18" charset="0"/>
                <a:cs typeface="Times New Roman" panose="02020603050405020304" pitchFamily="18" charset="0"/>
              </a:rPr>
              <a:t> tahtından indirilmesiyle  son buldu. </a:t>
            </a:r>
            <a:r>
              <a:rPr lang="tr-TR" i="1" dirty="0" smtClean="0">
                <a:latin typeface="Times New Roman" panose="02020603050405020304" pitchFamily="18" charset="0"/>
                <a:cs typeface="Times New Roman" panose="02020603050405020304" pitchFamily="18" charset="0"/>
              </a:rPr>
              <a:t>I. </a:t>
            </a:r>
            <a:r>
              <a:rPr lang="tr-TR" i="1" dirty="0" err="1" smtClean="0">
                <a:latin typeface="Times New Roman" panose="02020603050405020304" pitchFamily="18" charset="0"/>
                <a:cs typeface="Times New Roman" panose="02020603050405020304" pitchFamily="18" charset="0"/>
              </a:rPr>
              <a:t>Justinianus</a:t>
            </a:r>
            <a:r>
              <a:rPr lang="tr-TR" dirty="0" smtClean="0">
                <a:latin typeface="Times New Roman" panose="02020603050405020304" pitchFamily="18" charset="0"/>
                <a:cs typeface="Times New Roman" panose="02020603050405020304" pitchFamily="18" charset="0"/>
              </a:rPr>
              <a:t> yetkin komutanları vasıtasıyla Batı arazinin muayyen bölgelerini yeniden ele geçirmeyi başarmış olmasına rağmen 6. yüzyılın sonlarına gelindiğinde İtalya’daki kazanımlar, </a:t>
            </a:r>
            <a:r>
              <a:rPr lang="tr-TR" i="1" dirty="0" err="1" smtClean="0">
                <a:latin typeface="Times New Roman" panose="02020603050405020304" pitchFamily="18" charset="0"/>
                <a:cs typeface="Times New Roman" panose="02020603050405020304" pitchFamily="18" charset="0"/>
              </a:rPr>
              <a:t>Lombardlar</a:t>
            </a:r>
            <a:r>
              <a:rPr lang="tr-TR" dirty="0" err="1" smtClean="0">
                <a:latin typeface="Times New Roman" panose="02020603050405020304" pitchFamily="18" charset="0"/>
                <a:cs typeface="Times New Roman" panose="02020603050405020304" pitchFamily="18" charset="0"/>
              </a:rPr>
              <a:t>’a</a:t>
            </a:r>
            <a:r>
              <a:rPr lang="tr-TR" dirty="0" smtClean="0">
                <a:latin typeface="Times New Roman" panose="02020603050405020304" pitchFamily="18" charset="0"/>
                <a:cs typeface="Times New Roman" panose="02020603050405020304" pitchFamily="18" charset="0"/>
              </a:rPr>
              <a:t> teslim edildi. Aynı tarihlerde </a:t>
            </a:r>
            <a:r>
              <a:rPr lang="tr-TR" i="1" dirty="0" smtClean="0">
                <a:latin typeface="Times New Roman" panose="02020603050405020304" pitchFamily="18" charset="0"/>
                <a:cs typeface="Times New Roman" panose="02020603050405020304" pitchFamily="18" charset="0"/>
              </a:rPr>
              <a:t>Avarlar</a:t>
            </a:r>
            <a:r>
              <a:rPr lang="tr-TR" dirty="0" smtClean="0">
                <a:latin typeface="Times New Roman" panose="02020603050405020304" pitchFamily="18" charset="0"/>
                <a:cs typeface="Times New Roman" panose="02020603050405020304" pitchFamily="18" charset="0"/>
              </a:rPr>
              <a:t> ve </a:t>
            </a:r>
            <a:r>
              <a:rPr lang="tr-TR" i="1" dirty="0" smtClean="0">
                <a:latin typeface="Times New Roman" panose="02020603050405020304" pitchFamily="18" charset="0"/>
                <a:cs typeface="Times New Roman" panose="02020603050405020304" pitchFamily="18" charset="0"/>
              </a:rPr>
              <a:t>Slavlar</a:t>
            </a:r>
            <a:r>
              <a:rPr lang="tr-TR" dirty="0" smtClean="0">
                <a:latin typeface="Times New Roman" panose="02020603050405020304" pitchFamily="18" charset="0"/>
                <a:cs typeface="Times New Roman" panose="02020603050405020304" pitchFamily="18" charset="0"/>
              </a:rPr>
              <a:t>, Tuna Nehri’ndeki istihkamları aşarak Balkanlar’a girdi ve Girit adasına değin ulaşacak istila süreci başladı. 7. yüzyılın ilk çeyreğinde </a:t>
            </a:r>
            <a:r>
              <a:rPr lang="tr-TR" i="1" dirty="0" err="1" smtClean="0">
                <a:latin typeface="Times New Roman" panose="02020603050405020304" pitchFamily="18" charset="0"/>
                <a:cs typeface="Times New Roman" panose="02020603050405020304" pitchFamily="18" charset="0"/>
              </a:rPr>
              <a:t>Sasani</a:t>
            </a:r>
            <a:r>
              <a:rPr lang="tr-TR" i="1" dirty="0" smtClean="0">
                <a:latin typeface="Times New Roman" panose="02020603050405020304" pitchFamily="18" charset="0"/>
                <a:cs typeface="Times New Roman" panose="02020603050405020304" pitchFamily="18" charset="0"/>
              </a:rPr>
              <a:t> Devleti</a:t>
            </a:r>
            <a:r>
              <a:rPr lang="tr-TR" dirty="0" smtClean="0">
                <a:latin typeface="Times New Roman" panose="02020603050405020304" pitchFamily="18" charset="0"/>
                <a:cs typeface="Times New Roman" panose="02020603050405020304" pitchFamily="18" charset="0"/>
              </a:rPr>
              <a:t>’nin Bizans’ın merkezine ulaşacak taarruzları hız kazandı ve bu mücadele esnasında Mısır, Filistin ve Suriye arazileri </a:t>
            </a:r>
            <a:r>
              <a:rPr lang="tr-TR" i="1" dirty="0" err="1" smtClean="0">
                <a:latin typeface="Times New Roman" panose="02020603050405020304" pitchFamily="18" charset="0"/>
                <a:cs typeface="Times New Roman" panose="02020603050405020304" pitchFamily="18" charset="0"/>
              </a:rPr>
              <a:t>Sasaniler</a:t>
            </a:r>
            <a:r>
              <a:rPr lang="tr-TR" dirty="0" err="1" smtClean="0">
                <a:latin typeface="Times New Roman" panose="02020603050405020304" pitchFamily="18" charset="0"/>
                <a:cs typeface="Times New Roman" panose="02020603050405020304" pitchFamily="18" charset="0"/>
              </a:rPr>
              <a:t>’e</a:t>
            </a:r>
            <a:r>
              <a:rPr lang="tr-TR" dirty="0" smtClean="0">
                <a:latin typeface="Times New Roman" panose="02020603050405020304" pitchFamily="18" charset="0"/>
                <a:cs typeface="Times New Roman" panose="02020603050405020304" pitchFamily="18" charset="0"/>
              </a:rPr>
              <a:t> terk edildi. İmparator </a:t>
            </a:r>
            <a:r>
              <a:rPr lang="tr-TR" i="1" dirty="0" err="1" smtClean="0">
                <a:latin typeface="Times New Roman" panose="02020603050405020304" pitchFamily="18" charset="0"/>
                <a:cs typeface="Times New Roman" panose="02020603050405020304" pitchFamily="18" charset="0"/>
              </a:rPr>
              <a:t>Heraklios</a:t>
            </a:r>
            <a:r>
              <a:rPr lang="tr-TR" dirty="0" err="1" smtClean="0">
                <a:latin typeface="Times New Roman" panose="02020603050405020304" pitchFamily="18" charset="0"/>
                <a:cs typeface="Times New Roman" panose="02020603050405020304" pitchFamily="18" charset="0"/>
              </a:rPr>
              <a:t>’un</a:t>
            </a:r>
            <a:r>
              <a:rPr lang="tr-TR" dirty="0" smtClean="0">
                <a:latin typeface="Times New Roman" panose="02020603050405020304" pitchFamily="18" charset="0"/>
                <a:cs typeface="Times New Roman" panose="02020603050405020304" pitchFamily="18" charset="0"/>
              </a:rPr>
              <a:t> 629 senesinde Kudüs’ü yeniden ele geçirmesi, 636 </a:t>
            </a:r>
            <a:r>
              <a:rPr lang="tr-TR" dirty="0" err="1" smtClean="0">
                <a:latin typeface="Times New Roman" panose="02020603050405020304" pitchFamily="18" charset="0"/>
                <a:cs typeface="Times New Roman" panose="02020603050405020304" pitchFamily="18" charset="0"/>
              </a:rPr>
              <a:t>seneli</a:t>
            </a:r>
            <a:r>
              <a:rPr lang="tr-TR" dirty="0" smtClean="0">
                <a:latin typeface="Times New Roman" panose="02020603050405020304" pitchFamily="18" charset="0"/>
                <a:cs typeface="Times New Roman" panose="02020603050405020304" pitchFamily="18" charset="0"/>
              </a:rPr>
              <a:t> </a:t>
            </a:r>
            <a:r>
              <a:rPr lang="tr-TR" i="1" dirty="0" err="1" smtClean="0">
                <a:latin typeface="Times New Roman" panose="02020603050405020304" pitchFamily="18" charset="0"/>
                <a:cs typeface="Times New Roman" panose="02020603050405020304" pitchFamily="18" charset="0"/>
              </a:rPr>
              <a:t>Yermük</a:t>
            </a:r>
            <a:r>
              <a:rPr lang="tr-TR" i="1" dirty="0" smtClean="0">
                <a:latin typeface="Times New Roman" panose="02020603050405020304" pitchFamily="18" charset="0"/>
                <a:cs typeface="Times New Roman" panose="02020603050405020304" pitchFamily="18" charset="0"/>
              </a:rPr>
              <a:t> Savaşı </a:t>
            </a:r>
            <a:r>
              <a:rPr lang="tr-TR" dirty="0" smtClean="0">
                <a:latin typeface="Times New Roman" panose="02020603050405020304" pitchFamily="18" charset="0"/>
                <a:cs typeface="Times New Roman" panose="02020603050405020304" pitchFamily="18" charset="0"/>
              </a:rPr>
              <a:t>ile ciddi bir hasım olduğunu kanıtlayan </a:t>
            </a:r>
            <a:r>
              <a:rPr lang="tr-TR" i="1" dirty="0" err="1" smtClean="0">
                <a:latin typeface="Times New Roman" panose="02020603050405020304" pitchFamily="18" charset="0"/>
                <a:cs typeface="Times New Roman" panose="02020603050405020304" pitchFamily="18" charset="0"/>
              </a:rPr>
              <a:t>Araplar</a:t>
            </a:r>
            <a:r>
              <a:rPr lang="tr-TR" dirty="0" err="1" smtClean="0">
                <a:latin typeface="Times New Roman" panose="02020603050405020304" pitchFamily="18" charset="0"/>
                <a:cs typeface="Times New Roman" panose="02020603050405020304" pitchFamily="18" charset="0"/>
              </a:rPr>
              <a:t>’ın</a:t>
            </a:r>
            <a:r>
              <a:rPr lang="tr-TR" dirty="0" smtClean="0">
                <a:latin typeface="Times New Roman" panose="02020603050405020304" pitchFamily="18" charset="0"/>
                <a:cs typeface="Times New Roman" panose="02020603050405020304" pitchFamily="18" charset="0"/>
              </a:rPr>
              <a:t> ilerleyişi sebebiyle Bizans’ın adı geçen coğrafyalardan kalıcı şekilde çekilmesine mani olamadı. Bu devre kadar tahta geçen imparatorları mütalaa edecek olursak ilk göze çarpan hususlar, </a:t>
            </a:r>
            <a:r>
              <a:rPr lang="tr-TR" i="1" dirty="0" err="1" smtClean="0">
                <a:latin typeface="Times New Roman" panose="02020603050405020304" pitchFamily="18" charset="0"/>
                <a:cs typeface="Times New Roman" panose="02020603050405020304" pitchFamily="18" charset="0"/>
              </a:rPr>
              <a:t>Julian</a:t>
            </a:r>
            <a:r>
              <a:rPr lang="tr-TR"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I. </a:t>
            </a:r>
            <a:r>
              <a:rPr lang="tr-TR" i="1" dirty="0" err="1" smtClean="0">
                <a:latin typeface="Times New Roman" panose="02020603050405020304" pitchFamily="18" charset="0"/>
                <a:cs typeface="Times New Roman" panose="02020603050405020304" pitchFamily="18" charset="0"/>
              </a:rPr>
              <a:t>Theodosios</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ve </a:t>
            </a:r>
            <a:r>
              <a:rPr lang="tr-TR" i="1" dirty="0" err="1" smtClean="0">
                <a:latin typeface="Times New Roman" panose="02020603050405020304" pitchFamily="18" charset="0"/>
                <a:cs typeface="Times New Roman" panose="02020603050405020304" pitchFamily="18" charset="0"/>
              </a:rPr>
              <a:t>Heraklios</a:t>
            </a:r>
            <a:r>
              <a:rPr lang="tr-TR" dirty="0" smtClean="0">
                <a:latin typeface="Times New Roman" panose="02020603050405020304" pitchFamily="18" charset="0"/>
                <a:cs typeface="Times New Roman" panose="02020603050405020304" pitchFamily="18" charset="0"/>
              </a:rPr>
              <a:t>  haricinde imparatorların mütevazi kökenlere sahip oldukları, Konstantinopolis’ten çıkmayı tercih etmedikleri, meydan muharebelerine lider sıfatıyla iştirak etmedikleri ve siyaset saptarken hem hadımların hem de imparatoriçelerin etkilerine maruz kalabilecek karakterlere sahip olduklarıdır.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84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27001"/>
            <a:ext cx="9144000" cy="1396999"/>
          </a:xfrm>
        </p:spPr>
        <p:txBody>
          <a:bodyPr>
            <a:normAutofit fontScale="90000"/>
          </a:bodyPr>
          <a:lstStyle/>
          <a:p>
            <a:r>
              <a:rPr lang="tr-TR" dirty="0" smtClean="0">
                <a:latin typeface="Times New Roman" panose="02020603050405020304" pitchFamily="18" charset="0"/>
                <a:cs typeface="Times New Roman" panose="02020603050405020304" pitchFamily="18" charset="0"/>
              </a:rPr>
              <a:t>Karanlık Devirler (7.yy ortaları-850)</a:t>
            </a:r>
            <a:endParaRPr lang="en-US"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508000" y="1524000"/>
            <a:ext cx="11112500" cy="5334000"/>
          </a:xfrm>
        </p:spPr>
        <p:txBody>
          <a:bodyPr>
            <a:normAutofit fontScale="92500" lnSpcReduction="20000"/>
          </a:bodyPr>
          <a:lstStyle/>
          <a:p>
            <a:pPr algn="just"/>
            <a:r>
              <a:rPr lang="tr-TR" i="1" dirty="0" smtClean="0">
                <a:latin typeface="Times New Roman" panose="02020603050405020304" pitchFamily="18" charset="0"/>
                <a:cs typeface="Times New Roman" panose="02020603050405020304" pitchFamily="18" charset="0"/>
              </a:rPr>
              <a:t>   </a:t>
            </a:r>
            <a:r>
              <a:rPr lang="tr-TR" i="1" dirty="0" err="1" smtClean="0">
                <a:latin typeface="Times New Roman" panose="02020603050405020304" pitchFamily="18" charset="0"/>
                <a:cs typeface="Times New Roman" panose="02020603050405020304" pitchFamily="18" charset="0"/>
              </a:rPr>
              <a:t>İzavriya</a:t>
            </a:r>
            <a:r>
              <a:rPr lang="tr-TR" i="1" dirty="0" smtClean="0">
                <a:latin typeface="Times New Roman" panose="02020603050405020304" pitchFamily="18" charset="0"/>
                <a:cs typeface="Times New Roman" panose="02020603050405020304" pitchFamily="18" charset="0"/>
              </a:rPr>
              <a:t> Hanedanlığı</a:t>
            </a:r>
            <a:r>
              <a:rPr lang="tr-TR" dirty="0" smtClean="0">
                <a:latin typeface="Times New Roman" panose="02020603050405020304" pitchFamily="18" charset="0"/>
                <a:cs typeface="Times New Roman" panose="02020603050405020304" pitchFamily="18" charset="0"/>
              </a:rPr>
              <a:t> (717-802) ve </a:t>
            </a:r>
            <a:r>
              <a:rPr lang="tr-TR" i="1" dirty="0" err="1" smtClean="0">
                <a:latin typeface="Times New Roman" panose="02020603050405020304" pitchFamily="18" charset="0"/>
                <a:cs typeface="Times New Roman" panose="02020603050405020304" pitchFamily="18" charset="0"/>
              </a:rPr>
              <a:t>Amorion</a:t>
            </a:r>
            <a:r>
              <a:rPr lang="tr-TR" i="1" dirty="0" smtClean="0">
                <a:latin typeface="Times New Roman" panose="02020603050405020304" pitchFamily="18" charset="0"/>
                <a:cs typeface="Times New Roman" panose="02020603050405020304" pitchFamily="18" charset="0"/>
              </a:rPr>
              <a:t> </a:t>
            </a:r>
            <a:r>
              <a:rPr lang="tr-TR" i="1" dirty="0" err="1" smtClean="0">
                <a:latin typeface="Times New Roman" panose="02020603050405020304" pitchFamily="18" charset="0"/>
                <a:cs typeface="Times New Roman" panose="02020603050405020304" pitchFamily="18" charset="0"/>
              </a:rPr>
              <a:t>Hanedanlığı</a:t>
            </a:r>
            <a:r>
              <a:rPr lang="tr-TR" dirty="0" err="1" smtClean="0">
                <a:latin typeface="Times New Roman" panose="02020603050405020304" pitchFamily="18" charset="0"/>
                <a:cs typeface="Times New Roman" panose="02020603050405020304" pitchFamily="18" charset="0"/>
              </a:rPr>
              <a:t>’nın</a:t>
            </a:r>
            <a:r>
              <a:rPr lang="tr-TR" dirty="0" smtClean="0">
                <a:latin typeface="Times New Roman" panose="02020603050405020304" pitchFamily="18" charset="0"/>
                <a:cs typeface="Times New Roman" panose="02020603050405020304" pitchFamily="18" charset="0"/>
              </a:rPr>
              <a:t> (820-867) yer aldığı bu devirde Bizans İmparatorluğu büyük toprak kayıpları yaşadı. Ancak idari ve askeri sistemdeki reformlar sayesinde sınırlarını koruma altına almayı başardı. 7. ve 8. yüzyıllarda </a:t>
            </a:r>
            <a:r>
              <a:rPr lang="tr-TR" dirty="0" err="1" smtClean="0">
                <a:latin typeface="Times New Roman" panose="02020603050405020304" pitchFamily="18" charset="0"/>
                <a:cs typeface="Times New Roman" panose="02020603050405020304" pitchFamily="18" charset="0"/>
              </a:rPr>
              <a:t>Emeviler</a:t>
            </a:r>
            <a:r>
              <a:rPr lang="tr-TR" dirty="0" smtClean="0">
                <a:latin typeface="Times New Roman" panose="02020603050405020304" pitchFamily="18" charset="0"/>
                <a:cs typeface="Times New Roman" panose="02020603050405020304" pitchFamily="18" charset="0"/>
              </a:rPr>
              <a:t> ve Abbasiler liderliğinde Arap kuvvetleri Bizans arazisine birçok saldırı gerçekleştirdi, bu taarruzların ikisinde (717-718 ve 674-78) seneleri aralığında gerçekleşen) Konstantinopolis muhasara altına alındı. Fakat Abbasi Hanedanlığı 750 senesinde </a:t>
            </a:r>
            <a:r>
              <a:rPr lang="tr-TR" dirty="0" err="1" smtClean="0">
                <a:latin typeface="Times New Roman" panose="02020603050405020304" pitchFamily="18" charset="0"/>
                <a:cs typeface="Times New Roman" panose="02020603050405020304" pitchFamily="18" charset="0"/>
              </a:rPr>
              <a:t>Araplar’ın</a:t>
            </a:r>
            <a:r>
              <a:rPr lang="tr-TR" dirty="0" smtClean="0">
                <a:latin typeface="Times New Roman" panose="02020603050405020304" pitchFamily="18" charset="0"/>
                <a:cs typeface="Times New Roman" panose="02020603050405020304" pitchFamily="18" charset="0"/>
              </a:rPr>
              <a:t> lideri konumuna ulaşıp merkezi </a:t>
            </a:r>
            <a:r>
              <a:rPr lang="tr-TR" dirty="0" err="1" smtClean="0">
                <a:latin typeface="Times New Roman" panose="02020603050405020304" pitchFamily="18" charset="0"/>
                <a:cs typeface="Times New Roman" panose="02020603050405020304" pitchFamily="18" charset="0"/>
              </a:rPr>
              <a:t>Dımaşk’tan</a:t>
            </a:r>
            <a:r>
              <a:rPr lang="tr-TR" dirty="0" smtClean="0">
                <a:latin typeface="Times New Roman" panose="02020603050405020304" pitchFamily="18" charset="0"/>
                <a:cs typeface="Times New Roman" panose="02020603050405020304" pitchFamily="18" charset="0"/>
              </a:rPr>
              <a:t> Bağdat’a nakletmesi sonrasında Arap taarruzlarının şiddeti azaldı. Her ne kadar </a:t>
            </a:r>
            <a:r>
              <a:rPr lang="tr-TR" i="1" dirty="0" smtClean="0">
                <a:latin typeface="Times New Roman" panose="02020603050405020304" pitchFamily="18" charset="0"/>
                <a:cs typeface="Times New Roman" panose="02020603050405020304" pitchFamily="18" charset="0"/>
              </a:rPr>
              <a:t>Halife Harun </a:t>
            </a:r>
            <a:r>
              <a:rPr lang="tr-TR" i="1" dirty="0" err="1" smtClean="0">
                <a:latin typeface="Times New Roman" panose="02020603050405020304" pitchFamily="18" charset="0"/>
                <a:cs typeface="Times New Roman" panose="02020603050405020304" pitchFamily="18" charset="0"/>
              </a:rPr>
              <a:t>Reşid</a:t>
            </a:r>
            <a:r>
              <a:rPr lang="tr-TR" i="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ve </a:t>
            </a:r>
            <a:r>
              <a:rPr lang="tr-TR" i="1" dirty="0" smtClean="0">
                <a:latin typeface="Times New Roman" panose="02020603050405020304" pitchFamily="18" charset="0"/>
                <a:cs typeface="Times New Roman" panose="02020603050405020304" pitchFamily="18" charset="0"/>
              </a:rPr>
              <a:t>Halife </a:t>
            </a:r>
            <a:r>
              <a:rPr lang="tr-TR" i="1" dirty="0" err="1" smtClean="0">
                <a:latin typeface="Times New Roman" panose="02020603050405020304" pitchFamily="18" charset="0"/>
                <a:cs typeface="Times New Roman" panose="02020603050405020304" pitchFamily="18" charset="0"/>
              </a:rPr>
              <a:t>Mutasım</a:t>
            </a:r>
            <a:r>
              <a:rPr lang="tr-TR" i="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devirlerinde Bizans arazilerine yönelik saldırılar arttıysa da iki devlet arasındaki Suriye ve Doğu Anadolu hattında uzanan hudut, durağan görünüme kavuştu. Doğu’da bu gelişmeler yaşanırken Tuna Nehri’ni aşan Bulgarlar, </a:t>
            </a:r>
            <a:r>
              <a:rPr lang="tr-TR" i="1" dirty="0" err="1" smtClean="0">
                <a:latin typeface="Times New Roman" panose="02020603050405020304" pitchFamily="18" charset="0"/>
                <a:cs typeface="Times New Roman" panose="02020603050405020304" pitchFamily="18" charset="0"/>
              </a:rPr>
              <a:t>Asparuh</a:t>
            </a:r>
            <a:r>
              <a:rPr lang="tr-TR" dirty="0" smtClean="0">
                <a:latin typeface="Times New Roman" panose="02020603050405020304" pitchFamily="18" charset="0"/>
                <a:cs typeface="Times New Roman" panose="02020603050405020304" pitchFamily="18" charset="0"/>
              </a:rPr>
              <a:t> liderliğinde 7. yüzyıl sonunda Balkanlar’da bağımsız bir yapı oluşturmayı başardılar. Bizans diplomasisi ve savaş gücü </a:t>
            </a:r>
            <a:r>
              <a:rPr lang="tr-TR" dirty="0" err="1" smtClean="0">
                <a:latin typeface="Times New Roman" panose="02020603050405020304" pitchFamily="18" charset="0"/>
                <a:cs typeface="Times New Roman" panose="02020603050405020304" pitchFamily="18" charset="0"/>
              </a:rPr>
              <a:t>Bulgarlar’ı</a:t>
            </a:r>
            <a:r>
              <a:rPr lang="tr-TR" dirty="0" smtClean="0">
                <a:latin typeface="Times New Roman" panose="02020603050405020304" pitchFamily="18" charset="0"/>
                <a:cs typeface="Times New Roman" panose="02020603050405020304" pitchFamily="18" charset="0"/>
              </a:rPr>
              <a:t> Balkanlar’dan atmayı başaramayınca </a:t>
            </a:r>
            <a:r>
              <a:rPr lang="tr-TR" i="1" dirty="0" err="1" smtClean="0">
                <a:latin typeface="Times New Roman" panose="02020603050405020304" pitchFamily="18" charset="0"/>
                <a:cs typeface="Times New Roman" panose="02020603050405020304" pitchFamily="18" charset="0"/>
              </a:rPr>
              <a:t>Krum</a:t>
            </a:r>
            <a:r>
              <a:rPr lang="tr-TR" dirty="0" smtClean="0">
                <a:latin typeface="Times New Roman" panose="02020603050405020304" pitchFamily="18" charset="0"/>
                <a:cs typeface="Times New Roman" panose="02020603050405020304" pitchFamily="18" charset="0"/>
              </a:rPr>
              <a:t> liderliğinde Bulgarlar, 811 senesinde Konstantinopolis’i muhasara altına aldı, fakat halefi </a:t>
            </a:r>
            <a:r>
              <a:rPr lang="tr-TR" i="1" dirty="0" err="1" smtClean="0">
                <a:latin typeface="Times New Roman" panose="02020603050405020304" pitchFamily="18" charset="0"/>
                <a:cs typeface="Times New Roman" panose="02020603050405020304" pitchFamily="18" charset="0"/>
              </a:rPr>
              <a:t>Omurtag</a:t>
            </a:r>
            <a:r>
              <a:rPr lang="tr-TR" dirty="0" smtClean="0">
                <a:latin typeface="Times New Roman" panose="02020603050405020304" pitchFamily="18" charset="0"/>
                <a:cs typeface="Times New Roman" panose="02020603050405020304" pitchFamily="18" charset="0"/>
              </a:rPr>
              <a:t>, Bizans ile barış gerçekleştirip sonraki süreçte I. </a:t>
            </a:r>
            <a:r>
              <a:rPr lang="tr-TR" dirty="0" err="1" smtClean="0">
                <a:latin typeface="Times New Roman" panose="02020603050405020304" pitchFamily="18" charset="0"/>
                <a:cs typeface="Times New Roman" panose="02020603050405020304" pitchFamily="18" charset="0"/>
              </a:rPr>
              <a:t>Boris’in</a:t>
            </a:r>
            <a:r>
              <a:rPr lang="tr-TR" dirty="0" smtClean="0">
                <a:latin typeface="Times New Roman" panose="02020603050405020304" pitchFamily="18" charset="0"/>
                <a:cs typeface="Times New Roman" panose="02020603050405020304" pitchFamily="18" charset="0"/>
              </a:rPr>
              <a:t> Hristiyanlığı tercih etmesiyle doruk noktasına ulaşacak </a:t>
            </a:r>
            <a:r>
              <a:rPr lang="tr-TR" dirty="0" err="1" smtClean="0">
                <a:latin typeface="Times New Roman" panose="02020603050405020304" pitchFamily="18" charset="0"/>
                <a:cs typeface="Times New Roman" panose="02020603050405020304" pitchFamily="18" charset="0"/>
              </a:rPr>
              <a:t>Bulgarlar’ın</a:t>
            </a:r>
            <a:r>
              <a:rPr lang="tr-TR" dirty="0" smtClean="0">
                <a:latin typeface="Times New Roman" panose="02020603050405020304" pitchFamily="18" charset="0"/>
                <a:cs typeface="Times New Roman" panose="02020603050405020304" pitchFamily="18" charset="0"/>
              </a:rPr>
              <a:t> Bizans kültürünün nüfuzu altına girmesi yönünde karar aldı. </a:t>
            </a:r>
          </a:p>
          <a:p>
            <a:pPr algn="just"/>
            <a:r>
              <a:rPr lang="tr-TR" dirty="0" smtClean="0">
                <a:latin typeface="Times New Roman" panose="02020603050405020304" pitchFamily="18" charset="0"/>
                <a:cs typeface="Times New Roman" panose="02020603050405020304" pitchFamily="18" charset="0"/>
              </a:rPr>
              <a:t>   İtalya’da ise Bizans İmparatorluğu ne </a:t>
            </a:r>
            <a:r>
              <a:rPr lang="tr-TR" dirty="0" err="1" smtClean="0">
                <a:latin typeface="Times New Roman" panose="02020603050405020304" pitchFamily="18" charset="0"/>
                <a:cs typeface="Times New Roman" panose="02020603050405020304" pitchFamily="18" charset="0"/>
              </a:rPr>
              <a:t>Lombardlar’ın</a:t>
            </a:r>
            <a:r>
              <a:rPr lang="tr-TR" dirty="0" smtClean="0">
                <a:latin typeface="Times New Roman" panose="02020603050405020304" pitchFamily="18" charset="0"/>
                <a:cs typeface="Times New Roman" panose="02020603050405020304" pitchFamily="18" charset="0"/>
              </a:rPr>
              <a:t> ilerleyişine ne de </a:t>
            </a:r>
            <a:r>
              <a:rPr lang="tr-TR" dirty="0" err="1" smtClean="0">
                <a:latin typeface="Times New Roman" panose="02020603050405020304" pitchFamily="18" charset="0"/>
                <a:cs typeface="Times New Roman" panose="02020603050405020304" pitchFamily="18" charset="0"/>
              </a:rPr>
              <a:t>İmparatoruk</a:t>
            </a:r>
            <a:r>
              <a:rPr lang="tr-TR" dirty="0" smtClean="0">
                <a:latin typeface="Times New Roman" panose="02020603050405020304" pitchFamily="18" charset="0"/>
                <a:cs typeface="Times New Roman" panose="02020603050405020304" pitchFamily="18" charset="0"/>
              </a:rPr>
              <a:t> iddiasında bulunup Papalığın dünyevi koruyuculuğunu üstlenen </a:t>
            </a:r>
            <a:r>
              <a:rPr lang="tr-TR" dirty="0" err="1" smtClean="0">
                <a:latin typeface="Times New Roman" panose="02020603050405020304" pitchFamily="18" charset="0"/>
                <a:cs typeface="Times New Roman" panose="02020603050405020304" pitchFamily="18" charset="0"/>
              </a:rPr>
              <a:t>Charlemagne’nin</a:t>
            </a:r>
            <a:r>
              <a:rPr lang="tr-TR" dirty="0" smtClean="0">
                <a:latin typeface="Times New Roman" panose="02020603050405020304" pitchFamily="18" charset="0"/>
                <a:cs typeface="Times New Roman" panose="02020603050405020304" pitchFamily="18" charset="0"/>
              </a:rPr>
              <a:t> varlığına müdahalede bulunabildi.</a:t>
            </a:r>
          </a:p>
          <a:p>
            <a:pPr algn="just"/>
            <a:r>
              <a:rPr lang="tr-TR" dirty="0" smtClean="0">
                <a:latin typeface="Times New Roman" panose="02020603050405020304" pitchFamily="18" charset="0"/>
                <a:cs typeface="Times New Roman" panose="02020603050405020304" pitchFamily="18" charset="0"/>
              </a:rPr>
              <a:t>  Bizans İmparatorluğu’nun bir kez daha tarihi belirleyici dünya kuvveti haline ulaşabilmesi, 9. yüzyılın bidayetinde inkişafa başlayan askeri, kültürel ve ekonomik gelişmeler vasıtasıyla mümkün olabilmiştir.</a:t>
            </a:r>
          </a:p>
          <a:p>
            <a:pPr algn="just"/>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2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en-US" dirty="0"/>
          </a:p>
        </p:txBody>
      </p:sp>
      <p:pic>
        <p:nvPicPr>
          <p:cNvPr id="5" name="Resim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233547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1018</Words>
  <Application>Microsoft Office PowerPoint</Application>
  <PresentationFormat>Geniş ekran</PresentationFormat>
  <Paragraphs>14</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Calibri Light</vt:lpstr>
      <vt:lpstr>Times New Roman</vt:lpstr>
      <vt:lpstr>Office Teması</vt:lpstr>
      <vt:lpstr>BİZANS İMPARATORLUĞU</vt:lpstr>
      <vt:lpstr>Bizans İmparatorluğu’nun Kuruluşu ve Tarihini Taksim Etme Meselesi</vt:lpstr>
      <vt:lpstr>PowerPoint Sunusu</vt:lpstr>
      <vt:lpstr>Geç Devir Roma İmparatorluğu (4. yy-7. yy ortaları)</vt:lpstr>
      <vt:lpstr>PowerPoint Sunusu</vt:lpstr>
      <vt:lpstr>PowerPoint Sunusu</vt:lpstr>
      <vt:lpstr>Karanlık Devirler (7.yy ortaları-850)</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BİZANS İMPARATORLUĞU</dc:title>
  <dc:creator>ayda</dc:creator>
  <cp:lastModifiedBy>ayda</cp:lastModifiedBy>
  <cp:revision>26</cp:revision>
  <dcterms:created xsi:type="dcterms:W3CDTF">2018-03-15T12:44:39Z</dcterms:created>
  <dcterms:modified xsi:type="dcterms:W3CDTF">2018-03-15T17:05:57Z</dcterms:modified>
</cp:coreProperties>
</file>