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6"/>
  </p:notesMasterIdLst>
  <p:handoutMasterIdLst>
    <p:handoutMasterId r:id="rId17"/>
  </p:handoutMasterIdLst>
  <p:sldIdLst>
    <p:sldId id="256" r:id="rId2"/>
    <p:sldId id="297" r:id="rId3"/>
    <p:sldId id="374" r:id="rId4"/>
    <p:sldId id="387" r:id="rId5"/>
    <p:sldId id="263" r:id="rId6"/>
    <p:sldId id="373" r:id="rId7"/>
    <p:sldId id="347" r:id="rId8"/>
    <p:sldId id="358" r:id="rId9"/>
    <p:sldId id="359" r:id="rId10"/>
    <p:sldId id="388" r:id="rId11"/>
    <p:sldId id="366" r:id="rId12"/>
    <p:sldId id="371" r:id="rId13"/>
    <p:sldId id="386" r:id="rId14"/>
    <p:sldId id="38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Cinsiyet ve Sağlık</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11579" y="476672"/>
            <a:ext cx="9577064" cy="6107970"/>
          </a:xfrm>
        </p:spPr>
        <p:txBody>
          <a:bodyPr anchor="ctr">
            <a:normAutofit/>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6.	Sağlık ve hastalık kavramları, biyomedikal kültür içerisinde yeniden ele alınmalıdır.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7.	Sağlık hizmet sunucuları, kültürel saygı bağlamında hizmet sundukları kültürel yapıyı daha iyi kavramalıdır.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8.	Eğitim kültürünü daha iyi kavrayabilmek adına, girişimlerde bulunulmalıdır.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9.	Sağlık bakım hizmetleri ve kültürü yeniden gözden geçirilmelidir.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52360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11579" y="476672"/>
            <a:ext cx="9577064" cy="6107970"/>
          </a:xfrm>
        </p:spPr>
        <p:txBody>
          <a:bodyPr anchor="ctr">
            <a:normAutofit/>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10.	İthal veya ihraç edilen sağlık hizmet ve uygulamaları, hizmet ve uygulamaların sunulduğu kültürel yapıyla aynı düzeyde olmalıdır.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11. Sağlık hizmetlerine duyulan güvenin artmasına kültürel bir değer olarak öncelik verilmelidir.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12. Kültürler arası yeni sağlık bakım hizmeti modelleri tanımlanmalı ve desteklenmelidir.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6999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a:bodyPr>
          <a:lstStyle/>
          <a:p>
            <a:pPr marL="457740" indent="-457200" algn="just">
              <a:buClr>
                <a:srgbClr val="B31166"/>
              </a:buClr>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kültürü</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fiziksel, ruhsal ve sosyal yönden sağlıklılık hâlinin ve sosyokültürel refahın coğrafi, demografik ve sosyal ortamlarda gelişmesi ve bu gelişmişliğin de bir kültür olarak yaygınlaşması şeklinde ifade edilebilir.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080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ü"/>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Kültürel yapı içerisinde, bireysel ve toplumsal düzeydeki sağlık bilgilerini ve sunulan sağlık hizmetlerini anlama, kullanma ve bu bilgi ve hizmetleri, sağlığın korunması ve geliştirilmesi adına kullanabilme yeteneği olarak tanımlanan sağlık kültürü kavramı, esasında bireyin ve toplumun sağlık algısını ve tutumunu etkileyen bütün davranışları olarak da ifade edilebilmektedir. </a:t>
            </a:r>
          </a:p>
          <a:p>
            <a:pPr marL="628650" indent="-285750" algn="just">
              <a:lnSpc>
                <a:spcPct val="150000"/>
              </a:lnSpc>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Sağlık kültürünü etkileyen temel faktörlerin ve etki düzeylerinin belirlenmesine ve bunların iyileştirilmesine yönelik çalışmaların, sosyokültürel anlamda sağlık tutum ve algı seviyelerinin iyileştirilebilmesi adına, son derece önemli olduğu düşünülmektedir. </a:t>
            </a:r>
          </a:p>
          <a:p>
            <a:pPr indent="0" algn="just">
              <a:lnSpc>
                <a:spcPct val="150000"/>
              </a:lnSpc>
              <a:buNone/>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v"/>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816914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indent="0" algn="just">
              <a:lnSpc>
                <a:spcPct val="150000"/>
              </a:lnSpc>
              <a:buNone/>
            </a:pPr>
            <a:r>
              <a:rPr lang="tr-TR"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628650" indent="-285750" algn="just">
              <a:lnSpc>
                <a:spcPct val="150000"/>
              </a:lnSpc>
              <a:buFont typeface="Wingdings" panose="05000000000000000000" pitchFamily="2" charset="2"/>
              <a:buChar char="v"/>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indent="0" algn="just">
              <a:lnSpc>
                <a:spcPct val="150000"/>
              </a:lnSpc>
              <a:buNone/>
            </a:pPr>
            <a:r>
              <a:rPr lang="tr-TR"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628650" indent="-285750" algn="just">
              <a:lnSpc>
                <a:spcPct val="150000"/>
              </a:lnSpc>
              <a:buFont typeface="Wingdings" panose="05000000000000000000" pitchFamily="2" charset="2"/>
              <a:buChar char="v"/>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1106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KÜLTÜR VE SAĞLIK</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Kültür, tarihsel ve toplumsal gelişme süreci içerisinde ortaya konulan bütün maddi ve manevi değerler ile birlikte, bunları oluşturma ve sonraki nesillere aktarmada kullanılan, insanın doğal ve toplumsal çevresine egemenliğinin ölçüsünü gösteren araçların bütünü olarak tanımlanmaktadır (TDK, 2019).</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Birleşmiş Milletler Eğitim, Bilim ve Kültür Örgütü (UNESCO) 2001 yılında kültürü; toplumun tamamının ya da sosyal bir grubun sanat ve edebiyat algısının yanı sıra, yaşam tarzlarını, birlikte yaşama şekillerini, değer sistemlerini, gelenek ve inançlarını içeren, kendine özgü maddi ve manevi boyuttaki duygusal ve entelektüel özelliklerin tamamı olarak nitelendirmektedir.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7500" lnSpcReduction="20000"/>
          </a:bodyPr>
          <a:lstStyle/>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Bireysel ve toplumsal kültürü belirleyen ve etkileyen birtakım ögeler bulunmaktadır;</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-Etnik köken, yerleşim, topografya, ekonomi, politika, eğitim ve meslek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kültürel miras,</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-Kullanılan ana dilden ve bu dile dair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iletişim şekli,</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-Ev idaresi, cinsiyet rolleri, yaş rolleri, sosyal statü ve hayat tarzları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ailevi roller ve yapılar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-Kültürleşme, özerklik, dil engeli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işgücü durumu,</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-Biyolojik değişimler, deri rengi, kalıtım, genetik, çevre, ilaç metabolizması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biyolojik ve kültürel çevre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-Tütün, alkol, uyuşturucu kullanımı, fiziksel aktivite eksikliği ve güvenlik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yüksek riskli davranışlar,</a:t>
            </a: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61666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20000"/>
          </a:bodyPr>
          <a:lstStyle/>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-Biyolojik değişimler, deri rengi, kalıtım, genetik, çevre, ilaç metabolizması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biyolojik ve kültürel çevre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300578" lvl="1" indent="0" algn="just">
              <a:buClr>
                <a:srgbClr val="B31166"/>
              </a:buClr>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-Tütün, alkol, uyuşturucu kullanımı, fiziksel aktivite eksikliği ve güvenlik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yüksek riskli davranışlar,</a:t>
            </a:r>
          </a:p>
          <a:p>
            <a:pPr marL="300578" lvl="1" indent="0" algn="just">
              <a:buClr>
                <a:srgbClr val="B31166"/>
              </a:buClr>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Yemeğe yüklenen anlam, ortak besinler, alışkanlıklar, eksiklikler, sınırlılıklar ve sağlığın teşvik edilmesi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beslenme,  </a:t>
            </a:r>
          </a:p>
          <a:p>
            <a:pPr marL="300578" lvl="1" indent="0" algn="just">
              <a:buClr>
                <a:srgbClr val="B31166"/>
              </a:buClr>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Doğurganlık uygulamaları, hamileliğe yönelik görüşler, gebelikle ilgili inançlar, doğum ve doğum sonrası gibi ögelerden oluşan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gebelik,</a:t>
            </a:r>
          </a:p>
          <a:p>
            <a:pPr marL="300578" lvl="1" indent="0" algn="just">
              <a:buClr>
                <a:srgbClr val="B31166"/>
              </a:buClr>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81307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540" indent="0" algn="just">
              <a:buClr>
                <a:srgbClr val="B31166"/>
              </a:buClr>
              <a:buNone/>
            </a:pPr>
            <a:r>
              <a:rPr lang="tr-TR" sz="2400" kern="150" dirty="0">
                <a:effectLst/>
                <a:latin typeface="Times New Roman" panose="02020603050405020304" pitchFamily="18" charset="0"/>
                <a:ea typeface="Andale Sans UI"/>
                <a:cs typeface="Tahoma" panose="020B0604030504040204" pitchFamily="34" charset="0"/>
              </a:rPr>
              <a:t>-Tüm ögeleriyle birlikte ölüm ve ölüme yönelik inanç ve davranışlar,  </a:t>
            </a:r>
          </a:p>
          <a:p>
            <a:pPr marL="540" indent="0" algn="just">
              <a:buClr>
                <a:srgbClr val="B31166"/>
              </a:buClr>
              <a:buNone/>
            </a:pPr>
            <a:r>
              <a:rPr lang="tr-TR" sz="2400" kern="150" dirty="0">
                <a:effectLst/>
                <a:latin typeface="Times New Roman" panose="02020603050405020304" pitchFamily="18" charset="0"/>
                <a:ea typeface="Andale Sans UI"/>
                <a:cs typeface="Tahoma" panose="020B0604030504040204" pitchFamily="34" charset="0"/>
              </a:rPr>
              <a:t>-İnançlar, ibadetler, yaşam tarzı, hayatın anlamı ve ruhsal sağlık gibi faktörlerden meydana gelen </a:t>
            </a:r>
            <a:r>
              <a:rPr lang="tr-TR" sz="2400" b="1" kern="150" dirty="0">
                <a:effectLst/>
                <a:latin typeface="Times New Roman" panose="02020603050405020304" pitchFamily="18" charset="0"/>
                <a:ea typeface="Andale Sans UI"/>
                <a:cs typeface="Tahoma" panose="020B0604030504040204" pitchFamily="34" charset="0"/>
              </a:rPr>
              <a:t>inanç sistemleri,</a:t>
            </a:r>
          </a:p>
          <a:p>
            <a:pPr marL="540" indent="0" algn="just">
              <a:buClr>
                <a:srgbClr val="B31166"/>
              </a:buClr>
              <a:buNone/>
            </a:pPr>
            <a:r>
              <a:rPr lang="tr-TR" sz="2400" kern="150" dirty="0">
                <a:effectLst/>
                <a:latin typeface="Times New Roman" panose="02020603050405020304" pitchFamily="18" charset="0"/>
                <a:ea typeface="Andale Sans UI"/>
                <a:cs typeface="Tahoma" panose="020B0604030504040204" pitchFamily="34" charset="0"/>
              </a:rPr>
              <a:t> -Sağlık hizmetleri sunumu, geleneksel uygulamalar, sağlığa yönelik dinî inançlar, bireysel bilinçlenme, rehabilitasyon ve zihinsel sağlık gibi ögelerden oluşan </a:t>
            </a:r>
            <a:r>
              <a:rPr lang="tr-TR" sz="2400" b="1" kern="150" dirty="0">
                <a:effectLst/>
                <a:latin typeface="Times New Roman" panose="02020603050405020304" pitchFamily="18" charset="0"/>
                <a:ea typeface="Andale Sans UI"/>
                <a:cs typeface="Tahoma" panose="020B0604030504040204" pitchFamily="34" charset="0"/>
              </a:rPr>
              <a:t>sağlık hizmetleri uygulamaları</a:t>
            </a:r>
            <a:r>
              <a:rPr lang="tr-TR" sz="2400" kern="150" dirty="0">
                <a:effectLst/>
                <a:latin typeface="Times New Roman" panose="02020603050405020304" pitchFamily="18" charset="0"/>
                <a:ea typeface="Andale Sans UI"/>
                <a:cs typeface="Tahoma" panose="020B0604030504040204" pitchFamily="34" charset="0"/>
              </a:rPr>
              <a:t>,</a:t>
            </a:r>
          </a:p>
          <a:p>
            <a:pPr marL="540" indent="0" algn="just">
              <a:buClr>
                <a:srgbClr val="B31166"/>
              </a:buClr>
              <a:buNone/>
            </a:pPr>
            <a:r>
              <a:rPr lang="tr-TR" sz="2400" kern="150" dirty="0">
                <a:effectLst/>
                <a:latin typeface="Times New Roman" panose="02020603050405020304" pitchFamily="18" charset="0"/>
                <a:ea typeface="Andale Sans UI"/>
                <a:cs typeface="Tahoma" panose="020B0604030504040204" pitchFamily="34" charset="0"/>
              </a:rPr>
              <a:t> -Sağlık hizmetleri sunucularının sağlık algısı, geleneksel tıp, cinsiyet ve sağlık gibi ögelerden oluşan </a:t>
            </a:r>
            <a:r>
              <a:rPr lang="tr-TR" sz="2400" b="1" kern="150" dirty="0">
                <a:effectLst/>
                <a:latin typeface="Times New Roman" panose="02020603050405020304" pitchFamily="18" charset="0"/>
                <a:ea typeface="Andale Sans UI"/>
                <a:cs typeface="Tahoma" panose="020B0604030504040204" pitchFamily="34" charset="0"/>
              </a:rPr>
              <a:t>sağlık hizmetleri sunucuları.</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 KÜLTÜR VE SAĞLIK İLİŞKİSİ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Kültür kavramı gibi sağlık kavramının da insanlık tarihiyle eşdeğer bir geçmişe sahip olduğunu söyleyebiliriz. Genel olarak sağlık statüsünü etkileyen faktörler:</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-Genetik,</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-Çevre,</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-Kültür,</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-Nüfus yapısı,</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-Bireysel özellikler ve davranışlar,   </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-Aile yapısı ve sosyokültürel yapı,</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-Teknoloji,</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-Politik sistem,</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-Ekonomik sistem,</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-Sağlık hizmetleri sunumu.</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418411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E8208-C5E5-4660-B5F0-184020D0817B}"/>
              </a:ext>
            </a:extLst>
          </p:cNvPr>
          <p:cNvSpPr>
            <a:spLocks noGrp="1"/>
          </p:cNvSpPr>
          <p:nvPr>
            <p:ph type="title"/>
          </p:nvPr>
        </p:nvSpPr>
        <p:spPr>
          <a:xfrm>
            <a:off x="1919537" y="624110"/>
            <a:ext cx="9585076" cy="644650"/>
          </a:xfrm>
        </p:spPr>
        <p:txBody>
          <a:bodyPr>
            <a:normAutofit/>
          </a:bodyPr>
          <a:lstStyle/>
          <a:p>
            <a:r>
              <a:rPr lang="tr-TR" sz="2800" b="1" dirty="0"/>
              <a:t>2.1. Kültürün Sağlığa Etkisi</a:t>
            </a:r>
          </a:p>
        </p:txBody>
      </p:sp>
      <p:sp>
        <p:nvSpPr>
          <p:cNvPr id="3" name="İçerik Yer Tutucusu 2">
            <a:extLst>
              <a:ext uri="{FF2B5EF4-FFF2-40B4-BE49-F238E27FC236}">
                <a16:creationId xmlns:a16="http://schemas.microsoft.com/office/drawing/2014/main" id="{08D5033A-9DB7-4650-93A0-0C64B88E11F1}"/>
              </a:ext>
            </a:extLst>
          </p:cNvPr>
          <p:cNvSpPr>
            <a:spLocks noGrp="1"/>
          </p:cNvSpPr>
          <p:nvPr>
            <p:ph idx="1"/>
          </p:nvPr>
        </p:nvSpPr>
        <p:spPr>
          <a:xfrm>
            <a:off x="1919536" y="1412776"/>
            <a:ext cx="9585076" cy="4968552"/>
          </a:xfrm>
        </p:spPr>
        <p:txBody>
          <a:bodyPr>
            <a:normAutofit fontScale="92500" lnSpcReduction="10000"/>
          </a:bodyPr>
          <a:lstStyle/>
          <a:p>
            <a:pPr algn="just"/>
            <a:r>
              <a:rPr lang="tr-TR" sz="2800" dirty="0">
                <a:latin typeface="Times New Roman" panose="02020603050405020304" pitchFamily="18" charset="0"/>
                <a:cs typeface="Times New Roman" panose="02020603050405020304" pitchFamily="18" charset="0"/>
              </a:rPr>
              <a:t>Kültür, bireyin ve toplumun sağlık statüsünü etkileyen faktörlerden birisidir.</a:t>
            </a:r>
          </a:p>
          <a:p>
            <a:pPr algn="just"/>
            <a:r>
              <a:rPr lang="tr-TR" sz="2800" dirty="0">
                <a:latin typeface="Times New Roman" panose="02020603050405020304" pitchFamily="18" charset="0"/>
                <a:cs typeface="Times New Roman" panose="02020603050405020304" pitchFamily="18" charset="0"/>
              </a:rPr>
              <a:t>Kültür sağlıkla ilgili alışkanlıkların, davranışların, uygulamaların ve normların temelini teşkil eder.</a:t>
            </a:r>
          </a:p>
          <a:p>
            <a:pPr algn="just"/>
            <a:r>
              <a:rPr lang="tr-TR" sz="2800" dirty="0">
                <a:latin typeface="Times New Roman" panose="02020603050405020304" pitchFamily="18" charset="0"/>
                <a:cs typeface="Times New Roman" panose="02020603050405020304" pitchFamily="18" charset="0"/>
              </a:rPr>
              <a:t>Bireylerin, sağlık algılarıyla ilgili tutum ve davranışları sosyokültürel deneyimlerine dayanır.</a:t>
            </a:r>
          </a:p>
          <a:p>
            <a:pPr algn="just"/>
            <a:r>
              <a:rPr lang="tr-TR" sz="2800" dirty="0">
                <a:latin typeface="Times New Roman" panose="02020603050405020304" pitchFamily="18" charset="0"/>
                <a:cs typeface="Times New Roman" panose="02020603050405020304" pitchFamily="18" charset="0"/>
              </a:rPr>
              <a:t>İnsanoğlu edindiği kültürel özellikleri sürdürebilmek için çabalar, karşılaşmış olduğu sağlık problemlerinin çözümünü, öncelikle kendi kültürel varlığında arar. Hatta sağlık problemlerinin çözümünden ziyade sağlık ve hastalık algısı, kültürel yapıya göre belirlenir. Bir toplumda hastalık olarak kabul edilen anomalilerin, başka bir toplumda sağlıklılık hali olarak algılanmaktadır.</a:t>
            </a:r>
          </a:p>
        </p:txBody>
      </p:sp>
      <p:sp>
        <p:nvSpPr>
          <p:cNvPr id="4" name="Slayt Numarası Yer Tutucusu 3">
            <a:extLst>
              <a:ext uri="{FF2B5EF4-FFF2-40B4-BE49-F238E27FC236}">
                <a16:creationId xmlns:a16="http://schemas.microsoft.com/office/drawing/2014/main" id="{94554ACE-F585-4843-B89C-C2E81C3F25C6}"/>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01287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Bireylerin sağlık davranışlarını açıklayan iki ana modelden söz edilebilir:</a:t>
            </a:r>
          </a:p>
          <a:p>
            <a:pPr marL="540" indent="0" algn="just">
              <a:buClr>
                <a:srgbClr val="B31166"/>
              </a:buClr>
              <a:buNone/>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1-Sağlık inanç modeli</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Bu modele göre, bireylerin sağlık davranışları; inançlardan, değerlerden, tutum ve davranışlardan etkilenmektedir. Dolayısıyla, kişilerin sağlık algısında problem olarak belirlenen bu tutum ve davranışlar tespit edilebilirse; kişiye sunulacak sağlık hizmetleri çok daha etkili hâle getirilebilir. </a:t>
            </a:r>
          </a:p>
          <a:p>
            <a:pPr marL="540" indent="0" algn="just">
              <a:buClr>
                <a:srgbClr val="B31166"/>
              </a:buClr>
              <a:buNone/>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2- Sağlığı geliştirme modeli: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Bu model esasen; sağlık davranışlarının ortaya çıkmasını etkileyen temel faktörleri tanımlamakta ve bireysel düzeyde sağlığı geliştiren bilişsel süreçlerin önemine değinmektedir. Bu sürecin ise kültürle doğrudan ilişkili olduğu ifade edilmektedir.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577064" cy="6251986"/>
          </a:xfrm>
        </p:spPr>
        <p:txBody>
          <a:bodyPr anchor="ctr">
            <a:normAutofit/>
          </a:bodyPr>
          <a:lstStyle/>
          <a:p>
            <a:pPr marL="540" indent="0" algn="just">
              <a:buClr>
                <a:srgbClr val="B31166"/>
              </a:buClr>
              <a:buNone/>
            </a:pP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Napier</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vd. (2014)'ye göre, </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kültürel yapının sağlık üzerindeki etkisini değerlendirebilmek ve kültürün, sağlık hizmetleri sunumundaki önemimi ortaya koyabilmek için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on iki temel bulgu vardır: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1.	Tıbbi hizmetler, kültürel yapının inşasında rol almalıdır.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2.	Kültür kavramı, açık bir şekilde tanımlanmalıdır.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3.	Sağlık hizmetleri sunumunda, kültürel yapı dikkate alınmalıdır.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4.	Kültür, sağlık hizmetleri uygulamalarında merkezî konumda yer almalıdır.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5.	Klinik uygulamalar, kültürel yapıya göre yeniden şekillendirilmelidir.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789326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2959</TotalTime>
  <Words>1104</Words>
  <Application>Microsoft Office PowerPoint</Application>
  <PresentationFormat>Geniş ekran</PresentationFormat>
  <Paragraphs>82</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 KÜLTÜR VE SAĞLIK </vt:lpstr>
      <vt:lpstr>PowerPoint Sunusu</vt:lpstr>
      <vt:lpstr>PowerPoint Sunusu</vt:lpstr>
      <vt:lpstr>PowerPoint Sunusu</vt:lpstr>
      <vt:lpstr> 2. KÜLTÜR VE SAĞLIK İLİŞKİSİ</vt:lpstr>
      <vt:lpstr>2.1. Kültürün Sağlığa Etkisi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224</cp:revision>
  <dcterms:created xsi:type="dcterms:W3CDTF">2019-12-10T17:31:29Z</dcterms:created>
  <dcterms:modified xsi:type="dcterms:W3CDTF">2021-11-05T06:51:11Z</dcterms:modified>
</cp:coreProperties>
</file>