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83" r:id="rId1"/>
  </p:sldMasterIdLst>
  <p:notesMasterIdLst>
    <p:notesMasterId r:id="rId16"/>
  </p:notesMasterIdLst>
  <p:handoutMasterIdLst>
    <p:handoutMasterId r:id="rId17"/>
  </p:handoutMasterIdLst>
  <p:sldIdLst>
    <p:sldId id="256" r:id="rId2"/>
    <p:sldId id="297" r:id="rId3"/>
    <p:sldId id="374" r:id="rId4"/>
    <p:sldId id="387" r:id="rId5"/>
    <p:sldId id="263" r:id="rId6"/>
    <p:sldId id="373" r:id="rId7"/>
    <p:sldId id="347" r:id="rId8"/>
    <p:sldId id="358" r:id="rId9"/>
    <p:sldId id="359" r:id="rId10"/>
    <p:sldId id="388" r:id="rId11"/>
    <p:sldId id="366" r:id="rId12"/>
    <p:sldId id="371" r:id="rId13"/>
    <p:sldId id="386" r:id="rId14"/>
    <p:sldId id="38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2D11"/>
    <a:srgbClr val="FDFEFC"/>
    <a:srgbClr val="0A01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670" autoAdjust="0"/>
    <p:restoredTop sz="94660"/>
  </p:normalViewPr>
  <p:slideViewPr>
    <p:cSldViewPr>
      <p:cViewPr varScale="1">
        <p:scale>
          <a:sx n="91" d="100"/>
          <a:sy n="91" d="100"/>
        </p:scale>
        <p:origin x="60" y="60"/>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466137D-E862-4FF3-9B2B-DCE0B3858F6E}" type="datetime1">
              <a:rPr lang="tr-TR" smtClean="0"/>
              <a:t>5.11.2021</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9E4930F-B05A-4AAF-AEB8-8DEF2E0B7496}" type="slidenum">
              <a:rPr lang="tr-TR" smtClean="0"/>
              <a:t>‹#›</a:t>
            </a:fld>
            <a:endParaRPr lang="tr-T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0B4184-6084-4AA4-868E-C71099F5CB37}" type="datetime1">
              <a:rPr lang="tr-TR" smtClean="0"/>
              <a:t>5.11.2021</a:t>
            </a:fld>
            <a:endParaRPr lang="tr-TR"/>
          </a:p>
        </p:txBody>
      </p:sp>
      <p:sp>
        <p:nvSpPr>
          <p:cNvPr id="4" name="3 Slayt Görüntüsü Yer Tutucusu"/>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CB0CFD-288C-4EF9-A7B8-E5A04CBC6495}" type="slidenum">
              <a:rPr lang="tr-TR" smtClean="0"/>
              <a:t>‹#›</a:t>
            </a:fld>
            <a:endParaRPr lang="tr-TR"/>
          </a:p>
        </p:txBody>
      </p:sp>
    </p:spTree>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a:xfrm>
            <a:off x="381000" y="685800"/>
            <a:ext cx="6096000" cy="3429000"/>
          </a:xfrm>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4CB0CFD-288C-4EF9-A7B8-E5A04CBC6495}" type="slidenum">
              <a:rPr lang="tr-TR" smtClean="0"/>
              <a:t>1</a:t>
            </a:fld>
            <a:endParaRPr lang="tr-TR"/>
          </a:p>
        </p:txBody>
      </p:sp>
      <p:sp>
        <p:nvSpPr>
          <p:cNvPr id="5" name="4 Veri Yer Tutucusu"/>
          <p:cNvSpPr>
            <a:spLocks noGrp="1"/>
          </p:cNvSpPr>
          <p:nvPr>
            <p:ph type="dt" idx="11"/>
          </p:nvPr>
        </p:nvSpPr>
        <p:spPr/>
        <p:txBody>
          <a:bodyPr/>
          <a:lstStyle/>
          <a:p>
            <a:fld id="{8F05EE6E-CC67-42C9-A1A9-A0AB346BA638}" type="datetime1">
              <a:rPr lang="tr-TR" smtClean="0"/>
              <a:t>5.11.2021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56CA9836-7AF8-48AD-96F7-E56380BC7992}"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358132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56A6A2F-4D81-4863-900B-5A937E269C96}"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608421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853B3A0A-7F4A-47F9-94E8-0B87F2DE373B}"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831207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50FC9E3C-4132-4248-A793-CA0FBB925175}"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5460204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6EC20C28-8DEA-4098-A5FC-BC5CB71A2980}"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202624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F72E67BC-09CC-4945-9C44-0F376E00F714}"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9904827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CA99142-A3A4-47F0-9844-ECB1D89FE013}"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5370311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B829F6D-25C6-44A9-A3DC-C24833091B00}"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835032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8FD1A3F-7062-4CEE-B459-7733F4641A67}"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1304729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7B016E6-AF6F-4379-837A-934346D468BC}"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978539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CA1C6CD-CEAC-44EF-95E5-6DB5F5CE6504}"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365174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8A503074-0035-433B-B564-F1EFE9C10614}" type="datetime1">
              <a:rPr lang="tr-TR" smtClean="0"/>
              <a:t>5.11.2021</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9014231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671050A6-F44A-4EB4-9FE9-1CF06AA8E419}" type="datetime1">
              <a:rPr lang="tr-TR" smtClean="0"/>
              <a:t>5.11.2021</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464764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97F8A8-ADE3-44C2-A432-2F32328EAC7D}" type="datetime1">
              <a:rPr lang="tr-TR" smtClean="0"/>
              <a:t>5.11.2021</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664068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6DDF06CC-150D-4A99-A8B9-FCDB0CBC59D3}"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84265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E47D52E2-790D-4CD6-902D-5CCC1E685C84}"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7168951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1309A4C-E77E-4983-8CC3-D932F8EC170E}" type="datetime1">
              <a:rPr lang="tr-TR" smtClean="0"/>
              <a:t>5.11.2021</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3374205076"/>
      </p:ext>
    </p:extLst>
  </p:cSld>
  <p:clrMap bg1="lt1" tx1="dk1" bg2="lt2" tx2="dk2" accent1="accent1" accent2="accent2" accent3="accent3" accent4="accent4" accent5="accent5" accent6="accent6" hlink="hlink" folHlink="folHlink"/>
  <p:sldLayoutIdLst>
    <p:sldLayoutId id="2147483784" r:id="rId1"/>
    <p:sldLayoutId id="2147483785" r:id="rId2"/>
    <p:sldLayoutId id="2147483786" r:id="rId3"/>
    <p:sldLayoutId id="2147483787" r:id="rId4"/>
    <p:sldLayoutId id="2147483788" r:id="rId5"/>
    <p:sldLayoutId id="2147483789" r:id="rId6"/>
    <p:sldLayoutId id="2147483790" r:id="rId7"/>
    <p:sldLayoutId id="2147483791" r:id="rId8"/>
    <p:sldLayoutId id="2147483792" r:id="rId9"/>
    <p:sldLayoutId id="2147483793" r:id="rId10"/>
    <p:sldLayoutId id="2147483794" r:id="rId11"/>
    <p:sldLayoutId id="2147483795" r:id="rId12"/>
    <p:sldLayoutId id="2147483796" r:id="rId13"/>
    <p:sldLayoutId id="2147483797" r:id="rId14"/>
    <p:sldLayoutId id="2147483798" r:id="rId15"/>
    <p:sldLayoutId id="2147483799"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4076064" y="1484784"/>
            <a:ext cx="4950338" cy="1566174"/>
          </a:xfrm>
        </p:spPr>
        <p:txBody>
          <a:bodyPr anchor="ctr">
            <a:normAutofit fontScale="90000"/>
          </a:bodyPr>
          <a:lstStyle/>
          <a:p>
            <a:pPr algn="ctr"/>
            <a:r>
              <a:rPr lang="tr-TR" sz="2700" b="1" spc="-1" dirty="0">
                <a:solidFill>
                  <a:schemeClr val="tx1"/>
                </a:solidFill>
                <a:uFill>
                  <a:solidFill>
                    <a:srgbClr val="FFFFFF"/>
                  </a:solidFill>
                </a:uFill>
                <a:latin typeface="Times New Roman" pitchFamily="18" charset="0"/>
                <a:cs typeface="Times New Roman" pitchFamily="18" charset="0"/>
              </a:rPr>
              <a:t>ANKARA ÜNİVERSİTESİ</a:t>
            </a:r>
            <a:br>
              <a:rPr lang="tr-TR" sz="2700" b="1" spc="-1" dirty="0">
                <a:solidFill>
                  <a:schemeClr val="tx1"/>
                </a:solidFill>
                <a:uFill>
                  <a:solidFill>
                    <a:srgbClr val="FFFFFF"/>
                  </a:solidFill>
                </a:uFill>
                <a:latin typeface="Times New Roman" pitchFamily="18" charset="0"/>
                <a:cs typeface="Times New Roman" pitchFamily="18" charset="0"/>
              </a:rPr>
            </a:br>
            <a:r>
              <a:rPr lang="tr-TR" sz="2700" b="1" spc="-1" dirty="0">
                <a:solidFill>
                  <a:schemeClr val="tx1"/>
                </a:solidFill>
                <a:uFill>
                  <a:solidFill>
                    <a:srgbClr val="FFFFFF"/>
                  </a:solidFill>
                </a:uFill>
                <a:latin typeface="Times New Roman" pitchFamily="18" charset="0"/>
                <a:cs typeface="Times New Roman" pitchFamily="18" charset="0"/>
              </a:rPr>
              <a:t>SAĞLIK BİLİMLERİ FAKÜLTESİ</a:t>
            </a:r>
            <a:br>
              <a:rPr lang="tr-TR" sz="2700" b="1" spc="-1" dirty="0">
                <a:solidFill>
                  <a:schemeClr val="tx1"/>
                </a:solidFill>
                <a:uFill>
                  <a:solidFill>
                    <a:srgbClr val="FFFFFF"/>
                  </a:solidFill>
                </a:uFill>
                <a:latin typeface="Times New Roman" pitchFamily="18" charset="0"/>
                <a:cs typeface="Times New Roman" pitchFamily="18" charset="0"/>
              </a:rPr>
            </a:br>
            <a:r>
              <a:rPr lang="tr-TR" sz="2700" b="1" spc="-1" dirty="0">
                <a:solidFill>
                  <a:schemeClr val="tx1"/>
                </a:solidFill>
                <a:uFill>
                  <a:solidFill>
                    <a:srgbClr val="FFFFFF"/>
                  </a:solidFill>
                </a:uFill>
                <a:latin typeface="Times New Roman" pitchFamily="18" charset="0"/>
                <a:cs typeface="Times New Roman" pitchFamily="18" charset="0"/>
              </a:rPr>
              <a:t>ÇOCUK GELİŞİMİ BÖLÜMÜ</a:t>
            </a:r>
            <a:br>
              <a:rPr lang="tr-TR" sz="2700" b="1" spc="-1" dirty="0">
                <a:solidFill>
                  <a:schemeClr val="tx1"/>
                </a:solidFill>
                <a:uFill>
                  <a:solidFill>
                    <a:srgbClr val="FFFFFF"/>
                  </a:solidFill>
                </a:uFill>
                <a:latin typeface="Times New Roman" pitchFamily="18" charset="0"/>
                <a:cs typeface="Times New Roman" pitchFamily="18" charset="0"/>
              </a:rPr>
            </a:br>
            <a:endParaRPr lang="tr-TR" sz="2700" dirty="0">
              <a:solidFill>
                <a:schemeClr val="tx1"/>
              </a:solidFill>
              <a:latin typeface="Times New Roman" pitchFamily="18" charset="0"/>
              <a:cs typeface="Times New Roman" pitchFamily="18" charset="0"/>
            </a:endParaRPr>
          </a:p>
        </p:txBody>
      </p:sp>
      <p:sp>
        <p:nvSpPr>
          <p:cNvPr id="3" name="2 Alt Başlık"/>
          <p:cNvSpPr>
            <a:spLocks noGrp="1"/>
          </p:cNvSpPr>
          <p:nvPr>
            <p:ph type="subTitle" idx="1"/>
          </p:nvPr>
        </p:nvSpPr>
        <p:spPr>
          <a:xfrm>
            <a:off x="3773742" y="3158970"/>
            <a:ext cx="5554980" cy="2376264"/>
          </a:xfrm>
        </p:spPr>
        <p:txBody>
          <a:bodyPr>
            <a:normAutofit/>
          </a:bodyPr>
          <a:lstStyle/>
          <a:p>
            <a:pPr marL="257310" indent="-256770" algn="ctr">
              <a:spcBef>
                <a:spcPts val="751"/>
              </a:spcBef>
            </a:pPr>
            <a:endParaRPr lang="tr-TR" sz="2700" b="1" spc="-1" dirty="0">
              <a:solidFill>
                <a:srgbClr val="FF0000"/>
              </a:solidFill>
              <a:uFill>
                <a:solidFill>
                  <a:srgbClr val="FFFFFF"/>
                </a:solidFill>
              </a:uFill>
              <a:latin typeface="Times New Roman" pitchFamily="18" charset="0"/>
              <a:cs typeface="Times New Roman" pitchFamily="18" charset="0"/>
            </a:endParaRPr>
          </a:p>
          <a:p>
            <a:pPr marL="257310" indent="-256770" algn="just">
              <a:spcBef>
                <a:spcPts val="751"/>
              </a:spcBef>
            </a:pPr>
            <a:r>
              <a:rPr lang="tr-TR" spc="-1" dirty="0">
                <a:solidFill>
                  <a:schemeClr val="tx1"/>
                </a:solidFill>
                <a:uFill>
                  <a:solidFill>
                    <a:srgbClr val="FFFFFF"/>
                  </a:solidFill>
                </a:uFill>
                <a:latin typeface="Times New Roman" pitchFamily="18" charset="0"/>
                <a:cs typeface="Times New Roman" pitchFamily="18" charset="0"/>
              </a:rPr>
              <a:t>Dersin adı: Sağlık  Sosyolojisi</a:t>
            </a:r>
          </a:p>
          <a:p>
            <a:pPr marL="257310" indent="-256770" algn="just">
              <a:spcBef>
                <a:spcPts val="751"/>
              </a:spcBef>
            </a:pPr>
            <a:r>
              <a:rPr lang="tr-TR" spc="-1" dirty="0">
                <a:solidFill>
                  <a:schemeClr val="tx1"/>
                </a:solidFill>
                <a:uFill>
                  <a:solidFill>
                    <a:srgbClr val="FFFFFF"/>
                  </a:solidFill>
                </a:uFill>
                <a:latin typeface="Times New Roman" pitchFamily="18" charset="0"/>
                <a:cs typeface="Times New Roman" pitchFamily="18" charset="0"/>
              </a:rPr>
              <a:t>Öğretim Elemanı: Satı GÜL KAPISIZ</a:t>
            </a:r>
          </a:p>
          <a:p>
            <a:pPr marL="257310" indent="-256770" algn="just">
              <a:spcBef>
                <a:spcPts val="751"/>
              </a:spcBef>
            </a:pPr>
            <a:r>
              <a:rPr lang="tr-TR" spc="-1" dirty="0">
                <a:solidFill>
                  <a:schemeClr val="tx1"/>
                </a:solidFill>
                <a:uFill>
                  <a:solidFill>
                    <a:srgbClr val="FFFFFF"/>
                  </a:solidFill>
                </a:uFill>
                <a:latin typeface="Times New Roman" pitchFamily="18" charset="0"/>
                <a:cs typeface="Times New Roman" pitchFamily="18" charset="0"/>
              </a:rPr>
              <a:t>Konu: Cinsiyet ve Sağlık</a:t>
            </a:r>
          </a:p>
          <a:p>
            <a:pPr marL="257310" indent="-256770" algn="ctr">
              <a:spcBef>
                <a:spcPts val="751"/>
              </a:spcBef>
            </a:pPr>
            <a:endParaRPr lang="tr-TR" spc="-1" dirty="0">
              <a:solidFill>
                <a:schemeClr val="tx1"/>
              </a:solidFill>
              <a:uFill>
                <a:solidFill>
                  <a:srgbClr val="FFFFFF"/>
                </a:solidFill>
              </a:u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311579" y="476672"/>
            <a:ext cx="9577064" cy="6107970"/>
          </a:xfrm>
        </p:spPr>
        <p:txBody>
          <a:bodyPr anchor="ctr">
            <a:normAutofit/>
          </a:bodyPr>
          <a:lstStyle/>
          <a:p>
            <a:pPr marL="540" indent="0" algn="just">
              <a:buClr>
                <a:srgbClr val="B31166"/>
              </a:buClr>
              <a:buNone/>
            </a:pP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6.	Sağlık ve hastalık kavramları, biyomedikal kültür içerisinde yeniden ele alınmalıdır.</a:t>
            </a:r>
          </a:p>
          <a:p>
            <a:pPr marL="540" indent="0" algn="just">
              <a:buClr>
                <a:srgbClr val="B31166"/>
              </a:buClr>
              <a:buNone/>
            </a:pP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7.	Sağlık hizmet sunucuları, kültürel saygı bağlamında hizmet sundukları kültürel yapıyı daha iyi kavramalıdır.</a:t>
            </a:r>
          </a:p>
          <a:p>
            <a:pPr marL="540" indent="0" algn="just">
              <a:buClr>
                <a:srgbClr val="B31166"/>
              </a:buClr>
              <a:buNone/>
            </a:pP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8.	Eğitim kültürünü daha iyi kavrayabilmek adına, girişimlerde bulunulmalıdır.</a:t>
            </a:r>
          </a:p>
          <a:p>
            <a:pPr marL="540" indent="0" algn="just">
              <a:buClr>
                <a:srgbClr val="B31166"/>
              </a:buClr>
              <a:buNone/>
            </a:pP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9.	Sağlık bakım hizmetleri ve kültürü yeniden gözden geçirilmelidir.</a:t>
            </a:r>
          </a:p>
        </p:txBody>
      </p:sp>
      <p:sp>
        <p:nvSpPr>
          <p:cNvPr id="4" name="3 Slayt Numarası Yer Tutucusu"/>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1DEFA8C-F947-479F-BE07-76B6B3F80BF1}"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tr-TR"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
        <p:nvSpPr>
          <p:cNvPr id="5" name="3 Slayt Numarası Yer Tutucusu"/>
          <p:cNvSpPr txBox="1">
            <a:spLocks/>
          </p:cNvSpPr>
          <p:nvPr/>
        </p:nvSpPr>
        <p:spPr>
          <a:xfrm>
            <a:off x="8742294" y="5586412"/>
            <a:ext cx="727842" cy="357188"/>
          </a:xfrm>
          <a:prstGeom prst="rect">
            <a:avLst/>
          </a:prstGeom>
        </p:spPr>
        <p:txBody>
          <a:bodyPr anchor="b"/>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5236075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311579" y="476672"/>
            <a:ext cx="9577064" cy="6107970"/>
          </a:xfrm>
        </p:spPr>
        <p:txBody>
          <a:bodyPr anchor="ctr">
            <a:normAutofit/>
          </a:bodyPr>
          <a:lstStyle/>
          <a:p>
            <a:pPr marL="540" indent="0" algn="just">
              <a:buClr>
                <a:srgbClr val="B31166"/>
              </a:buClr>
              <a:buNone/>
            </a:pP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10.	İthal veya ihraç edilen sağlık hizmet ve uygulamaları, hizmet ve uygulamaların sunulduğu kültürel yapıyla aynı düzeyde olmalıdır.</a:t>
            </a:r>
          </a:p>
          <a:p>
            <a:pPr marL="540" indent="0" algn="just">
              <a:buClr>
                <a:srgbClr val="B31166"/>
              </a:buClr>
              <a:buNone/>
            </a:pP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11. Sağlık hizmetlerine duyulan güvenin artmasına kültürel bir değer olarak öncelik verilmelidir.</a:t>
            </a:r>
          </a:p>
          <a:p>
            <a:pPr marL="540" indent="0" algn="just">
              <a:buClr>
                <a:srgbClr val="B31166"/>
              </a:buClr>
              <a:buNone/>
            </a:pP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12. Kültürler arası yeni sağlık bakım hizmeti modelleri tanımlanmalı ve desteklenmelidir.</a:t>
            </a:r>
          </a:p>
        </p:txBody>
      </p:sp>
      <p:sp>
        <p:nvSpPr>
          <p:cNvPr id="4" name="3 Slayt Numarası Yer Tutucusu"/>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1DEFA8C-F947-479F-BE07-76B6B3F80BF1}"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tr-TR"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
        <p:nvSpPr>
          <p:cNvPr id="5" name="3 Slayt Numarası Yer Tutucusu"/>
          <p:cNvSpPr txBox="1">
            <a:spLocks/>
          </p:cNvSpPr>
          <p:nvPr/>
        </p:nvSpPr>
        <p:spPr>
          <a:xfrm>
            <a:off x="8742294" y="5586412"/>
            <a:ext cx="727842" cy="357188"/>
          </a:xfrm>
          <a:prstGeom prst="rect">
            <a:avLst/>
          </a:prstGeom>
        </p:spPr>
        <p:txBody>
          <a:bodyPr anchor="b"/>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669999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59496" y="548680"/>
            <a:ext cx="9577064" cy="6107970"/>
          </a:xfrm>
        </p:spPr>
        <p:txBody>
          <a:bodyPr anchor="ctr">
            <a:normAutofit/>
          </a:bodyPr>
          <a:lstStyle/>
          <a:p>
            <a:pPr marL="457740" indent="-457200" algn="just">
              <a:buClr>
                <a:srgbClr val="B31166"/>
              </a:buClr>
            </a:pPr>
            <a:r>
              <a:rPr lang="tr-TR" sz="2700" b="1" spc="-1" dirty="0">
                <a:solidFill>
                  <a:srgbClr val="000000"/>
                </a:solidFill>
                <a:uFill>
                  <a:solidFill>
                    <a:srgbClr val="FFFFFF"/>
                  </a:solidFill>
                </a:uFill>
                <a:latin typeface="Times New Roman" panose="02020603050405020304" pitchFamily="18" charset="0"/>
                <a:cs typeface="Times New Roman" panose="02020603050405020304" pitchFamily="18" charset="0"/>
              </a:rPr>
              <a:t>Sağlık kültürü</a:t>
            </a: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 fiziksel, ruhsal ve sosyal yönden sağlıklılık hâlinin ve sosyokültürel refahın coğrafi, demografik ve sosyal ortamlarda gelişmesi ve bu gelişmişliğin de bir kültür olarak yaygınlaşması şeklinde ifade edilebilir.</a:t>
            </a:r>
          </a:p>
        </p:txBody>
      </p:sp>
      <p:sp>
        <p:nvSpPr>
          <p:cNvPr id="4" name="3 Slayt Numarası Yer Tutucusu"/>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1DEFA8C-F947-479F-BE07-76B6B3F80BF1}"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tr-TR"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
        <p:nvSpPr>
          <p:cNvPr id="5" name="3 Slayt Numarası Yer Tutucusu"/>
          <p:cNvSpPr txBox="1">
            <a:spLocks/>
          </p:cNvSpPr>
          <p:nvPr/>
        </p:nvSpPr>
        <p:spPr>
          <a:xfrm>
            <a:off x="8742294" y="5586412"/>
            <a:ext cx="727842" cy="357188"/>
          </a:xfrm>
          <a:prstGeom prst="rect">
            <a:avLst/>
          </a:prstGeom>
        </p:spPr>
        <p:txBody>
          <a:bodyPr anchor="b"/>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5208036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847528" y="620688"/>
            <a:ext cx="9505056" cy="5760640"/>
          </a:xfrm>
        </p:spPr>
        <p:txBody>
          <a:bodyPr anchor="ctr">
            <a:noAutofit/>
          </a:bodyPr>
          <a:lstStyle/>
          <a:p>
            <a:pPr marL="628650" indent="-285750" algn="just">
              <a:lnSpc>
                <a:spcPct val="150000"/>
              </a:lnSpc>
              <a:buFont typeface="Wingdings" panose="05000000000000000000" pitchFamily="2" charset="2"/>
              <a:buChar char="ü"/>
            </a:pPr>
            <a:endParaRPr lang="tr-TR" dirty="0">
              <a:latin typeface="Times New Roman" panose="02020603050405020304" pitchFamily="18" charset="0"/>
              <a:ea typeface="Times New Roman" panose="02020603050405020304" pitchFamily="18" charset="0"/>
              <a:cs typeface="Times New Roman" panose="02020603050405020304" pitchFamily="18" charset="0"/>
            </a:endParaRPr>
          </a:p>
          <a:p>
            <a:pPr marL="628650" indent="-285750" algn="just">
              <a:lnSpc>
                <a:spcPct val="150000"/>
              </a:lnSpc>
              <a:buFont typeface="Wingdings" panose="05000000000000000000" pitchFamily="2" charset="2"/>
              <a:buChar char="ü"/>
            </a:pPr>
            <a:r>
              <a:rPr lang="tr-TR" dirty="0">
                <a:latin typeface="Times New Roman" panose="02020603050405020304" pitchFamily="18" charset="0"/>
                <a:ea typeface="Times New Roman" panose="02020603050405020304" pitchFamily="18" charset="0"/>
                <a:cs typeface="Times New Roman" panose="02020603050405020304" pitchFamily="18" charset="0"/>
              </a:rPr>
              <a:t>Kültürel yapı içerisinde, bireysel ve toplumsal düzeydeki sağlık bilgilerini ve sunulan sağlık hizmetlerini anlama, kullanma ve bu bilgi ve hizmetleri, sağlığın korunması ve geliştirilmesi adına kullanabilme yeteneği olarak tanımlanan sağlık kültürü kavramı, esasında bireyin ve toplumun sağlık algısını ve tutumunu etkileyen bütün davranışları olarak da ifade edilebilmektedir. </a:t>
            </a:r>
          </a:p>
          <a:p>
            <a:pPr marL="628650" indent="-285750" algn="just">
              <a:lnSpc>
                <a:spcPct val="150000"/>
              </a:lnSpc>
              <a:buFont typeface="Wingdings" panose="05000000000000000000" pitchFamily="2" charset="2"/>
              <a:buChar char="ü"/>
            </a:pPr>
            <a:r>
              <a:rPr lang="tr-TR" dirty="0">
                <a:latin typeface="Times New Roman" panose="02020603050405020304" pitchFamily="18" charset="0"/>
                <a:ea typeface="Times New Roman" panose="02020603050405020304" pitchFamily="18" charset="0"/>
                <a:cs typeface="Times New Roman" panose="02020603050405020304" pitchFamily="18" charset="0"/>
              </a:rPr>
              <a:t>Sağlık kültürünü etkileyen temel faktörlerin ve etki düzeylerinin belirlenmesine ve bunların iyileştirilmesine yönelik çalışmaların, sosyokültürel anlamda sağlık tutum ve algı seviyelerinin iyileştirilebilmesi adına, son derece önemli olduğu düşünülmektedir. </a:t>
            </a:r>
          </a:p>
          <a:p>
            <a:pPr indent="0" algn="just">
              <a:lnSpc>
                <a:spcPct val="150000"/>
              </a:lnSpc>
              <a:buNone/>
            </a:pPr>
            <a:endParaRPr lang="tr-TR" b="1" dirty="0">
              <a:latin typeface="Times New Roman" panose="02020603050405020304" pitchFamily="18" charset="0"/>
              <a:ea typeface="Times New Roman" panose="02020603050405020304" pitchFamily="18" charset="0"/>
              <a:cs typeface="Times New Roman" panose="02020603050405020304" pitchFamily="18" charset="0"/>
            </a:endParaRPr>
          </a:p>
          <a:p>
            <a:pPr marL="628650" indent="-285750" algn="just">
              <a:lnSpc>
                <a:spcPct val="150000"/>
              </a:lnSpc>
              <a:buFont typeface="Wingdings" panose="05000000000000000000" pitchFamily="2" charset="2"/>
              <a:buChar char="v"/>
            </a:pPr>
            <a:endParaRPr lang="tr-TR" b="1"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13</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8169144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847528" y="620688"/>
            <a:ext cx="9505056" cy="5760640"/>
          </a:xfrm>
        </p:spPr>
        <p:txBody>
          <a:bodyPr anchor="ctr">
            <a:noAutofit/>
          </a:bodyPr>
          <a:lstStyle/>
          <a:p>
            <a:pPr indent="0" algn="just">
              <a:lnSpc>
                <a:spcPct val="150000"/>
              </a:lnSpc>
              <a:buNone/>
            </a:pPr>
            <a:r>
              <a:rPr lang="tr-TR" b="1" dirty="0">
                <a:latin typeface="Times New Roman" panose="02020603050405020304" pitchFamily="18" charset="0"/>
                <a:ea typeface="Times New Roman" panose="02020603050405020304" pitchFamily="18" charset="0"/>
                <a:cs typeface="Times New Roman" panose="02020603050405020304" pitchFamily="18" charset="0"/>
              </a:rPr>
              <a:t>KAYNAKLAR</a:t>
            </a:r>
          </a:p>
          <a:p>
            <a:pPr marL="628650" indent="-285750" algn="just">
              <a:lnSpc>
                <a:spcPct val="150000"/>
              </a:lnSpc>
              <a:buFont typeface="Wingdings" panose="05000000000000000000" pitchFamily="2" charset="2"/>
              <a:buChar char="v"/>
            </a:pPr>
            <a:endParaRPr lang="tr-TR" b="1" dirty="0">
              <a:latin typeface="Times New Roman" panose="02020603050405020304" pitchFamily="18" charset="0"/>
              <a:ea typeface="Times New Roman" panose="02020603050405020304" pitchFamily="18" charset="0"/>
              <a:cs typeface="Times New Roman" panose="02020603050405020304" pitchFamily="18" charset="0"/>
            </a:endParaRPr>
          </a:p>
          <a:p>
            <a:pPr indent="0" algn="just">
              <a:lnSpc>
                <a:spcPct val="150000"/>
              </a:lnSpc>
              <a:buNone/>
            </a:pPr>
            <a:r>
              <a:rPr lang="tr-TR" dirty="0">
                <a:latin typeface="Times New Roman" panose="02020603050405020304" pitchFamily="18" charset="0"/>
                <a:ea typeface="Times New Roman" panose="02020603050405020304" pitchFamily="18" charset="0"/>
                <a:cs typeface="Times New Roman" panose="02020603050405020304" pitchFamily="18" charset="0"/>
              </a:rPr>
              <a:t>1.Cirhinlioğlu, Z. (2015). Sağlık Sosyolojisi.5. Baskı, Ankara: Nobel Yayın Dağıtım.</a:t>
            </a:r>
          </a:p>
          <a:p>
            <a:pPr indent="0" algn="just">
              <a:lnSpc>
                <a:spcPct val="150000"/>
              </a:lnSpc>
              <a:buNone/>
            </a:pPr>
            <a:r>
              <a:rPr lang="tr-TR" dirty="0">
                <a:latin typeface="Times New Roman" panose="02020603050405020304" pitchFamily="18" charset="0"/>
                <a:ea typeface="Times New Roman" panose="02020603050405020304" pitchFamily="18" charset="0"/>
                <a:cs typeface="Times New Roman" panose="02020603050405020304" pitchFamily="18" charset="0"/>
              </a:rPr>
              <a:t>2.Sosyolojik Boyutlarıyla Sağlık. (Ed. Özlem Özer, Fatih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Şantaş</a:t>
            </a:r>
            <a:r>
              <a:rPr lang="tr-TR" dirty="0">
                <a:latin typeface="Times New Roman" panose="02020603050405020304" pitchFamily="18" charset="0"/>
                <a:ea typeface="Times New Roman" panose="02020603050405020304" pitchFamily="18" charset="0"/>
                <a:cs typeface="Times New Roman" panose="02020603050405020304" pitchFamily="18" charset="0"/>
              </a:rPr>
              <a:t>). Nobel Akademik Yayıncılık, 2019</a:t>
            </a:r>
          </a:p>
          <a:p>
            <a:pPr indent="0" algn="just">
              <a:lnSpc>
                <a:spcPct val="150000"/>
              </a:lnSpc>
              <a:buNone/>
            </a:pPr>
            <a:r>
              <a:rPr lang="tr-TR" dirty="0">
                <a:latin typeface="Times New Roman" panose="02020603050405020304" pitchFamily="18" charset="0"/>
                <a:ea typeface="Times New Roman" panose="02020603050405020304" pitchFamily="18" charset="0"/>
                <a:cs typeface="Times New Roman" panose="02020603050405020304" pitchFamily="18" charset="0"/>
              </a:rPr>
              <a:t>3.Sağlık Sosyolojisine Güncel Yaklaşımlar. (Ed. Nurşen Adak). Nobel Akademik Yayıncılık, 2016</a:t>
            </a:r>
          </a:p>
          <a:p>
            <a:pPr marL="628650" indent="-285750" algn="just">
              <a:lnSpc>
                <a:spcPct val="150000"/>
              </a:lnSpc>
              <a:buFont typeface="Wingdings" panose="05000000000000000000" pitchFamily="2" charset="2"/>
              <a:buChar char="v"/>
            </a:pPr>
            <a:endParaRPr lang="tr-TR" b="1"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14</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40110686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351584" y="465457"/>
            <a:ext cx="9308604"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KÜLTÜR VE SAĞLIK</a:t>
            </a:r>
            <a:br>
              <a:rPr lang="tr-TR" sz="2800" b="1" dirty="0">
                <a:latin typeface="Times New Roman" panose="02020603050405020304" pitchFamily="18" charset="0"/>
                <a:cs typeface="Times New Roman" panose="02020603050405020304" pitchFamily="18" charset="0"/>
              </a:rPr>
            </a:br>
            <a:endParaRPr lang="tr-TR" sz="2800" b="1"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434975" algn="just">
              <a:buFont typeface="Wingdings" panose="05000000000000000000" pitchFamily="2" charset="2"/>
              <a:buChar char="ü"/>
              <a:tabLst>
                <a:tab pos="0" algn="l"/>
              </a:tabLst>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Kültür, tarihsel ve toplumsal gelişme süreci içerisinde ortaya konulan bütün maddi ve manevi değerler ile birlikte, bunları oluşturma ve sonraki nesillere aktarmada kullanılan, insanın doğal ve toplumsal çevresine egemenliğinin ölçüsünü gösteren araçların bütünü olarak tanımlanmaktadır (TDK, 2019).</a:t>
            </a:r>
          </a:p>
          <a:p>
            <a:pPr marL="434975" algn="just">
              <a:buFont typeface="Wingdings" panose="05000000000000000000" pitchFamily="2" charset="2"/>
              <a:buChar char="ü"/>
              <a:tabLst>
                <a:tab pos="0" algn="l"/>
              </a:tabLst>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Birleşmiş Milletler Eğitim, Bilim ve Kültür Örgütü (UNESCO) 2001 yılında kültürü; toplumun tamamının ya da sosyal bir grubun sanat ve edebiyat algısının yanı sıra, yaşam tarzlarını, birlikte yaşama şekillerini, değer sistemlerini, gelenek ve inançlarını içeren, kendine özgü maddi ve manevi boyuttaki duygusal ve entelektüel özelliklerin tamamı olarak nitelendirmektedir.</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2</a:t>
            </a:fld>
            <a:endParaRPr lang="tr-TR"/>
          </a:p>
        </p:txBody>
      </p:sp>
    </p:spTree>
    <p:extLst>
      <p:ext uri="{BB962C8B-B14F-4D97-AF65-F5344CB8AC3E}">
        <p14:creationId xmlns:p14="http://schemas.microsoft.com/office/powerpoint/2010/main" val="22359630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fontScale="77500" lnSpcReduction="20000"/>
          </a:bodyPr>
          <a:lstStyle/>
          <a:p>
            <a:pPr marL="300578" lvl="1" indent="0" algn="just">
              <a:buClr>
                <a:srgbClr val="B31166"/>
              </a:buClr>
              <a:buNone/>
            </a:pPr>
            <a:endParaRPr lang="tr-TR" sz="3200" dirty="0">
              <a:latin typeface="Times New Roman" panose="02020603050405020304" pitchFamily="18" charset="0"/>
              <a:ea typeface="Times New Roman" panose="02020603050405020304" pitchFamily="18" charset="0"/>
              <a:cs typeface="Times New Roman" panose="02020603050405020304" pitchFamily="18" charset="0"/>
            </a:endParaRPr>
          </a:p>
          <a:p>
            <a:pPr marL="300578" lvl="1" indent="0" algn="just">
              <a:buClr>
                <a:srgbClr val="B31166"/>
              </a:buClr>
              <a:buNone/>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Bireysel ve toplumsal kültürü belirleyen ve etkileyen birtakım ögeler bulunmaktadır;</a:t>
            </a:r>
          </a:p>
          <a:p>
            <a:pPr marL="300578" lvl="1" indent="0" algn="just">
              <a:buClr>
                <a:srgbClr val="B31166"/>
              </a:buClr>
              <a:buNone/>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	-Etnik köken, yerleşim, topografya, ekonomi, politika, eğitim ve meslek gibi ögelerden oluşan </a:t>
            </a:r>
            <a:r>
              <a:rPr lang="tr-TR" sz="3200" b="1" dirty="0">
                <a:latin typeface="Times New Roman" panose="02020603050405020304" pitchFamily="18" charset="0"/>
                <a:ea typeface="Times New Roman" panose="02020603050405020304" pitchFamily="18" charset="0"/>
                <a:cs typeface="Times New Roman" panose="02020603050405020304" pitchFamily="18" charset="0"/>
              </a:rPr>
              <a:t>kültürel miras,</a:t>
            </a:r>
          </a:p>
          <a:p>
            <a:pPr marL="300578" lvl="1" indent="0" algn="just">
              <a:buClr>
                <a:srgbClr val="B31166"/>
              </a:buClr>
              <a:buNone/>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 	-Kullanılan ana dilden ve bu dile dair ögelerden oluşan </a:t>
            </a:r>
            <a:r>
              <a:rPr lang="tr-TR" sz="3200" b="1" dirty="0">
                <a:latin typeface="Times New Roman" panose="02020603050405020304" pitchFamily="18" charset="0"/>
                <a:ea typeface="Times New Roman" panose="02020603050405020304" pitchFamily="18" charset="0"/>
                <a:cs typeface="Times New Roman" panose="02020603050405020304" pitchFamily="18" charset="0"/>
              </a:rPr>
              <a:t>iletişim şekli,</a:t>
            </a:r>
          </a:p>
          <a:p>
            <a:pPr marL="300578" lvl="1" indent="0" algn="just">
              <a:buClr>
                <a:srgbClr val="B31166"/>
              </a:buClr>
              <a:buNone/>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	 -Ev idaresi, cinsiyet rolleri, yaş rolleri, sosyal statü ve hayat tarzları gibi ögelerden oluşan </a:t>
            </a:r>
            <a:r>
              <a:rPr lang="tr-TR" sz="3200" b="1" dirty="0">
                <a:latin typeface="Times New Roman" panose="02020603050405020304" pitchFamily="18" charset="0"/>
                <a:ea typeface="Times New Roman" panose="02020603050405020304" pitchFamily="18" charset="0"/>
                <a:cs typeface="Times New Roman" panose="02020603050405020304" pitchFamily="18" charset="0"/>
              </a:rPr>
              <a:t>ailevi roller ve yapılar</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a:t>
            </a:r>
          </a:p>
          <a:p>
            <a:pPr marL="300578" lvl="1" indent="0" algn="just">
              <a:buClr>
                <a:srgbClr val="B31166"/>
              </a:buClr>
              <a:buNone/>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 	-Kültürleşme, özerklik, dil engeli gibi ögelerden oluşan </a:t>
            </a:r>
            <a:r>
              <a:rPr lang="tr-TR" sz="3200" b="1" dirty="0">
                <a:latin typeface="Times New Roman" panose="02020603050405020304" pitchFamily="18" charset="0"/>
                <a:ea typeface="Times New Roman" panose="02020603050405020304" pitchFamily="18" charset="0"/>
                <a:cs typeface="Times New Roman" panose="02020603050405020304" pitchFamily="18" charset="0"/>
              </a:rPr>
              <a:t>işgücü durumu,</a:t>
            </a:r>
          </a:p>
          <a:p>
            <a:pPr marL="300578" lvl="1" indent="0" algn="just">
              <a:buClr>
                <a:srgbClr val="B31166"/>
              </a:buClr>
              <a:buNone/>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 	-Biyolojik değişimler, deri rengi, kalıtım, genetik, çevre, ilaç metabolizması gibi ögelerden oluşan </a:t>
            </a:r>
            <a:r>
              <a:rPr lang="tr-TR" sz="3200" b="1" dirty="0">
                <a:latin typeface="Times New Roman" panose="02020603050405020304" pitchFamily="18" charset="0"/>
                <a:ea typeface="Times New Roman" panose="02020603050405020304" pitchFamily="18" charset="0"/>
                <a:cs typeface="Times New Roman" panose="02020603050405020304" pitchFamily="18" charset="0"/>
              </a:rPr>
              <a:t>biyolojik ve kültürel çevre</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a:t>
            </a:r>
          </a:p>
          <a:p>
            <a:pPr marL="300578" lvl="1" indent="0" algn="just">
              <a:buClr>
                <a:srgbClr val="B31166"/>
              </a:buClr>
              <a:buNone/>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 	-Tütün, alkol, uyuşturucu kullanımı, fiziksel aktivite eksikliği ve güvenlik gibi ögelerden oluşan </a:t>
            </a:r>
            <a:r>
              <a:rPr lang="tr-TR" sz="3200" b="1" dirty="0">
                <a:latin typeface="Times New Roman" panose="02020603050405020304" pitchFamily="18" charset="0"/>
                <a:ea typeface="Times New Roman" panose="02020603050405020304" pitchFamily="18" charset="0"/>
                <a:cs typeface="Times New Roman" panose="02020603050405020304" pitchFamily="18" charset="0"/>
              </a:rPr>
              <a:t>yüksek riskli davranışlar,</a:t>
            </a:r>
          </a:p>
          <a:p>
            <a:pPr marL="300578" lvl="1" indent="0" algn="just">
              <a:buClr>
                <a:srgbClr val="B31166"/>
              </a:buClr>
              <a:buNone/>
            </a:pPr>
            <a:endParaRPr lang="tr-TR" sz="32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3</a:t>
            </a:fld>
            <a:endParaRPr lang="tr-TR"/>
          </a:p>
        </p:txBody>
      </p:sp>
    </p:spTree>
    <p:extLst>
      <p:ext uri="{BB962C8B-B14F-4D97-AF65-F5344CB8AC3E}">
        <p14:creationId xmlns:p14="http://schemas.microsoft.com/office/powerpoint/2010/main" val="26166693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fontScale="92500" lnSpcReduction="20000"/>
          </a:bodyPr>
          <a:lstStyle/>
          <a:p>
            <a:pPr marL="300578" lvl="1" indent="0" algn="just">
              <a:buClr>
                <a:srgbClr val="B31166"/>
              </a:buClr>
              <a:buNone/>
            </a:pPr>
            <a:endParaRPr lang="tr-TR" sz="3200" dirty="0">
              <a:latin typeface="Times New Roman" panose="02020603050405020304" pitchFamily="18" charset="0"/>
              <a:ea typeface="Times New Roman" panose="02020603050405020304" pitchFamily="18" charset="0"/>
              <a:cs typeface="Times New Roman" panose="02020603050405020304" pitchFamily="18" charset="0"/>
            </a:endParaRPr>
          </a:p>
          <a:p>
            <a:pPr marL="300578" lvl="1" indent="0" algn="just">
              <a:buClr>
                <a:srgbClr val="B31166"/>
              </a:buClr>
              <a:buNone/>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	-Biyolojik değişimler, deri rengi, kalıtım, genetik, çevre, ilaç metabolizması gibi ögelerden oluşan </a:t>
            </a:r>
            <a:r>
              <a:rPr lang="tr-TR" sz="3200" b="1" dirty="0">
                <a:latin typeface="Times New Roman" panose="02020603050405020304" pitchFamily="18" charset="0"/>
                <a:ea typeface="Times New Roman" panose="02020603050405020304" pitchFamily="18" charset="0"/>
                <a:cs typeface="Times New Roman" panose="02020603050405020304" pitchFamily="18" charset="0"/>
              </a:rPr>
              <a:t>biyolojik ve kültürel çevre</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a:t>
            </a:r>
          </a:p>
          <a:p>
            <a:pPr marL="300578" lvl="1" indent="0" algn="just">
              <a:buClr>
                <a:srgbClr val="B31166"/>
              </a:buClr>
              <a:buNone/>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 	-Tütün, alkol, uyuşturucu kullanımı, fiziksel aktivite eksikliği ve güvenlik gibi ögelerden oluşan </a:t>
            </a:r>
            <a:r>
              <a:rPr lang="tr-TR" sz="3200" b="1" dirty="0">
                <a:latin typeface="Times New Roman" panose="02020603050405020304" pitchFamily="18" charset="0"/>
                <a:ea typeface="Times New Roman" panose="02020603050405020304" pitchFamily="18" charset="0"/>
                <a:cs typeface="Times New Roman" panose="02020603050405020304" pitchFamily="18" charset="0"/>
              </a:rPr>
              <a:t>yüksek riskli davranışlar,</a:t>
            </a:r>
          </a:p>
          <a:p>
            <a:pPr marL="300578" lvl="1" indent="0" algn="just">
              <a:buClr>
                <a:srgbClr val="B31166"/>
              </a:buClr>
              <a:buNone/>
            </a:pPr>
            <a:r>
              <a:rPr lang="tr-TR" sz="3200" b="1" dirty="0">
                <a:latin typeface="Times New Roman" panose="02020603050405020304" pitchFamily="18" charset="0"/>
                <a:ea typeface="Times New Roman" panose="02020603050405020304" pitchFamily="18" charset="0"/>
                <a:cs typeface="Times New Roman" panose="02020603050405020304" pitchFamily="18" charset="0"/>
              </a:rPr>
              <a:t>-</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Yemeğe yüklenen anlam, ortak besinler, alışkanlıklar, eksiklikler, sınırlılıklar ve sağlığın teşvik edilmesi gibi ögelerden oluşan </a:t>
            </a:r>
            <a:r>
              <a:rPr lang="tr-TR" sz="3200" b="1" dirty="0">
                <a:latin typeface="Times New Roman" panose="02020603050405020304" pitchFamily="18" charset="0"/>
                <a:ea typeface="Times New Roman" panose="02020603050405020304" pitchFamily="18" charset="0"/>
                <a:cs typeface="Times New Roman" panose="02020603050405020304" pitchFamily="18" charset="0"/>
              </a:rPr>
              <a:t>beslenme,  </a:t>
            </a:r>
          </a:p>
          <a:p>
            <a:pPr marL="300578" lvl="1" indent="0" algn="just">
              <a:buClr>
                <a:srgbClr val="B31166"/>
              </a:buClr>
              <a:buNone/>
            </a:pPr>
            <a:r>
              <a:rPr lang="tr-TR" sz="3200" b="1" dirty="0">
                <a:latin typeface="Times New Roman" panose="02020603050405020304" pitchFamily="18" charset="0"/>
                <a:ea typeface="Times New Roman" panose="02020603050405020304" pitchFamily="18" charset="0"/>
                <a:cs typeface="Times New Roman" panose="02020603050405020304" pitchFamily="18" charset="0"/>
              </a:rPr>
              <a:t>-</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Doğurganlık uygulamaları, hamileliğe yönelik görüşler, gebelikle ilgili inançlar, doğum ve doğum sonrası gibi ögelerden oluşan </a:t>
            </a:r>
            <a:r>
              <a:rPr lang="tr-TR" sz="3200" b="1" dirty="0">
                <a:latin typeface="Times New Roman" panose="02020603050405020304" pitchFamily="18" charset="0"/>
                <a:ea typeface="Times New Roman" panose="02020603050405020304" pitchFamily="18" charset="0"/>
                <a:cs typeface="Times New Roman" panose="02020603050405020304" pitchFamily="18" charset="0"/>
              </a:rPr>
              <a:t>gebelik,</a:t>
            </a:r>
          </a:p>
          <a:p>
            <a:pPr marL="300578" lvl="1" indent="0" algn="just">
              <a:buClr>
                <a:srgbClr val="B31166"/>
              </a:buClr>
              <a:buNone/>
            </a:pPr>
            <a:endParaRPr lang="tr-TR" sz="3200" b="1" dirty="0">
              <a:latin typeface="Times New Roman" panose="02020603050405020304" pitchFamily="18" charset="0"/>
              <a:ea typeface="Times New Roman" panose="02020603050405020304" pitchFamily="18" charset="0"/>
              <a:cs typeface="Times New Roman" panose="02020603050405020304" pitchFamily="18" charset="0"/>
            </a:endParaRPr>
          </a:p>
          <a:p>
            <a:pPr marL="300578" lvl="1" indent="0" algn="just">
              <a:buClr>
                <a:srgbClr val="B31166"/>
              </a:buClr>
              <a:buNone/>
            </a:pPr>
            <a:endParaRPr lang="tr-TR" sz="32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4</a:t>
            </a:fld>
            <a:endParaRPr lang="tr-TR"/>
          </a:p>
        </p:txBody>
      </p:sp>
    </p:spTree>
    <p:extLst>
      <p:ext uri="{BB962C8B-B14F-4D97-AF65-F5344CB8AC3E}">
        <p14:creationId xmlns:p14="http://schemas.microsoft.com/office/powerpoint/2010/main" val="38130765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976664"/>
          </a:xfrm>
        </p:spPr>
        <p:txBody>
          <a:bodyPr anchor="ctr">
            <a:noAutofit/>
          </a:bodyPr>
          <a:lstStyle/>
          <a:p>
            <a:pPr marL="540" indent="0" algn="just">
              <a:buClr>
                <a:srgbClr val="B31166"/>
              </a:buClr>
              <a:buNone/>
            </a:pPr>
            <a:r>
              <a:rPr lang="tr-TR" sz="2400" kern="150" dirty="0">
                <a:effectLst/>
                <a:latin typeface="Times New Roman" panose="02020603050405020304" pitchFamily="18" charset="0"/>
                <a:ea typeface="Andale Sans UI"/>
                <a:cs typeface="Tahoma" panose="020B0604030504040204" pitchFamily="34" charset="0"/>
              </a:rPr>
              <a:t>-Tüm ögeleriyle birlikte ölüm ve ölüme yönelik inanç ve davranışlar,  </a:t>
            </a:r>
          </a:p>
          <a:p>
            <a:pPr marL="540" indent="0" algn="just">
              <a:buClr>
                <a:srgbClr val="B31166"/>
              </a:buClr>
              <a:buNone/>
            </a:pPr>
            <a:r>
              <a:rPr lang="tr-TR" sz="2400" kern="150" dirty="0">
                <a:effectLst/>
                <a:latin typeface="Times New Roman" panose="02020603050405020304" pitchFamily="18" charset="0"/>
                <a:ea typeface="Andale Sans UI"/>
                <a:cs typeface="Tahoma" panose="020B0604030504040204" pitchFamily="34" charset="0"/>
              </a:rPr>
              <a:t>-İnançlar, ibadetler, yaşam tarzı, hayatın anlamı ve ruhsal sağlık gibi faktörlerden meydana gelen </a:t>
            </a:r>
            <a:r>
              <a:rPr lang="tr-TR" sz="2400" b="1" kern="150" dirty="0">
                <a:effectLst/>
                <a:latin typeface="Times New Roman" panose="02020603050405020304" pitchFamily="18" charset="0"/>
                <a:ea typeface="Andale Sans UI"/>
                <a:cs typeface="Tahoma" panose="020B0604030504040204" pitchFamily="34" charset="0"/>
              </a:rPr>
              <a:t>inanç sistemleri,</a:t>
            </a:r>
          </a:p>
          <a:p>
            <a:pPr marL="540" indent="0" algn="just">
              <a:buClr>
                <a:srgbClr val="B31166"/>
              </a:buClr>
              <a:buNone/>
            </a:pPr>
            <a:r>
              <a:rPr lang="tr-TR" sz="2400" kern="150" dirty="0">
                <a:effectLst/>
                <a:latin typeface="Times New Roman" panose="02020603050405020304" pitchFamily="18" charset="0"/>
                <a:ea typeface="Andale Sans UI"/>
                <a:cs typeface="Tahoma" panose="020B0604030504040204" pitchFamily="34" charset="0"/>
              </a:rPr>
              <a:t> -Sağlık hizmetleri sunumu, geleneksel uygulamalar, sağlığa yönelik dinî inançlar, bireysel bilinçlenme, rehabilitasyon ve zihinsel sağlık gibi ögelerden oluşan </a:t>
            </a:r>
            <a:r>
              <a:rPr lang="tr-TR" sz="2400" b="1" kern="150" dirty="0">
                <a:effectLst/>
                <a:latin typeface="Times New Roman" panose="02020603050405020304" pitchFamily="18" charset="0"/>
                <a:ea typeface="Andale Sans UI"/>
                <a:cs typeface="Tahoma" panose="020B0604030504040204" pitchFamily="34" charset="0"/>
              </a:rPr>
              <a:t>sağlık hizmetleri uygulamaları</a:t>
            </a:r>
            <a:r>
              <a:rPr lang="tr-TR" sz="2400" kern="150" dirty="0">
                <a:effectLst/>
                <a:latin typeface="Times New Roman" panose="02020603050405020304" pitchFamily="18" charset="0"/>
                <a:ea typeface="Andale Sans UI"/>
                <a:cs typeface="Tahoma" panose="020B0604030504040204" pitchFamily="34" charset="0"/>
              </a:rPr>
              <a:t>,</a:t>
            </a:r>
          </a:p>
          <a:p>
            <a:pPr marL="540" indent="0" algn="just">
              <a:buClr>
                <a:srgbClr val="B31166"/>
              </a:buClr>
              <a:buNone/>
            </a:pPr>
            <a:r>
              <a:rPr lang="tr-TR" sz="2400" kern="150" dirty="0">
                <a:effectLst/>
                <a:latin typeface="Times New Roman" panose="02020603050405020304" pitchFamily="18" charset="0"/>
                <a:ea typeface="Andale Sans UI"/>
                <a:cs typeface="Tahoma" panose="020B0604030504040204" pitchFamily="34" charset="0"/>
              </a:rPr>
              <a:t> -Sağlık hizmetleri sunucularının sağlık algısı, geleneksel tıp, cinsiyet ve sağlık gibi ögelerden oluşan </a:t>
            </a:r>
            <a:r>
              <a:rPr lang="tr-TR" sz="2400" b="1" kern="150" dirty="0">
                <a:effectLst/>
                <a:latin typeface="Times New Roman" panose="02020603050405020304" pitchFamily="18" charset="0"/>
                <a:ea typeface="Andale Sans UI"/>
                <a:cs typeface="Tahoma" panose="020B0604030504040204" pitchFamily="34" charset="0"/>
              </a:rPr>
              <a:t>sağlık hizmetleri sunucuları.</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5</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351584" y="465457"/>
            <a:ext cx="9308604"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2. KÜLTÜR VE SAĞLIK İLİŞKİSİ</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92075" indent="0" algn="just">
              <a:buNone/>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Kültür kavramı gibi sağlık kavramının da insanlık tarihiyle eşdeğer bir geçmişe sahip olduğunu söyleyebiliriz. Genel olarak sağlık statüsünü etkileyen faktörler:</a:t>
            </a:r>
          </a:p>
          <a:p>
            <a:pPr marL="92075" indent="0" algn="just">
              <a:buNone/>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 	-Genetik,</a:t>
            </a:r>
          </a:p>
          <a:p>
            <a:pPr marL="92075" indent="0" algn="just">
              <a:buNone/>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 	-Çevre,</a:t>
            </a:r>
          </a:p>
          <a:p>
            <a:pPr marL="92075" indent="0" algn="just">
              <a:buNone/>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 	-Kültür,</a:t>
            </a:r>
          </a:p>
          <a:p>
            <a:pPr marL="92075" indent="0" algn="just">
              <a:buNone/>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 	-Nüfus yapısı,</a:t>
            </a:r>
          </a:p>
          <a:p>
            <a:pPr marL="92075" indent="0" algn="just">
              <a:buNone/>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 	-Bireysel özellikler ve davranışlar,   </a:t>
            </a:r>
          </a:p>
          <a:p>
            <a:pPr marL="92075" indent="0" algn="just">
              <a:buNone/>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	-Aile yapısı ve sosyokültürel yapı,</a:t>
            </a:r>
          </a:p>
          <a:p>
            <a:pPr marL="92075" indent="0" algn="just">
              <a:buNone/>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 	-Teknoloji,</a:t>
            </a:r>
          </a:p>
          <a:p>
            <a:pPr marL="92075" indent="0" algn="just">
              <a:buNone/>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 	-Politik sistem,</a:t>
            </a:r>
          </a:p>
          <a:p>
            <a:pPr marL="92075" indent="0" algn="just">
              <a:buNone/>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 	-Ekonomik sistem,</a:t>
            </a:r>
          </a:p>
          <a:p>
            <a:pPr marL="92075" indent="0" algn="just">
              <a:buNone/>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 	-Sağlık hizmetleri sunumu.</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6</a:t>
            </a:fld>
            <a:endParaRPr lang="tr-TR"/>
          </a:p>
        </p:txBody>
      </p:sp>
    </p:spTree>
    <p:extLst>
      <p:ext uri="{BB962C8B-B14F-4D97-AF65-F5344CB8AC3E}">
        <p14:creationId xmlns:p14="http://schemas.microsoft.com/office/powerpoint/2010/main" val="41841149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F3E8208-C5E5-4660-B5F0-184020D0817B}"/>
              </a:ext>
            </a:extLst>
          </p:cNvPr>
          <p:cNvSpPr>
            <a:spLocks noGrp="1"/>
          </p:cNvSpPr>
          <p:nvPr>
            <p:ph type="title"/>
          </p:nvPr>
        </p:nvSpPr>
        <p:spPr>
          <a:xfrm>
            <a:off x="1919537" y="624110"/>
            <a:ext cx="9585076" cy="644650"/>
          </a:xfrm>
        </p:spPr>
        <p:txBody>
          <a:bodyPr>
            <a:normAutofit/>
          </a:bodyPr>
          <a:lstStyle/>
          <a:p>
            <a:r>
              <a:rPr lang="tr-TR" sz="2800" b="1" dirty="0"/>
              <a:t>2.1. Kültürün Sağlığa Etkisi</a:t>
            </a:r>
          </a:p>
        </p:txBody>
      </p:sp>
      <p:sp>
        <p:nvSpPr>
          <p:cNvPr id="3" name="İçerik Yer Tutucusu 2">
            <a:extLst>
              <a:ext uri="{FF2B5EF4-FFF2-40B4-BE49-F238E27FC236}">
                <a16:creationId xmlns:a16="http://schemas.microsoft.com/office/drawing/2014/main" id="{08D5033A-9DB7-4650-93A0-0C64B88E11F1}"/>
              </a:ext>
            </a:extLst>
          </p:cNvPr>
          <p:cNvSpPr>
            <a:spLocks noGrp="1"/>
          </p:cNvSpPr>
          <p:nvPr>
            <p:ph idx="1"/>
          </p:nvPr>
        </p:nvSpPr>
        <p:spPr>
          <a:xfrm>
            <a:off x="1919536" y="1412776"/>
            <a:ext cx="9585076" cy="4968552"/>
          </a:xfrm>
        </p:spPr>
        <p:txBody>
          <a:bodyPr>
            <a:normAutofit fontScale="92500" lnSpcReduction="10000"/>
          </a:bodyPr>
          <a:lstStyle/>
          <a:p>
            <a:pPr algn="just"/>
            <a:r>
              <a:rPr lang="tr-TR" sz="2800" dirty="0">
                <a:latin typeface="Times New Roman" panose="02020603050405020304" pitchFamily="18" charset="0"/>
                <a:cs typeface="Times New Roman" panose="02020603050405020304" pitchFamily="18" charset="0"/>
              </a:rPr>
              <a:t>Kültür, bireyin ve toplumun sağlık statüsünü etkileyen faktörlerden birisidir.</a:t>
            </a:r>
          </a:p>
          <a:p>
            <a:pPr algn="just"/>
            <a:r>
              <a:rPr lang="tr-TR" sz="2800" dirty="0">
                <a:latin typeface="Times New Roman" panose="02020603050405020304" pitchFamily="18" charset="0"/>
                <a:cs typeface="Times New Roman" panose="02020603050405020304" pitchFamily="18" charset="0"/>
              </a:rPr>
              <a:t>Kültür sağlıkla ilgili alışkanlıkların, davranışların, uygulamaların ve normların temelini teşkil eder.</a:t>
            </a:r>
          </a:p>
          <a:p>
            <a:pPr algn="just"/>
            <a:r>
              <a:rPr lang="tr-TR" sz="2800" dirty="0">
                <a:latin typeface="Times New Roman" panose="02020603050405020304" pitchFamily="18" charset="0"/>
                <a:cs typeface="Times New Roman" panose="02020603050405020304" pitchFamily="18" charset="0"/>
              </a:rPr>
              <a:t>Bireylerin, sağlık algılarıyla ilgili tutum ve davranışları sosyokültürel deneyimlerine dayanır.</a:t>
            </a:r>
          </a:p>
          <a:p>
            <a:pPr algn="just"/>
            <a:r>
              <a:rPr lang="tr-TR" sz="2800" dirty="0">
                <a:latin typeface="Times New Roman" panose="02020603050405020304" pitchFamily="18" charset="0"/>
                <a:cs typeface="Times New Roman" panose="02020603050405020304" pitchFamily="18" charset="0"/>
              </a:rPr>
              <a:t>İnsanoğlu edindiği kültürel özellikleri sürdürebilmek için çabalar, karşılaşmış olduğu sağlık problemlerinin çözümünü, öncelikle kendi kültürel varlığında arar. Hatta sağlık problemlerinin çözümünden ziyade sağlık ve hastalık algısı, kültürel yapıya göre belirlenir. Bir toplumda hastalık olarak kabul edilen anomalilerin, başka bir toplumda sağlıklılık hali olarak algılanmaktadır.</a:t>
            </a:r>
          </a:p>
        </p:txBody>
      </p:sp>
      <p:sp>
        <p:nvSpPr>
          <p:cNvPr id="4" name="Slayt Numarası Yer Tutucusu 3">
            <a:extLst>
              <a:ext uri="{FF2B5EF4-FFF2-40B4-BE49-F238E27FC236}">
                <a16:creationId xmlns:a16="http://schemas.microsoft.com/office/drawing/2014/main" id="{94554ACE-F585-4843-B89C-C2E81C3F25C6}"/>
              </a:ext>
            </a:extLst>
          </p:cNvPr>
          <p:cNvSpPr>
            <a:spLocks noGrp="1"/>
          </p:cNvSpPr>
          <p:nvPr>
            <p:ph type="sldNum" sz="quarter" idx="12"/>
          </p:nvPr>
        </p:nvSpPr>
        <p:spPr/>
        <p:txBody>
          <a:bodyPr/>
          <a:lstStyle/>
          <a:p>
            <a:fld id="{B1DEFA8C-F947-479F-BE07-76B6B3F80BF1}" type="slidenum">
              <a:rPr lang="tr-TR" smtClean="0"/>
              <a:pPr/>
              <a:t>7</a:t>
            </a:fld>
            <a:endParaRPr lang="tr-TR"/>
          </a:p>
        </p:txBody>
      </p:sp>
    </p:spTree>
    <p:extLst>
      <p:ext uri="{BB962C8B-B14F-4D97-AF65-F5344CB8AC3E}">
        <p14:creationId xmlns:p14="http://schemas.microsoft.com/office/powerpoint/2010/main" val="20128750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a:bodyPr>
          <a:lstStyle/>
          <a:p>
            <a:pPr marL="540" indent="0" algn="just">
              <a:buClr>
                <a:srgbClr val="B31166"/>
              </a:buClr>
              <a:buNone/>
            </a:pP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Bireylerin sağlık davranışlarını açıklayan iki ana modelden söz edilebilir:</a:t>
            </a:r>
          </a:p>
          <a:p>
            <a:pPr marL="540" indent="0" algn="just">
              <a:buClr>
                <a:srgbClr val="B31166"/>
              </a:buClr>
              <a:buNone/>
            </a:pPr>
            <a:r>
              <a:rPr lang="tr-TR" sz="2700" b="1" spc="-1" dirty="0">
                <a:solidFill>
                  <a:srgbClr val="000000"/>
                </a:solidFill>
                <a:uFill>
                  <a:solidFill>
                    <a:srgbClr val="FFFFFF"/>
                  </a:solidFill>
                </a:uFill>
                <a:latin typeface="Times New Roman" panose="02020603050405020304" pitchFamily="18" charset="0"/>
                <a:cs typeface="Times New Roman" panose="02020603050405020304" pitchFamily="18" charset="0"/>
              </a:rPr>
              <a:t>1-Sağlık inanç modeli</a:t>
            </a: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 Bu modele göre, bireylerin sağlık davranışları; inançlardan, değerlerden, tutum ve davranışlardan etkilenmektedir. Dolayısıyla, kişilerin sağlık algısında problem olarak belirlenen bu tutum ve davranışlar tespit edilebilirse; kişiye sunulacak sağlık hizmetleri çok daha etkili hâle getirilebilir. </a:t>
            </a:r>
          </a:p>
          <a:p>
            <a:pPr marL="540" indent="0" algn="just">
              <a:buClr>
                <a:srgbClr val="B31166"/>
              </a:buClr>
              <a:buNone/>
            </a:pPr>
            <a:r>
              <a:rPr lang="tr-TR" sz="2700" b="1" spc="-1" dirty="0">
                <a:solidFill>
                  <a:srgbClr val="000000"/>
                </a:solidFill>
                <a:uFill>
                  <a:solidFill>
                    <a:srgbClr val="FFFFFF"/>
                  </a:solidFill>
                </a:uFill>
                <a:latin typeface="Times New Roman" panose="02020603050405020304" pitchFamily="18" charset="0"/>
                <a:cs typeface="Times New Roman" panose="02020603050405020304" pitchFamily="18" charset="0"/>
              </a:rPr>
              <a:t>2- Sağlığı geliştirme modeli: </a:t>
            </a: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Bu model esasen; sağlık davranışlarının ortaya çıkmasını etkileyen temel faktörleri tanımlamakta ve bireysel düzeyde sağlığı geliştiren bilişsel süreçlerin önemine değinmektedir. Bu sürecin ise kültürle doğrudan ilişkili olduğu ifade edilmektedir. </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8</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6110232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03512" y="404664"/>
            <a:ext cx="9577064" cy="6251986"/>
          </a:xfrm>
        </p:spPr>
        <p:txBody>
          <a:bodyPr anchor="ctr">
            <a:normAutofit/>
          </a:bodyPr>
          <a:lstStyle/>
          <a:p>
            <a:pPr marL="540" indent="0" algn="just">
              <a:buClr>
                <a:srgbClr val="B31166"/>
              </a:buClr>
              <a:buNone/>
            </a:pPr>
            <a:r>
              <a:rPr lang="tr-TR" sz="2400" spc="-1" dirty="0" err="1">
                <a:solidFill>
                  <a:srgbClr val="000000"/>
                </a:solidFill>
                <a:uFill>
                  <a:solidFill>
                    <a:srgbClr val="FFFFFF"/>
                  </a:solidFill>
                </a:uFill>
                <a:latin typeface="Times New Roman" panose="02020603050405020304" pitchFamily="18" charset="0"/>
                <a:cs typeface="Times New Roman" panose="02020603050405020304" pitchFamily="18" charset="0"/>
              </a:rPr>
              <a:t>Napier</a:t>
            </a:r>
            <a:r>
              <a:rPr lang="tr-TR" sz="2400" spc="-1" dirty="0">
                <a:solidFill>
                  <a:srgbClr val="000000"/>
                </a:solidFill>
                <a:uFill>
                  <a:solidFill>
                    <a:srgbClr val="FFFFFF"/>
                  </a:solidFill>
                </a:uFill>
                <a:latin typeface="Times New Roman" panose="02020603050405020304" pitchFamily="18" charset="0"/>
                <a:cs typeface="Times New Roman" panose="02020603050405020304" pitchFamily="18" charset="0"/>
              </a:rPr>
              <a:t> vd. (2014)'ye göre, </a:t>
            </a:r>
            <a:r>
              <a:rPr lang="tr-TR" sz="2400" b="1" spc="-1" dirty="0">
                <a:solidFill>
                  <a:srgbClr val="000000"/>
                </a:solidFill>
                <a:uFill>
                  <a:solidFill>
                    <a:srgbClr val="FFFFFF"/>
                  </a:solidFill>
                </a:uFill>
                <a:latin typeface="Times New Roman" panose="02020603050405020304" pitchFamily="18" charset="0"/>
                <a:cs typeface="Times New Roman" panose="02020603050405020304" pitchFamily="18" charset="0"/>
              </a:rPr>
              <a:t>kültürel yapının sağlık üzerindeki etkisini değerlendirebilmek ve kültürün, sağlık hizmetleri sunumundaki önemimi ortaya koyabilmek için </a:t>
            </a:r>
            <a:r>
              <a:rPr lang="tr-TR" sz="2400" spc="-1" dirty="0">
                <a:solidFill>
                  <a:srgbClr val="000000"/>
                </a:solidFill>
                <a:uFill>
                  <a:solidFill>
                    <a:srgbClr val="FFFFFF"/>
                  </a:solidFill>
                </a:uFill>
                <a:latin typeface="Times New Roman" panose="02020603050405020304" pitchFamily="18" charset="0"/>
                <a:cs typeface="Times New Roman" panose="02020603050405020304" pitchFamily="18" charset="0"/>
              </a:rPr>
              <a:t>on iki temel bulgu vardır:</a:t>
            </a:r>
          </a:p>
          <a:p>
            <a:pPr marL="540" indent="0" algn="just">
              <a:buClr>
                <a:srgbClr val="B31166"/>
              </a:buClr>
              <a:buNone/>
            </a:pPr>
            <a:r>
              <a:rPr lang="tr-TR" sz="2400" spc="-1" dirty="0">
                <a:solidFill>
                  <a:srgbClr val="000000"/>
                </a:solidFill>
                <a:uFill>
                  <a:solidFill>
                    <a:srgbClr val="FFFFFF"/>
                  </a:solidFill>
                </a:uFill>
                <a:latin typeface="Times New Roman" panose="02020603050405020304" pitchFamily="18" charset="0"/>
                <a:cs typeface="Times New Roman" panose="02020603050405020304" pitchFamily="18" charset="0"/>
              </a:rPr>
              <a:t>1.	Tıbbi hizmetler, kültürel yapının inşasında rol almalıdır.</a:t>
            </a:r>
          </a:p>
          <a:p>
            <a:pPr marL="540" indent="0" algn="just">
              <a:buClr>
                <a:srgbClr val="B31166"/>
              </a:buClr>
              <a:buNone/>
            </a:pPr>
            <a:r>
              <a:rPr lang="tr-TR" sz="2400" spc="-1" dirty="0">
                <a:solidFill>
                  <a:srgbClr val="000000"/>
                </a:solidFill>
                <a:uFill>
                  <a:solidFill>
                    <a:srgbClr val="FFFFFF"/>
                  </a:solidFill>
                </a:uFill>
                <a:latin typeface="Times New Roman" panose="02020603050405020304" pitchFamily="18" charset="0"/>
                <a:cs typeface="Times New Roman" panose="02020603050405020304" pitchFamily="18" charset="0"/>
              </a:rPr>
              <a:t>2.	Kültür kavramı, açık bir şekilde tanımlanmalıdır.</a:t>
            </a:r>
          </a:p>
          <a:p>
            <a:pPr marL="540" indent="0" algn="just">
              <a:buClr>
                <a:srgbClr val="B31166"/>
              </a:buClr>
              <a:buNone/>
            </a:pPr>
            <a:r>
              <a:rPr lang="tr-TR" sz="2400" spc="-1" dirty="0">
                <a:solidFill>
                  <a:srgbClr val="000000"/>
                </a:solidFill>
                <a:uFill>
                  <a:solidFill>
                    <a:srgbClr val="FFFFFF"/>
                  </a:solidFill>
                </a:uFill>
                <a:latin typeface="Times New Roman" panose="02020603050405020304" pitchFamily="18" charset="0"/>
                <a:cs typeface="Times New Roman" panose="02020603050405020304" pitchFamily="18" charset="0"/>
              </a:rPr>
              <a:t>3.	Sağlık hizmetleri sunumunda, kültürel yapı dikkate alınmalıdır.</a:t>
            </a:r>
          </a:p>
          <a:p>
            <a:pPr marL="540" indent="0" algn="just">
              <a:buClr>
                <a:srgbClr val="B31166"/>
              </a:buClr>
              <a:buNone/>
            </a:pPr>
            <a:r>
              <a:rPr lang="tr-TR" sz="2400" spc="-1" dirty="0">
                <a:solidFill>
                  <a:srgbClr val="000000"/>
                </a:solidFill>
                <a:uFill>
                  <a:solidFill>
                    <a:srgbClr val="FFFFFF"/>
                  </a:solidFill>
                </a:uFill>
                <a:latin typeface="Times New Roman" panose="02020603050405020304" pitchFamily="18" charset="0"/>
                <a:cs typeface="Times New Roman" panose="02020603050405020304" pitchFamily="18" charset="0"/>
              </a:rPr>
              <a:t>4.	Kültür, sağlık hizmetleri uygulamalarında merkezî konumda yer almalıdır.</a:t>
            </a:r>
          </a:p>
          <a:p>
            <a:pPr marL="540" indent="0" algn="just">
              <a:buClr>
                <a:srgbClr val="B31166"/>
              </a:buClr>
              <a:buNone/>
            </a:pPr>
            <a:r>
              <a:rPr lang="tr-TR" sz="2400" spc="-1" dirty="0">
                <a:solidFill>
                  <a:srgbClr val="000000"/>
                </a:solidFill>
                <a:uFill>
                  <a:solidFill>
                    <a:srgbClr val="FFFFFF"/>
                  </a:solidFill>
                </a:uFill>
                <a:latin typeface="Times New Roman" panose="02020603050405020304" pitchFamily="18" charset="0"/>
                <a:cs typeface="Times New Roman" panose="02020603050405020304" pitchFamily="18" charset="0"/>
              </a:rPr>
              <a:t>5.	Klinik uygulamalar, kültürel yapıya göre yeniden şekillendirilmelidir.</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9</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1017893263"/>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2959</TotalTime>
  <Words>1104</Words>
  <Application>Microsoft Office PowerPoint</Application>
  <PresentationFormat>Geniş ekran</PresentationFormat>
  <Paragraphs>82</Paragraphs>
  <Slides>14</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14</vt:i4>
      </vt:variant>
    </vt:vector>
  </HeadingPairs>
  <TitlesOfParts>
    <vt:vector size="21" baseType="lpstr">
      <vt:lpstr>Arial</vt:lpstr>
      <vt:lpstr>Calibri</vt:lpstr>
      <vt:lpstr>Century Gothic</vt:lpstr>
      <vt:lpstr>Times New Roman</vt:lpstr>
      <vt:lpstr>Wingdings</vt:lpstr>
      <vt:lpstr>Wingdings 3</vt:lpstr>
      <vt:lpstr>Duman</vt:lpstr>
      <vt:lpstr>ANKARA ÜNİVERSİTESİ SAĞLIK BİLİMLERİ FAKÜLTESİ ÇOCUK GELİŞİMİ BÖLÜMÜ </vt:lpstr>
      <vt:lpstr> KÜLTÜR VE SAĞLIK </vt:lpstr>
      <vt:lpstr>PowerPoint Sunusu</vt:lpstr>
      <vt:lpstr>PowerPoint Sunusu</vt:lpstr>
      <vt:lpstr>PowerPoint Sunusu</vt:lpstr>
      <vt:lpstr> 2. KÜLTÜR VE SAĞLIK İLİŞKİSİ</vt:lpstr>
      <vt:lpstr>2.1. Kültürün Sağlığa Etkisi</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CİNSEL ŞİDDET MAĞDURLARINA SOSYAL HİZMET YAKLAŞIMI</dc:title>
  <dc:creator>hkn</dc:creator>
  <cp:lastModifiedBy>SATI KAPISIZ</cp:lastModifiedBy>
  <cp:revision>224</cp:revision>
  <dcterms:created xsi:type="dcterms:W3CDTF">2019-12-10T17:31:29Z</dcterms:created>
  <dcterms:modified xsi:type="dcterms:W3CDTF">2021-11-05T06:51:11Z</dcterms:modified>
</cp:coreProperties>
</file>