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2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7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0"/>
          <p:cNvSpPr>
            <a:spLocks noGrp="1" noChangeArrowheads="1"/>
          </p:cNvSpPr>
          <p:nvPr>
            <p:ph type="dt" sz="half" idx="10"/>
          </p:nvPr>
        </p:nvSpPr>
        <p:spPr/>
        <p:txBody>
          <a:bodyPr/>
          <a:lstStyle>
            <a:lvl1pPr>
              <a:defRPr/>
            </a:lvl1pPr>
          </a:lstStyle>
          <a:p>
            <a:pPr>
              <a:defRPr/>
            </a:pPr>
            <a:endParaRPr lang="tr-TR"/>
          </a:p>
        </p:txBody>
      </p:sp>
      <p:sp>
        <p:nvSpPr>
          <p:cNvPr id="6" name="Rectangle 41"/>
          <p:cNvSpPr>
            <a:spLocks noGrp="1" noChangeArrowheads="1"/>
          </p:cNvSpPr>
          <p:nvPr>
            <p:ph type="ftr" sz="quarter" idx="11"/>
          </p:nvPr>
        </p:nvSpPr>
        <p:spPr/>
        <p:txBody>
          <a:bodyPr/>
          <a:lstStyle>
            <a:lvl1pPr>
              <a:defRPr/>
            </a:lvl1pPr>
          </a:lstStyle>
          <a:p>
            <a:pPr>
              <a:defRPr/>
            </a:pPr>
            <a:endParaRPr lang="tr-TR"/>
          </a:p>
        </p:txBody>
      </p:sp>
      <p:sp>
        <p:nvSpPr>
          <p:cNvPr id="7" name="Rectangle 42"/>
          <p:cNvSpPr>
            <a:spLocks noGrp="1" noChangeArrowheads="1"/>
          </p:cNvSpPr>
          <p:nvPr>
            <p:ph type="sldNum" sz="quarter" idx="12"/>
          </p:nvPr>
        </p:nvSpPr>
        <p:spPr/>
        <p:txBody>
          <a:bodyPr/>
          <a:lstStyle>
            <a:lvl1pPr>
              <a:defRPr/>
            </a:lvl1pPr>
          </a:lstStyle>
          <a:p>
            <a:pPr>
              <a:defRPr/>
            </a:pPr>
            <a:fld id="{6A238639-1C8F-4F9A-B0AE-56A80157D283}"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cSld name="Başlık, Metin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Grafik Yer Tutucusu"/>
          <p:cNvSpPr>
            <a:spLocks noGrp="1"/>
          </p:cNvSpPr>
          <p:nvPr>
            <p:ph type="chart" sz="half" idx="2"/>
          </p:nvPr>
        </p:nvSpPr>
        <p:spPr>
          <a:xfrm>
            <a:off x="4648200" y="1600200"/>
            <a:ext cx="4038600" cy="4530725"/>
          </a:xfrm>
        </p:spPr>
        <p:txBody>
          <a:bodyPr/>
          <a:lstStyle/>
          <a:p>
            <a:pPr lvl="0"/>
            <a:endParaRPr lang="tr-TR" noProof="0" smtClean="0"/>
          </a:p>
        </p:txBody>
      </p:sp>
      <p:sp>
        <p:nvSpPr>
          <p:cNvPr id="5" name="Rectangle 40"/>
          <p:cNvSpPr>
            <a:spLocks noGrp="1" noChangeArrowheads="1"/>
          </p:cNvSpPr>
          <p:nvPr>
            <p:ph type="dt" sz="half" idx="10"/>
          </p:nvPr>
        </p:nvSpPr>
        <p:spPr/>
        <p:txBody>
          <a:bodyPr/>
          <a:lstStyle>
            <a:lvl1pPr>
              <a:defRPr/>
            </a:lvl1pPr>
          </a:lstStyle>
          <a:p>
            <a:pPr>
              <a:defRPr/>
            </a:pPr>
            <a:endParaRPr lang="tr-TR"/>
          </a:p>
        </p:txBody>
      </p:sp>
      <p:sp>
        <p:nvSpPr>
          <p:cNvPr id="6" name="Rectangle 41"/>
          <p:cNvSpPr>
            <a:spLocks noGrp="1" noChangeArrowheads="1"/>
          </p:cNvSpPr>
          <p:nvPr>
            <p:ph type="ftr" sz="quarter" idx="11"/>
          </p:nvPr>
        </p:nvSpPr>
        <p:spPr/>
        <p:txBody>
          <a:bodyPr/>
          <a:lstStyle>
            <a:lvl1pPr>
              <a:defRPr/>
            </a:lvl1pPr>
          </a:lstStyle>
          <a:p>
            <a:pPr>
              <a:defRPr/>
            </a:pPr>
            <a:endParaRPr lang="tr-TR"/>
          </a:p>
        </p:txBody>
      </p:sp>
      <p:sp>
        <p:nvSpPr>
          <p:cNvPr id="7" name="Rectangle 42"/>
          <p:cNvSpPr>
            <a:spLocks noGrp="1" noChangeArrowheads="1"/>
          </p:cNvSpPr>
          <p:nvPr>
            <p:ph type="sldNum" sz="quarter" idx="12"/>
          </p:nvPr>
        </p:nvSpPr>
        <p:spPr/>
        <p:txBody>
          <a:bodyPr/>
          <a:lstStyle>
            <a:lvl1pPr>
              <a:defRPr/>
            </a:lvl1pPr>
          </a:lstStyle>
          <a:p>
            <a:pPr>
              <a:defRPr/>
            </a:pPr>
            <a:fld id="{92AB3B6C-5C89-452F-86E8-9579886826D5}"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hart">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457200" y="1600200"/>
            <a:ext cx="8229600" cy="4530725"/>
          </a:xfrm>
        </p:spPr>
        <p:txBody>
          <a:bodyPr/>
          <a:lstStyle/>
          <a:p>
            <a:pPr lvl="0"/>
            <a:endParaRPr lang="tr-TR" noProof="0" smtClean="0"/>
          </a:p>
        </p:txBody>
      </p:sp>
      <p:sp>
        <p:nvSpPr>
          <p:cNvPr id="4" name="Rectangle 40"/>
          <p:cNvSpPr>
            <a:spLocks noGrp="1" noChangeArrowheads="1"/>
          </p:cNvSpPr>
          <p:nvPr>
            <p:ph type="dt" sz="half" idx="10"/>
          </p:nvPr>
        </p:nvSpPr>
        <p:spPr/>
        <p:txBody>
          <a:bodyPr/>
          <a:lstStyle>
            <a:lvl1pPr>
              <a:defRPr/>
            </a:lvl1pPr>
          </a:lstStyle>
          <a:p>
            <a:pPr>
              <a:defRPr/>
            </a:pPr>
            <a:endParaRPr lang="tr-TR"/>
          </a:p>
        </p:txBody>
      </p:sp>
      <p:sp>
        <p:nvSpPr>
          <p:cNvPr id="5" name="Rectangle 41"/>
          <p:cNvSpPr>
            <a:spLocks noGrp="1" noChangeArrowheads="1"/>
          </p:cNvSpPr>
          <p:nvPr>
            <p:ph type="ftr" sz="quarter" idx="11"/>
          </p:nvPr>
        </p:nvSpPr>
        <p:spPr/>
        <p:txBody>
          <a:bodyPr/>
          <a:lstStyle>
            <a:lvl1pPr>
              <a:defRPr/>
            </a:lvl1pPr>
          </a:lstStyle>
          <a:p>
            <a:pPr>
              <a:defRPr/>
            </a:pPr>
            <a:endParaRPr lang="tr-TR"/>
          </a:p>
        </p:txBody>
      </p:sp>
      <p:sp>
        <p:nvSpPr>
          <p:cNvPr id="6" name="Rectangle 42"/>
          <p:cNvSpPr>
            <a:spLocks noGrp="1" noChangeArrowheads="1"/>
          </p:cNvSpPr>
          <p:nvPr>
            <p:ph type="sldNum" sz="quarter" idx="12"/>
          </p:nvPr>
        </p:nvSpPr>
        <p:spPr/>
        <p:txBody>
          <a:bodyPr/>
          <a:lstStyle>
            <a:lvl1pPr>
              <a:defRPr/>
            </a:lvl1pPr>
          </a:lstStyle>
          <a:p>
            <a:pPr>
              <a:defRPr/>
            </a:pPr>
            <a:fld id="{54E33FD6-B575-411B-A319-A184F576C5F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F2E1350-7A23-4674-B0B7-12B4157C1BEE}" type="datetimeFigureOut">
              <a:rPr lang="tr-TR" smtClean="0"/>
              <a:pPr/>
              <a:t>9.4.2018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00CFB79-1744-4F87-8522-D5374D8F651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E1350-7A23-4674-B0B7-12B4157C1BEE}" type="datetimeFigureOut">
              <a:rPr lang="tr-TR" smtClean="0"/>
              <a:pPr/>
              <a:t>9.4.2018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CFB79-1744-4F87-8522-D5374D8F651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rcanyetkiner.googlepages.com/EKL3-1.jpg/EKL3-1-full.jpg"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TEMEL YAŞAM DESTEĞİ  (I)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İYEMyeni foto 008"/>
          <p:cNvPicPr>
            <a:picLocks noGrp="1" noChangeAspect="1" noChangeArrowheads="1"/>
          </p:cNvPicPr>
          <p:nvPr>
            <p:ph sz="half" idx="2"/>
          </p:nvPr>
        </p:nvPicPr>
        <p:blipFill>
          <a:blip r:embed="rId2" cstate="print"/>
          <a:srcRect/>
          <a:stretch>
            <a:fillRect/>
          </a:stretch>
        </p:blipFill>
        <p:spPr>
          <a:xfrm>
            <a:off x="2195513" y="1897063"/>
            <a:ext cx="4681537" cy="3511550"/>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57200"/>
            <a:ext cx="8229600" cy="5673725"/>
          </a:xfrm>
        </p:spPr>
        <p:txBody>
          <a:bodyPr/>
          <a:lstStyle/>
          <a:p>
            <a:pPr>
              <a:defRPr/>
            </a:pPr>
            <a:r>
              <a:rPr lang="tr-TR" dirty="0" smtClean="0">
                <a:latin typeface="Arial" pitchFamily="34" charset="0"/>
                <a:cs typeface="Arial" pitchFamily="34" charset="0"/>
              </a:rPr>
              <a:t>Bilinci kapalı kişilerde dil arkaya düşüp hava yolunu tıkayabilir. </a:t>
            </a:r>
          </a:p>
          <a:p>
            <a:pPr>
              <a:defRPr/>
            </a:pPr>
            <a:r>
              <a:rPr lang="tr-TR" dirty="0" smtClean="0">
                <a:latin typeface="Arial" pitchFamily="34" charset="0"/>
                <a:cs typeface="Arial" pitchFamily="34" charset="0"/>
              </a:rPr>
              <a:t>Ya da herhangi bir yabancı    ( kum ,toprak , diş protezi v.b.) madde solunum yolunu tıkayabilir. </a:t>
            </a:r>
          </a:p>
          <a:p>
            <a:pPr>
              <a:defRPr/>
            </a:pPr>
            <a:r>
              <a:rPr lang="tr-TR" dirty="0" smtClean="0">
                <a:latin typeface="Arial" charset="0"/>
                <a:cs typeface="Arial" charset="0"/>
              </a:rPr>
              <a:t>Bu durumda baş geriye itilip çene yukarı kaldırılarak soluk yolu açılır.</a:t>
            </a:r>
            <a:endParaRPr lang="tr-TR" dirty="0" smtClean="0">
              <a:latin typeface="Arial" charset="0"/>
            </a:endParaRPr>
          </a:p>
          <a:p>
            <a:pPr>
              <a:defRPr/>
            </a:pPr>
            <a:endParaRPr lang="tr-TR" dirty="0"/>
          </a:p>
        </p:txBody>
      </p:sp>
      <p:graphicFrame>
        <p:nvGraphicFramePr>
          <p:cNvPr id="1026" name="Object 2"/>
          <p:cNvGraphicFramePr>
            <a:graphicFrameLocks noChangeAspect="1"/>
          </p:cNvGraphicFramePr>
          <p:nvPr/>
        </p:nvGraphicFramePr>
        <p:xfrm>
          <a:off x="762000" y="4114800"/>
          <a:ext cx="2971800" cy="2514600"/>
        </p:xfrm>
        <a:graphic>
          <a:graphicData uri="http://schemas.openxmlformats.org/presentationml/2006/ole">
            <p:oleObj spid="_x0000_s1026" name="Bit Eşlem Resmi" r:id="rId3" imgW="2809524" imgH="2324424" progId="PBrush">
              <p:embed/>
            </p:oleObj>
          </a:graphicData>
        </a:graphic>
      </p:graphicFrame>
      <p:graphicFrame>
        <p:nvGraphicFramePr>
          <p:cNvPr id="1027" name="Object 3"/>
          <p:cNvGraphicFramePr>
            <a:graphicFrameLocks noChangeAspect="1"/>
          </p:cNvGraphicFramePr>
          <p:nvPr/>
        </p:nvGraphicFramePr>
        <p:xfrm>
          <a:off x="5486400" y="4114800"/>
          <a:ext cx="3224213" cy="2743200"/>
        </p:xfrm>
        <a:graphic>
          <a:graphicData uri="http://schemas.openxmlformats.org/presentationml/2006/ole">
            <p:oleObj spid="_x0000_s1027" name="Bit Eşlem Resmi" r:id="rId4" imgW="2933333" imgH="2495238" progId="PBrush">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0898" name="Rectangle 2"/>
          <p:cNvSpPr>
            <a:spLocks noGrp="1" noChangeArrowheads="1"/>
          </p:cNvSpPr>
          <p:nvPr>
            <p:ph type="title"/>
          </p:nvPr>
        </p:nvSpPr>
        <p:spPr>
          <a:xfrm>
            <a:off x="457200" y="773113"/>
            <a:ext cx="8229600" cy="1143000"/>
          </a:xfrm>
        </p:spPr>
        <p:txBody>
          <a:bodyPr>
            <a:normAutofit fontScale="90000"/>
          </a:bodyPr>
          <a:lstStyle/>
          <a:p>
            <a:pPr eaLnBrk="1" hangingPunct="1">
              <a:defRPr/>
            </a:pPr>
            <a:r>
              <a:rPr lang="tr-TR" sz="4000" u="sng" smtClean="0">
                <a:solidFill>
                  <a:schemeClr val="accent1"/>
                </a:solidFill>
                <a:effectLst>
                  <a:outerShdw blurRad="38100" dist="38100" dir="2700000" algn="tl">
                    <a:srgbClr val="000000"/>
                  </a:outerShdw>
                </a:effectLst>
                <a:latin typeface="Times New Roman" pitchFamily="18" charset="0"/>
                <a:cs typeface="Times New Roman" pitchFamily="18" charset="0"/>
              </a:rPr>
              <a:t>Hava yolunu açmak için Baş-Çene pozisyonu nasıl verilir?</a:t>
            </a:r>
            <a:r>
              <a:rPr lang="tr-TR" sz="4000" smtClean="0">
                <a:solidFill>
                  <a:schemeClr val="accent1"/>
                </a:solidFill>
                <a:effectLst>
                  <a:outerShdw blurRad="38100" dist="38100" dir="2700000" algn="tl">
                    <a:srgbClr val="000000"/>
                  </a:outerShdw>
                </a:effectLst>
                <a:latin typeface="Times New Roman" pitchFamily="18" charset="0"/>
                <a:cs typeface="Times New Roman" pitchFamily="18" charset="0"/>
              </a:rPr>
              <a:t/>
            </a:r>
            <a:br>
              <a:rPr lang="tr-TR" sz="4000" smtClean="0">
                <a:solidFill>
                  <a:schemeClr val="accent1"/>
                </a:solidFill>
                <a:effectLst>
                  <a:outerShdw blurRad="38100" dist="38100" dir="2700000" algn="tl">
                    <a:srgbClr val="000000"/>
                  </a:outerShdw>
                </a:effectLst>
                <a:latin typeface="Times New Roman" pitchFamily="18" charset="0"/>
                <a:cs typeface="Times New Roman" pitchFamily="18" charset="0"/>
              </a:rPr>
            </a:br>
            <a:endParaRPr lang="tr-TR" sz="4000" smtClean="0">
              <a:solidFill>
                <a:schemeClr val="accent1"/>
              </a:solidFill>
              <a:effectLst>
                <a:outerShdw blurRad="38100" dist="38100" dir="2700000" algn="tl">
                  <a:srgbClr val="000000"/>
                </a:outerShdw>
              </a:effectLst>
              <a:latin typeface="Times New Roman" pitchFamily="18" charset="0"/>
              <a:cs typeface="Times New Roman" pitchFamily="18" charset="0"/>
            </a:endParaRPr>
          </a:p>
        </p:txBody>
      </p:sp>
      <p:sp>
        <p:nvSpPr>
          <p:cNvPr id="3920899" name="Rectangle 3"/>
          <p:cNvSpPr>
            <a:spLocks noGrp="1" noChangeArrowheads="1"/>
          </p:cNvSpPr>
          <p:nvPr>
            <p:ph type="body" idx="1"/>
          </p:nvPr>
        </p:nvSpPr>
        <p:spPr>
          <a:xfrm>
            <a:off x="457200" y="1960563"/>
            <a:ext cx="8229600" cy="4276725"/>
          </a:xfrm>
        </p:spPr>
        <p:txBody>
          <a:bodyPr/>
          <a:lstStyle/>
          <a:p>
            <a:pPr eaLnBrk="1" hangingPunct="1">
              <a:buFont typeface="Wingdings" pitchFamily="2" charset="2"/>
              <a:buBlip>
                <a:blip r:embed="rId2"/>
              </a:buBlip>
              <a:defRPr/>
            </a:pPr>
            <a:r>
              <a:rPr lang="tr-TR" u="sng" dirty="0" smtClean="0">
                <a:solidFill>
                  <a:srgbClr val="FFFF00"/>
                </a:solidFill>
                <a:effectLst>
                  <a:outerShdw blurRad="38100" dist="38100" dir="2700000" algn="tl">
                    <a:srgbClr val="000000"/>
                  </a:outerShdw>
                </a:effectLst>
                <a:latin typeface="Times New Roman" pitchFamily="18" charset="0"/>
                <a:cs typeface="Times New Roman" pitchFamily="18" charset="0"/>
              </a:rPr>
              <a:t>Ağız içi kontrol edilerek yabancı cisim varsa temizlendikten sonra hastaya</a:t>
            </a:r>
            <a:r>
              <a:rPr lang="tr-TR" dirty="0" smtClean="0">
                <a:latin typeface="Times New Roman" pitchFamily="18" charset="0"/>
                <a:cs typeface="Times New Roman" pitchFamily="18" charset="0"/>
              </a:rPr>
              <a:t> </a:t>
            </a:r>
          </a:p>
          <a:p>
            <a:pPr eaLnBrk="1" hangingPunct="1">
              <a:buFont typeface="Wingdings" pitchFamily="2" charset="2"/>
              <a:buBlip>
                <a:blip r:embed="rId2"/>
              </a:buBlip>
              <a:defRPr/>
            </a:pPr>
            <a:r>
              <a:rPr lang="tr-TR" b="1" dirty="0" smtClean="0">
                <a:solidFill>
                  <a:srgbClr val="FFFF00"/>
                </a:solidFill>
                <a:effectLst>
                  <a:outerShdw blurRad="38100" dist="38100" dir="2700000" algn="tl">
                    <a:srgbClr val="000000"/>
                  </a:outerShdw>
                </a:effectLst>
                <a:latin typeface="Times New Roman" pitchFamily="18" charset="0"/>
                <a:cs typeface="Times New Roman" pitchFamily="18" charset="0"/>
              </a:rPr>
              <a:t>Baş-çene pozisyonu</a:t>
            </a:r>
            <a:r>
              <a:rPr lang="tr-TR" dirty="0" smtClean="0">
                <a:latin typeface="Times New Roman" pitchFamily="18" charset="0"/>
                <a:cs typeface="Times New Roman" pitchFamily="18" charset="0"/>
              </a:rPr>
              <a:t> verilir.</a:t>
            </a:r>
          </a:p>
          <a:p>
            <a:pPr eaLnBrk="1" hangingPunct="1">
              <a:defRPr/>
            </a:pPr>
            <a:endParaRPr lang="tr-T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22" name="Rectangle 2"/>
          <p:cNvSpPr>
            <a:spLocks noGrp="1" noChangeArrowheads="1"/>
          </p:cNvSpPr>
          <p:nvPr>
            <p:ph type="title"/>
          </p:nvPr>
        </p:nvSpPr>
        <p:spPr>
          <a:xfrm>
            <a:off x="457200" y="630238"/>
            <a:ext cx="8229600" cy="1143000"/>
          </a:xfrm>
        </p:spPr>
        <p:txBody>
          <a:bodyPr/>
          <a:lstStyle/>
          <a:p>
            <a:pPr eaLnBrk="1" hangingPunct="1">
              <a:defRPr/>
            </a:pPr>
            <a:r>
              <a:rPr lang="tr-TR" b="1" u="sng" dirty="0" smtClean="0">
                <a:solidFill>
                  <a:schemeClr val="accent1"/>
                </a:solidFill>
                <a:effectLst>
                  <a:outerShdw blurRad="38100" dist="38100" dir="2700000" algn="tl">
                    <a:srgbClr val="000000"/>
                  </a:outerShdw>
                </a:effectLst>
                <a:latin typeface="Times New Roman" pitchFamily="18" charset="0"/>
                <a:cs typeface="Times New Roman" pitchFamily="18" charset="0"/>
              </a:rPr>
              <a:t>Baş – Çene Pozisyonu</a:t>
            </a:r>
          </a:p>
        </p:txBody>
      </p:sp>
      <p:sp>
        <p:nvSpPr>
          <p:cNvPr id="3921923" name="Rectangle 3"/>
          <p:cNvSpPr>
            <a:spLocks noGrp="1" noChangeArrowheads="1"/>
          </p:cNvSpPr>
          <p:nvPr>
            <p:ph type="body" idx="1"/>
          </p:nvPr>
        </p:nvSpPr>
        <p:spPr>
          <a:xfrm>
            <a:off x="457200" y="2176463"/>
            <a:ext cx="8229600" cy="4060825"/>
          </a:xfrm>
        </p:spPr>
        <p:txBody>
          <a:bodyPr/>
          <a:lstStyle/>
          <a:p>
            <a:pPr eaLnBrk="1" hangingPunct="1">
              <a:defRPr/>
            </a:pPr>
            <a:r>
              <a:rPr lang="tr-TR" sz="2400" dirty="0" smtClean="0">
                <a:latin typeface="Times New Roman" pitchFamily="18" charset="0"/>
                <a:cs typeface="Times New Roman" pitchFamily="18" charset="0"/>
              </a:rPr>
              <a:t>Bir el alına yerleştirilir,</a:t>
            </a:r>
          </a:p>
          <a:p>
            <a:pPr eaLnBrk="1" hangingPunct="1">
              <a:defRPr/>
            </a:pPr>
            <a:r>
              <a:rPr lang="tr-TR" sz="2400" dirty="0" smtClean="0">
                <a:latin typeface="Times New Roman" pitchFamily="18" charset="0"/>
                <a:cs typeface="Times New Roman" pitchFamily="18" charset="0"/>
              </a:rPr>
              <a:t>Diğer elin parmakları çenenin altına  yerleştirilir,</a:t>
            </a:r>
          </a:p>
          <a:p>
            <a:pPr eaLnBrk="1" hangingPunct="1">
              <a:defRPr/>
            </a:pPr>
            <a:r>
              <a:rPr lang="tr-TR" sz="2400" dirty="0" smtClean="0">
                <a:latin typeface="Times New Roman" pitchFamily="18" charset="0"/>
                <a:cs typeface="Times New Roman" pitchFamily="18" charset="0"/>
              </a:rPr>
              <a:t>Baş geriye doğru itilir.</a:t>
            </a:r>
          </a:p>
          <a:p>
            <a:pPr lvl="1" eaLnBrk="1" hangingPunct="1">
              <a:defRPr/>
            </a:pPr>
            <a:r>
              <a:rPr lang="tr-TR" sz="2400" dirty="0" smtClean="0">
                <a:latin typeface="Times New Roman" pitchFamily="18" charset="0"/>
                <a:cs typeface="Times New Roman" pitchFamily="18" charset="0"/>
              </a:rPr>
              <a:t>Çenenin altındaki yumuşak dokuya bastırılmaz</a:t>
            </a:r>
          </a:p>
          <a:p>
            <a:pPr lvl="1" eaLnBrk="1" hangingPunct="1">
              <a:defRPr/>
            </a:pPr>
            <a:r>
              <a:rPr lang="tr-TR" sz="2400" dirty="0" smtClean="0">
                <a:latin typeface="Times New Roman" pitchFamily="18" charset="0"/>
                <a:cs typeface="Times New Roman" pitchFamily="18" charset="0"/>
              </a:rPr>
              <a:t>Baş parmak dışındaki 2-3 parmakla baskı yapılır</a:t>
            </a:r>
          </a:p>
          <a:p>
            <a:pPr eaLnBrk="1" hangingPunct="1">
              <a:defRPr/>
            </a:pPr>
            <a:r>
              <a:rPr lang="tr-TR" sz="2400" dirty="0" smtClean="0">
                <a:latin typeface="Times New Roman" pitchFamily="18" charset="0"/>
                <a:cs typeface="Times New Roman" pitchFamily="18" charset="0"/>
              </a:rPr>
              <a:t>Böylece arkaya yaslanan dil kökü oynatılarak hava yolu açıklığı temin edilir </a:t>
            </a:r>
          </a:p>
          <a:p>
            <a:pPr eaLnBrk="1" hangingPunct="1">
              <a:defRPr/>
            </a:pPr>
            <a:r>
              <a:rPr lang="tr-TR" sz="2400" dirty="0" smtClean="0">
                <a:latin typeface="Times New Roman" pitchFamily="18" charset="0"/>
                <a:cs typeface="Times New Roman" pitchFamily="18" charset="0"/>
              </a:rPr>
              <a:t>Daha sonra solunum kontrol edilir.</a:t>
            </a:r>
          </a:p>
          <a:p>
            <a:pPr eaLnBrk="1" hangingPunct="1">
              <a:buFont typeface="Wingdings" pitchFamily="2" charset="2"/>
              <a:buNone/>
              <a:defRPr/>
            </a:pPr>
            <a:endParaRPr lang="tr-TR"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defRPr/>
            </a:pPr>
            <a:endParaRPr lang="tr-TR"/>
          </a:p>
        </p:txBody>
      </p:sp>
      <p:pic>
        <p:nvPicPr>
          <p:cNvPr id="26627" name="Picture 2" descr="http://trdocs.org/pars_docs/refs/30/29821/29821_html_55f3d0f1.png"/>
          <p:cNvPicPr>
            <a:picLocks noGrp="1" noChangeAspect="1" noChangeArrowheads="1"/>
          </p:cNvPicPr>
          <p:nvPr>
            <p:ph sz="half" idx="2"/>
          </p:nvPr>
        </p:nvPicPr>
        <p:blipFill>
          <a:blip r:embed="rId2" cstate="print"/>
          <a:srcRect/>
          <a:stretch>
            <a:fillRect/>
          </a:stretch>
        </p:blipFill>
        <p:spPr>
          <a:xfrm>
            <a:off x="457200" y="3017838"/>
            <a:ext cx="2895600" cy="2265362"/>
          </a:xfrm>
          <a:noFill/>
        </p:spPr>
      </p:pic>
      <p:sp>
        <p:nvSpPr>
          <p:cNvPr id="10" name="9 İçerik Yer Tutucusu"/>
          <p:cNvSpPr>
            <a:spLocks noGrp="1"/>
          </p:cNvSpPr>
          <p:nvPr>
            <p:ph sz="quarter" idx="4"/>
          </p:nvPr>
        </p:nvSpPr>
        <p:spPr>
          <a:xfrm>
            <a:off x="3810000" y="1371600"/>
            <a:ext cx="4876800" cy="4754563"/>
          </a:xfrm>
        </p:spPr>
        <p:txBody>
          <a:bodyPr/>
          <a:lstStyle/>
          <a:p>
            <a:pPr>
              <a:defRPr/>
            </a:pPr>
            <a:r>
              <a:rPr lang="tr-TR" b="1" dirty="0" smtClean="0"/>
              <a:t>Alt Çene Pozisyonu:</a:t>
            </a:r>
            <a:r>
              <a:rPr lang="tr-TR" dirty="0" smtClean="0"/>
              <a:t> </a:t>
            </a:r>
            <a:r>
              <a:rPr lang="tr-TR" u="sng" dirty="0" smtClean="0"/>
              <a:t>Düşme ve trafik kazalarında </a:t>
            </a:r>
            <a:r>
              <a:rPr lang="tr-TR" dirty="0" smtClean="0"/>
              <a:t>daima aksi kanıtlanmadıkça kişide boyun zedelenmesi varsayılarak bu pozisyon uygulanır. </a:t>
            </a:r>
          </a:p>
          <a:p>
            <a:pPr>
              <a:defRPr/>
            </a:pPr>
            <a:r>
              <a:rPr lang="tr-TR" dirty="0" smtClean="0"/>
              <a:t>Baş hareket ettirilmeden alt çene her iki elin 4 parmağıyla alttan kavranır. Başparmaklar elmacık kemikleri üzerine konularak çene öne ve yukarı doğru kaldırılır. </a:t>
            </a:r>
            <a:r>
              <a:rPr lang="tr-TR" sz="2000" dirty="0" smtClean="0"/>
              <a:t/>
            </a:r>
            <a:br>
              <a:rPr lang="tr-TR" sz="2000" dirty="0" smtClean="0"/>
            </a:br>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defRPr/>
            </a:pPr>
            <a:endParaRPr lang="tr-TR"/>
          </a:p>
        </p:txBody>
      </p:sp>
      <p:pic>
        <p:nvPicPr>
          <p:cNvPr id="27651" name="Picture 5" descr="Sayfa2AASuSo6Trav"/>
          <p:cNvPicPr>
            <a:picLocks noGrp="1" noChangeAspect="1" noChangeArrowheads="1"/>
          </p:cNvPicPr>
          <p:nvPr>
            <p:ph idx="1"/>
          </p:nvPr>
        </p:nvPicPr>
        <p:blipFill>
          <a:blip r:embed="rId2" cstate="print"/>
          <a:srcRect/>
          <a:stretch>
            <a:fillRect/>
          </a:stretch>
        </p:blipFill>
        <p:spPr>
          <a:xfrm>
            <a:off x="1550988" y="1600200"/>
            <a:ext cx="6042025" cy="4530725"/>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bakdinlehisset"/>
          <p:cNvPicPr>
            <a:picLocks noChangeAspect="1" noChangeArrowheads="1"/>
          </p:cNvPicPr>
          <p:nvPr/>
        </p:nvPicPr>
        <p:blipFill>
          <a:blip r:embed="rId2" cstate="print"/>
          <a:srcRect/>
          <a:stretch>
            <a:fillRect/>
          </a:stretch>
        </p:blipFill>
        <p:spPr bwMode="auto">
          <a:xfrm>
            <a:off x="1104900" y="1143000"/>
            <a:ext cx="6934200" cy="4572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946" name="Rectangle 2"/>
          <p:cNvSpPr>
            <a:spLocks noGrp="1" noChangeArrowheads="1"/>
          </p:cNvSpPr>
          <p:nvPr>
            <p:ph type="title"/>
          </p:nvPr>
        </p:nvSpPr>
        <p:spPr/>
        <p:txBody>
          <a:bodyPr/>
          <a:lstStyle/>
          <a:p>
            <a:pPr eaLnBrk="1" hangingPunct="1">
              <a:defRPr/>
            </a:pPr>
            <a:r>
              <a:rPr lang="tr-TR" b="1" u="sng" smtClean="0">
                <a:solidFill>
                  <a:schemeClr val="accent1"/>
                </a:solidFill>
                <a:effectLst>
                  <a:outerShdw blurRad="38100" dist="38100" dir="2700000" algn="tl">
                    <a:srgbClr val="000000"/>
                  </a:outerShdw>
                </a:effectLst>
                <a:latin typeface="Times New Roman" pitchFamily="18" charset="0"/>
                <a:cs typeface="Times New Roman" pitchFamily="18" charset="0"/>
              </a:rPr>
              <a:t>Solunumun Değerlendirilmesi</a:t>
            </a:r>
          </a:p>
        </p:txBody>
      </p:sp>
      <p:sp>
        <p:nvSpPr>
          <p:cNvPr id="3922947" name="Rectangle 3"/>
          <p:cNvSpPr>
            <a:spLocks noGrp="1" noChangeArrowheads="1"/>
          </p:cNvSpPr>
          <p:nvPr>
            <p:ph type="body" sz="half" idx="1"/>
          </p:nvPr>
        </p:nvSpPr>
        <p:spPr/>
        <p:txBody>
          <a:bodyPr>
            <a:normAutofit lnSpcReduction="10000"/>
          </a:bodyPr>
          <a:lstStyle/>
          <a:p>
            <a:pPr eaLnBrk="1" hangingPunct="1">
              <a:buFont typeface="Wingdings" pitchFamily="2" charset="2"/>
              <a:buBlip>
                <a:blip r:embed="rId2"/>
              </a:buBlip>
              <a:defRPr/>
            </a:pPr>
            <a:r>
              <a:rPr lang="tr-TR" sz="2400" b="1" dirty="0" smtClean="0">
                <a:solidFill>
                  <a:schemeClr val="accent1"/>
                </a:solidFill>
                <a:effectLst>
                  <a:outerShdw blurRad="38100" dist="38100" dir="2700000" algn="tl">
                    <a:srgbClr val="000000"/>
                  </a:outerShdw>
                </a:effectLst>
                <a:latin typeface="Times New Roman" pitchFamily="18" charset="0"/>
                <a:cs typeface="Times New Roman" pitchFamily="18" charset="0"/>
              </a:rPr>
              <a:t>Bak :</a:t>
            </a:r>
            <a:r>
              <a:rPr lang="tr-TR" sz="2400" b="1" dirty="0" smtClean="0">
                <a:latin typeface="Times New Roman" pitchFamily="18" charset="0"/>
                <a:cs typeface="Times New Roman" pitchFamily="18" charset="0"/>
              </a:rPr>
              <a:t> Gözlerimizle </a:t>
            </a:r>
            <a:r>
              <a:rPr lang="tr-TR" sz="2400" b="1" dirty="0" err="1" smtClean="0">
                <a:latin typeface="Times New Roman" pitchFamily="18" charset="0"/>
                <a:cs typeface="Times New Roman" pitchFamily="18" charset="0"/>
              </a:rPr>
              <a:t>gögüs</a:t>
            </a:r>
            <a:r>
              <a:rPr lang="tr-TR" sz="2400" b="1" dirty="0" smtClean="0">
                <a:latin typeface="Times New Roman" pitchFamily="18" charset="0"/>
                <a:cs typeface="Times New Roman" pitchFamily="18" charset="0"/>
              </a:rPr>
              <a:t> kafesinin solunum ile birlikte inip kalkmasını</a:t>
            </a:r>
            <a:r>
              <a:rPr lang="tr-TR" sz="2400" dirty="0" smtClean="0">
                <a:latin typeface="Times New Roman" pitchFamily="18" charset="0"/>
                <a:cs typeface="Times New Roman" pitchFamily="18" charset="0"/>
              </a:rPr>
              <a:t> </a:t>
            </a:r>
          </a:p>
          <a:p>
            <a:pPr eaLnBrk="1" hangingPunct="1">
              <a:buFont typeface="Wingdings" pitchFamily="2" charset="2"/>
              <a:buBlip>
                <a:blip r:embed="rId2"/>
              </a:buBlip>
              <a:defRPr/>
            </a:pPr>
            <a:r>
              <a:rPr lang="tr-TR" sz="2400" dirty="0" smtClean="0">
                <a:latin typeface="Times New Roman" pitchFamily="18" charset="0"/>
                <a:cs typeface="Times New Roman" pitchFamily="18" charset="0"/>
              </a:rPr>
              <a:t> </a:t>
            </a:r>
            <a:r>
              <a:rPr lang="tr-TR" sz="2400" b="1" dirty="0" smtClean="0">
                <a:solidFill>
                  <a:schemeClr val="accent1"/>
                </a:solidFill>
                <a:effectLst>
                  <a:outerShdw blurRad="38100" dist="38100" dir="2700000" algn="tl">
                    <a:srgbClr val="000000"/>
                  </a:outerShdw>
                </a:effectLst>
                <a:latin typeface="Times New Roman" pitchFamily="18" charset="0"/>
                <a:cs typeface="Times New Roman" pitchFamily="18" charset="0"/>
              </a:rPr>
              <a:t>Dinle:</a:t>
            </a:r>
            <a:r>
              <a:rPr lang="tr-TR" sz="2400" b="1" dirty="0" smtClean="0">
                <a:latin typeface="Times New Roman" pitchFamily="18" charset="0"/>
                <a:cs typeface="Times New Roman" pitchFamily="18" charset="0"/>
              </a:rPr>
              <a:t> Kulağımızla ağızdan yada burundan çıkan havanın sesi.</a:t>
            </a:r>
          </a:p>
          <a:p>
            <a:pPr eaLnBrk="1" hangingPunct="1">
              <a:buFont typeface="Wingdings" pitchFamily="2" charset="2"/>
              <a:buBlip>
                <a:blip r:embed="rId2"/>
              </a:buBlip>
              <a:defRPr/>
            </a:pPr>
            <a:r>
              <a:rPr lang="tr-TR" sz="2400" b="1" dirty="0" smtClean="0">
                <a:latin typeface="Times New Roman" pitchFamily="18" charset="0"/>
                <a:cs typeface="Times New Roman" pitchFamily="18" charset="0"/>
              </a:rPr>
              <a:t> </a:t>
            </a:r>
            <a:r>
              <a:rPr lang="tr-TR" sz="2400" b="1" dirty="0" smtClean="0">
                <a:solidFill>
                  <a:schemeClr val="accent1"/>
                </a:solidFill>
                <a:effectLst>
                  <a:outerShdw blurRad="38100" dist="38100" dir="2700000" algn="tl">
                    <a:srgbClr val="000000"/>
                  </a:outerShdw>
                </a:effectLst>
                <a:latin typeface="Times New Roman" pitchFamily="18" charset="0"/>
                <a:cs typeface="Times New Roman" pitchFamily="18" charset="0"/>
              </a:rPr>
              <a:t>Hisset :</a:t>
            </a:r>
            <a:r>
              <a:rPr lang="tr-TR" sz="2400" b="1" dirty="0" smtClean="0">
                <a:solidFill>
                  <a:schemeClr val="hlink"/>
                </a:solidFill>
                <a:effectLst>
                  <a:outerShdw blurRad="38100" dist="38100" dir="2700000" algn="tl">
                    <a:srgbClr val="000000"/>
                  </a:outerShdw>
                </a:effectLst>
                <a:latin typeface="Times New Roman" pitchFamily="18" charset="0"/>
                <a:cs typeface="Times New Roman" pitchFamily="18" charset="0"/>
              </a:rPr>
              <a:t> </a:t>
            </a:r>
            <a:r>
              <a:rPr lang="tr-TR" sz="2400" b="1" dirty="0" smtClean="0">
                <a:latin typeface="Times New Roman" pitchFamily="18" charset="0"/>
                <a:cs typeface="Times New Roman" pitchFamily="18" charset="0"/>
              </a:rPr>
              <a:t>Yanağımız ağız yada burundan çıkan havanın sıcaklığı ve akımını</a:t>
            </a:r>
            <a:r>
              <a:rPr lang="tr-TR" sz="2400" dirty="0" smtClean="0">
                <a:latin typeface="Times New Roman" pitchFamily="18" charset="0"/>
                <a:cs typeface="Times New Roman" pitchFamily="18" charset="0"/>
              </a:rPr>
              <a:t> hissederek değerlendirilir</a:t>
            </a:r>
          </a:p>
          <a:p>
            <a:pPr eaLnBrk="1" hangingPunct="1">
              <a:buFont typeface="Wingdings" pitchFamily="2" charset="2"/>
              <a:buBlip>
                <a:blip r:embed="rId2"/>
              </a:buBlip>
              <a:defRPr/>
            </a:pPr>
            <a:r>
              <a:rPr lang="tr-TR" sz="2400" dirty="0" smtClean="0">
                <a:solidFill>
                  <a:srgbClr val="FF0000"/>
                </a:solidFill>
                <a:latin typeface="Times New Roman" pitchFamily="18" charset="0"/>
                <a:cs typeface="Times New Roman" pitchFamily="18" charset="0"/>
              </a:rPr>
              <a:t>10 sn </a:t>
            </a:r>
            <a:r>
              <a:rPr lang="tr-TR" sz="2400" dirty="0" smtClean="0">
                <a:latin typeface="Times New Roman" pitchFamily="18" charset="0"/>
                <a:cs typeface="Times New Roman" pitchFamily="18" charset="0"/>
              </a:rPr>
              <a:t>süre ile değerlendirilir.</a:t>
            </a:r>
          </a:p>
          <a:p>
            <a:pPr eaLnBrk="1" hangingPunct="1">
              <a:defRPr/>
            </a:pPr>
            <a:endParaRPr lang="tr-TR" sz="2400" dirty="0" smtClean="0">
              <a:latin typeface="Times New Roman" pitchFamily="18" charset="0"/>
              <a:cs typeface="Times New Roman" pitchFamily="18" charset="0"/>
            </a:endParaRPr>
          </a:p>
        </p:txBody>
      </p:sp>
      <p:pic>
        <p:nvPicPr>
          <p:cNvPr id="29700" name="Picture 2" descr="BİYEMyeni foto 010"/>
          <p:cNvPicPr>
            <a:picLocks noGrp="1" noChangeAspect="1" noChangeArrowheads="1"/>
          </p:cNvPicPr>
          <p:nvPr>
            <p:ph type="chart" sz="half" idx="2"/>
          </p:nvPr>
        </p:nvPicPr>
        <p:blipFill>
          <a:blip r:embed="rId3" cstate="print"/>
          <a:srcRect/>
          <a:stretch>
            <a:fillRect/>
          </a:stretch>
        </p:blipFill>
        <p:spPr>
          <a:xfrm>
            <a:off x="4648200" y="2351088"/>
            <a:ext cx="4038600" cy="302895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422_1"/>
          <p:cNvPicPr>
            <a:picLocks noChangeAspect="1" noChangeArrowheads="1"/>
          </p:cNvPicPr>
          <p:nvPr/>
        </p:nvPicPr>
        <p:blipFill>
          <a:blip r:embed="rId2" cstate="print"/>
          <a:srcRect/>
          <a:stretch>
            <a:fillRect/>
          </a:stretch>
        </p:blipFill>
        <p:spPr bwMode="auto">
          <a:xfrm>
            <a:off x="2590800" y="1844675"/>
            <a:ext cx="4648200" cy="37179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9634" name="Rectangle 2"/>
          <p:cNvSpPr>
            <a:spLocks noGrp="1" noChangeArrowheads="1"/>
          </p:cNvSpPr>
          <p:nvPr>
            <p:ph type="body" idx="1"/>
          </p:nvPr>
        </p:nvSpPr>
        <p:spPr/>
        <p:txBody>
          <a:bodyPr/>
          <a:lstStyle/>
          <a:p>
            <a:pPr algn="ctr" eaLnBrk="1" hangingPunct="1">
              <a:buFont typeface="Wingdings" pitchFamily="2" charset="2"/>
              <a:buNone/>
              <a:defRPr/>
            </a:pPr>
            <a:endParaRPr lang="tr-TR" dirty="0" smtClean="0"/>
          </a:p>
          <a:p>
            <a:pPr algn="ctr" eaLnBrk="1" hangingPunct="1">
              <a:buFont typeface="Wingdings" pitchFamily="2" charset="2"/>
              <a:buNone/>
              <a:defRPr/>
            </a:pPr>
            <a:endParaRPr lang="tr-TR" dirty="0" smtClean="0"/>
          </a:p>
          <a:p>
            <a:pPr algn="ctr" eaLnBrk="1" hangingPunct="1">
              <a:buFont typeface="Wingdings" pitchFamily="2" charset="2"/>
              <a:buNone/>
              <a:defRPr/>
            </a:pPr>
            <a:r>
              <a:rPr lang="tr-TR" dirty="0" smtClean="0"/>
              <a:t>Yapay Solunuma başlamadan önce </a:t>
            </a:r>
          </a:p>
          <a:p>
            <a:pPr algn="ctr" eaLnBrk="1" hangingPunct="1">
              <a:buFont typeface="Wingdings" pitchFamily="2" charset="2"/>
              <a:buNone/>
              <a:defRPr/>
            </a:pPr>
            <a:r>
              <a:rPr lang="tr-TR" dirty="0" smtClean="0">
                <a:solidFill>
                  <a:srgbClr val="FF0000"/>
                </a:solidFill>
                <a:effectLst>
                  <a:outerShdw blurRad="38100" dist="38100" dir="2700000" algn="tl">
                    <a:srgbClr val="000000"/>
                  </a:outerShdw>
                </a:effectLst>
              </a:rPr>
              <a:t>SOLUNUMUN OLMADIĞINDAN KESİNLİKLE EMİN OLUNUZ</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2130425"/>
            <a:ext cx="8458200" cy="1470025"/>
          </a:xfrm>
        </p:spPr>
        <p:txBody>
          <a:bodyPr>
            <a:normAutofit fontScale="90000"/>
          </a:bodyPr>
          <a:lstStyle/>
          <a:p>
            <a:r>
              <a:rPr lang="tr-TR" dirty="0" smtClean="0"/>
              <a:t>SOLUNUM DURMASI ,</a:t>
            </a:r>
            <a:br>
              <a:rPr lang="tr-TR" dirty="0" smtClean="0"/>
            </a:br>
            <a:r>
              <a:rPr lang="tr-TR" dirty="0" smtClean="0"/>
              <a:t>ve</a:t>
            </a:r>
            <a:br>
              <a:rPr lang="tr-TR" dirty="0" smtClean="0"/>
            </a:br>
            <a:r>
              <a:rPr lang="tr-TR" dirty="0" smtClean="0"/>
              <a:t>HAVA YOLU TIKANIKLIKLARINDA İLKYARDIM</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3970" name="Rectangle 2"/>
          <p:cNvSpPr>
            <a:spLocks noGrp="1" noChangeArrowheads="1"/>
          </p:cNvSpPr>
          <p:nvPr>
            <p:ph type="title"/>
          </p:nvPr>
        </p:nvSpPr>
        <p:spPr/>
        <p:txBody>
          <a:bodyPr/>
          <a:lstStyle/>
          <a:p>
            <a:pPr eaLnBrk="1" hangingPunct="1">
              <a:defRPr/>
            </a:pPr>
            <a:r>
              <a:rPr lang="tr-TR" b="1" smtClean="0">
                <a:solidFill>
                  <a:schemeClr val="accent1"/>
                </a:solidFill>
                <a:effectLst>
                  <a:outerShdw blurRad="38100" dist="38100" dir="2700000" algn="tl">
                    <a:srgbClr val="000000"/>
                  </a:outerShdw>
                </a:effectLst>
                <a:latin typeface="Times New Roman" pitchFamily="18" charset="0"/>
                <a:cs typeface="Times New Roman" pitchFamily="18" charset="0"/>
              </a:rPr>
              <a:t>Yapay Solunum Nasıl Yapılır?</a:t>
            </a:r>
          </a:p>
        </p:txBody>
      </p:sp>
      <p:sp>
        <p:nvSpPr>
          <p:cNvPr id="3923971" name="Rectangle 3"/>
          <p:cNvSpPr>
            <a:spLocks noGrp="1" noChangeArrowheads="1"/>
          </p:cNvSpPr>
          <p:nvPr>
            <p:ph type="body" sz="half" idx="1"/>
          </p:nvPr>
        </p:nvSpPr>
        <p:spPr/>
        <p:txBody>
          <a:bodyPr/>
          <a:lstStyle/>
          <a:p>
            <a:pPr eaLnBrk="1" hangingPunct="1">
              <a:buFont typeface="Wingdings" pitchFamily="2" charset="2"/>
              <a:buBlip>
                <a:blip r:embed="rId2"/>
              </a:buBlip>
              <a:defRPr/>
            </a:pPr>
            <a:r>
              <a:rPr lang="tr-TR" sz="2800" dirty="0" smtClean="0">
                <a:latin typeface="Times New Roman" pitchFamily="18" charset="0"/>
                <a:cs typeface="Times New Roman" pitchFamily="18" charset="0"/>
              </a:rPr>
              <a:t>Ağızdan </a:t>
            </a:r>
            <a:r>
              <a:rPr lang="tr-TR" sz="2800" dirty="0" err="1" smtClean="0">
                <a:latin typeface="Times New Roman" pitchFamily="18" charset="0"/>
                <a:cs typeface="Times New Roman" pitchFamily="18" charset="0"/>
              </a:rPr>
              <a:t>ağıza</a:t>
            </a:r>
            <a:r>
              <a:rPr lang="tr-TR" sz="2800" dirty="0" smtClean="0">
                <a:latin typeface="Times New Roman" pitchFamily="18" charset="0"/>
                <a:cs typeface="Times New Roman" pitchFamily="18" charset="0"/>
              </a:rPr>
              <a:t> tekniği için hasta / yaralıya </a:t>
            </a:r>
            <a:r>
              <a:rPr lang="tr-TR" sz="28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Baş-Çene pozisyonu</a:t>
            </a:r>
            <a:r>
              <a:rPr lang="tr-TR" sz="2800" dirty="0" smtClean="0">
                <a:solidFill>
                  <a:srgbClr val="FF0000"/>
                </a:solidFill>
                <a:latin typeface="Times New Roman" pitchFamily="18" charset="0"/>
                <a:cs typeface="Times New Roman" pitchFamily="18" charset="0"/>
              </a:rPr>
              <a:t> </a:t>
            </a:r>
            <a:r>
              <a:rPr lang="tr-TR" sz="2800" dirty="0" smtClean="0">
                <a:latin typeface="Times New Roman" pitchFamily="18" charset="0"/>
                <a:cs typeface="Times New Roman" pitchFamily="18" charset="0"/>
              </a:rPr>
              <a:t>verilir,</a:t>
            </a:r>
          </a:p>
          <a:p>
            <a:pPr eaLnBrk="1" hangingPunct="1">
              <a:buFont typeface="Wingdings" pitchFamily="2" charset="2"/>
              <a:buNone/>
              <a:defRPr/>
            </a:pPr>
            <a:endParaRPr lang="tr-TR" sz="2800" dirty="0" smtClean="0">
              <a:latin typeface="Times New Roman" pitchFamily="18" charset="0"/>
              <a:cs typeface="Times New Roman" pitchFamily="18" charset="0"/>
            </a:endParaRPr>
          </a:p>
        </p:txBody>
      </p:sp>
      <p:pic>
        <p:nvPicPr>
          <p:cNvPr id="32772" name="Picture 5" descr="BİYEM11"/>
          <p:cNvPicPr>
            <a:picLocks noGrp="1" noChangeAspect="1" noChangeArrowheads="1"/>
          </p:cNvPicPr>
          <p:nvPr>
            <p:ph type="chart" sz="half" idx="2"/>
          </p:nvPr>
        </p:nvPicPr>
        <p:blipFill>
          <a:blip r:embed="rId3" cstate="print"/>
          <a:srcRect/>
          <a:stretch>
            <a:fillRect/>
          </a:stretch>
        </p:blipFill>
        <p:spPr>
          <a:xfrm>
            <a:off x="4648200" y="2351088"/>
            <a:ext cx="4038600" cy="302895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83" name="Rectangle 3"/>
          <p:cNvSpPr>
            <a:spLocks noGrp="1" noChangeArrowheads="1"/>
          </p:cNvSpPr>
          <p:nvPr>
            <p:ph type="title"/>
          </p:nvPr>
        </p:nvSpPr>
        <p:spPr/>
        <p:txBody>
          <a:bodyPr/>
          <a:lstStyle/>
          <a:p>
            <a:pPr eaLnBrk="1" hangingPunct="1">
              <a:defRPr/>
            </a:pPr>
            <a:endParaRPr lang="tr-TR" smtClean="0"/>
          </a:p>
        </p:txBody>
      </p:sp>
      <p:sp>
        <p:nvSpPr>
          <p:cNvPr id="3911684" name="Rectangle 4"/>
          <p:cNvSpPr>
            <a:spLocks noGrp="1" noChangeArrowheads="1"/>
          </p:cNvSpPr>
          <p:nvPr>
            <p:ph type="body" sz="half" idx="1"/>
          </p:nvPr>
        </p:nvSpPr>
        <p:spPr>
          <a:xfrm>
            <a:off x="457200" y="1524000"/>
            <a:ext cx="4038600" cy="4530725"/>
          </a:xfrm>
        </p:spPr>
        <p:txBody>
          <a:bodyPr/>
          <a:lstStyle/>
          <a:p>
            <a:pPr eaLnBrk="1" hangingPunct="1">
              <a:buFont typeface="Wingdings" pitchFamily="2" charset="2"/>
              <a:buBlip>
                <a:blip r:embed="rId2"/>
              </a:buBlip>
              <a:defRPr/>
            </a:pPr>
            <a:r>
              <a:rPr lang="tr-TR" sz="2800" smtClean="0">
                <a:latin typeface="Times New Roman" pitchFamily="18" charset="0"/>
                <a:cs typeface="Times New Roman" pitchFamily="18" charset="0"/>
              </a:rPr>
              <a:t>Çene alt kenarı yere dik oluncaya kadar geri ittirilir</a:t>
            </a:r>
          </a:p>
          <a:p>
            <a:pPr eaLnBrk="1" hangingPunct="1">
              <a:buFont typeface="Wingdings" pitchFamily="2" charset="2"/>
              <a:buBlip>
                <a:blip r:embed="rId2"/>
              </a:buBlip>
              <a:defRPr/>
            </a:pPr>
            <a:r>
              <a:rPr lang="tr-TR" sz="2800" smtClean="0">
                <a:latin typeface="Times New Roman" pitchFamily="18" charset="0"/>
                <a:cs typeface="Times New Roman" pitchFamily="18" charset="0"/>
              </a:rPr>
              <a:t>Alındaki elin baş ve işaret parmakları ile burun kanatları hava dışarı kaçmayacak şekilde kapatılır</a:t>
            </a:r>
          </a:p>
          <a:p>
            <a:pPr eaLnBrk="1" hangingPunct="1">
              <a:defRPr/>
            </a:pPr>
            <a:endParaRPr lang="tr-TR" sz="2800" smtClean="0"/>
          </a:p>
        </p:txBody>
      </p:sp>
      <p:pic>
        <p:nvPicPr>
          <p:cNvPr id="33796" name="Picture 6" descr="BİYEMyeni foto 011"/>
          <p:cNvPicPr>
            <a:picLocks noGrp="1" noChangeAspect="1" noChangeArrowheads="1"/>
          </p:cNvPicPr>
          <p:nvPr>
            <p:ph type="chart" sz="half" idx="2"/>
          </p:nvPr>
        </p:nvPicPr>
        <p:blipFill>
          <a:blip r:embed="rId3" cstate="print"/>
          <a:srcRect/>
          <a:stretch>
            <a:fillRect/>
          </a:stretch>
        </p:blipFill>
        <p:spPr>
          <a:xfrm>
            <a:off x="4648200" y="2349500"/>
            <a:ext cx="4038600" cy="3030538"/>
          </a:xfr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4995" name="Rectangle 3"/>
          <p:cNvSpPr>
            <a:spLocks noGrp="1" noChangeArrowheads="1"/>
          </p:cNvSpPr>
          <p:nvPr>
            <p:ph type="body" sz="half" idx="1"/>
          </p:nvPr>
        </p:nvSpPr>
        <p:spPr>
          <a:xfrm>
            <a:off x="457200" y="609600"/>
            <a:ext cx="4038600" cy="5521325"/>
          </a:xfrm>
        </p:spPr>
        <p:txBody>
          <a:bodyPr>
            <a:normAutofit fontScale="92500"/>
          </a:bodyPr>
          <a:lstStyle/>
          <a:p>
            <a:pPr eaLnBrk="1" hangingPunct="1">
              <a:buFont typeface="Wingdings" pitchFamily="2" charset="2"/>
              <a:buBlip>
                <a:blip r:embed="rId2"/>
              </a:buBlip>
              <a:defRPr/>
            </a:pPr>
            <a:r>
              <a:rPr lang="tr-TR" sz="2800" dirty="0" smtClean="0">
                <a:latin typeface="Times New Roman" pitchFamily="18" charset="0"/>
                <a:cs typeface="Times New Roman" pitchFamily="18" charset="0"/>
              </a:rPr>
              <a:t>İlkyardımcı, hasta / yaralının ağzını hava çıkmayacak şekilde kendi ağzı ile kavrar,</a:t>
            </a:r>
          </a:p>
          <a:p>
            <a:pPr eaLnBrk="1" hangingPunct="1">
              <a:buFont typeface="Wingdings" pitchFamily="2" charset="2"/>
              <a:buBlip>
                <a:blip r:embed="rId2"/>
              </a:buBlip>
              <a:defRPr/>
            </a:pPr>
            <a:r>
              <a:rPr lang="tr-TR" sz="2800" dirty="0" smtClean="0">
                <a:latin typeface="Times New Roman" pitchFamily="18" charset="0"/>
                <a:cs typeface="Times New Roman" pitchFamily="18" charset="0"/>
              </a:rPr>
              <a:t>Hasta akciğerine </a:t>
            </a:r>
            <a:r>
              <a:rPr lang="tr-TR" sz="2800" b="1" dirty="0" smtClean="0">
                <a:solidFill>
                  <a:srgbClr val="00B050"/>
                </a:solidFill>
                <a:effectLst/>
                <a:latin typeface="Times New Roman" pitchFamily="18" charset="0"/>
                <a:cs typeface="Times New Roman" pitchFamily="18" charset="0"/>
              </a:rPr>
              <a:t>400-600 ml</a:t>
            </a:r>
            <a:r>
              <a:rPr lang="tr-TR" sz="2800" dirty="0" smtClean="0">
                <a:solidFill>
                  <a:srgbClr val="00B050"/>
                </a:solidFill>
                <a:effectLst/>
                <a:latin typeface="Times New Roman" pitchFamily="18" charset="0"/>
                <a:cs typeface="Times New Roman" pitchFamily="18" charset="0"/>
              </a:rPr>
              <a:t> </a:t>
            </a:r>
            <a:r>
              <a:rPr lang="tr-TR" sz="2800" dirty="0" smtClean="0">
                <a:latin typeface="Times New Roman" pitchFamily="18" charset="0"/>
                <a:cs typeface="Times New Roman" pitchFamily="18" charset="0"/>
              </a:rPr>
              <a:t>( hasta / yaralının kapasitesine göre ) hava gidecek şekilde ağızdan </a:t>
            </a:r>
            <a:r>
              <a:rPr lang="tr-TR" sz="2800" dirty="0" smtClean="0">
                <a:solidFill>
                  <a:srgbClr val="FF0000"/>
                </a:solidFill>
                <a:latin typeface="Times New Roman" pitchFamily="18" charset="0"/>
                <a:cs typeface="Times New Roman" pitchFamily="18" charset="0"/>
              </a:rPr>
              <a:t>iki kez üflenir,</a:t>
            </a:r>
          </a:p>
          <a:p>
            <a:pPr eaLnBrk="1" hangingPunct="1">
              <a:buFont typeface="Wingdings" pitchFamily="2" charset="2"/>
              <a:buBlip>
                <a:blip r:embed="rId2"/>
              </a:buBlip>
              <a:defRPr/>
            </a:pPr>
            <a:r>
              <a:rPr lang="tr-TR" sz="2800" dirty="0" smtClean="0">
                <a:solidFill>
                  <a:srgbClr val="FF0000"/>
                </a:solidFill>
                <a:latin typeface="Times New Roman" pitchFamily="18" charset="0"/>
                <a:cs typeface="Times New Roman" pitchFamily="18" charset="0"/>
              </a:rPr>
              <a:t>Bu soluklara kurtarıcı soluk adı verilir.</a:t>
            </a:r>
          </a:p>
          <a:p>
            <a:pPr eaLnBrk="1" hangingPunct="1">
              <a:buFont typeface="Wingdings" pitchFamily="2" charset="2"/>
              <a:buBlip>
                <a:blip r:embed="rId2"/>
              </a:buBlip>
              <a:defRPr/>
            </a:pPr>
            <a:r>
              <a:rPr lang="tr-TR" sz="2800" dirty="0" smtClean="0">
                <a:latin typeface="Times New Roman" pitchFamily="18" charset="0"/>
                <a:cs typeface="Times New Roman" pitchFamily="18" charset="0"/>
              </a:rPr>
              <a:t>Soluk süresi 1 sn </a:t>
            </a:r>
            <a:r>
              <a:rPr lang="tr-TR" sz="2800" dirty="0" err="1" smtClean="0">
                <a:latin typeface="Times New Roman" pitchFamily="18" charset="0"/>
                <a:cs typeface="Times New Roman" pitchFamily="18" charset="0"/>
              </a:rPr>
              <a:t>nin</a:t>
            </a:r>
            <a:r>
              <a:rPr lang="tr-TR" sz="2800" dirty="0" smtClean="0">
                <a:latin typeface="Times New Roman" pitchFamily="18" charset="0"/>
                <a:cs typeface="Times New Roman" pitchFamily="18" charset="0"/>
              </a:rPr>
              <a:t> üzerinde olmalıdır.</a:t>
            </a:r>
          </a:p>
          <a:p>
            <a:pPr eaLnBrk="1" hangingPunct="1">
              <a:defRPr/>
            </a:pPr>
            <a:endParaRPr lang="tr-TR" sz="2800" dirty="0" smtClean="0">
              <a:latin typeface="Times New Roman" pitchFamily="18" charset="0"/>
              <a:cs typeface="Times New Roman" pitchFamily="18" charset="0"/>
            </a:endParaRPr>
          </a:p>
          <a:p>
            <a:pPr eaLnBrk="1" hangingPunct="1">
              <a:defRPr/>
            </a:pPr>
            <a:endParaRPr lang="tr-TR" sz="2800" dirty="0" smtClean="0">
              <a:latin typeface="Times New Roman" pitchFamily="18" charset="0"/>
              <a:cs typeface="Times New Roman" pitchFamily="18" charset="0"/>
            </a:endParaRPr>
          </a:p>
        </p:txBody>
      </p:sp>
      <p:pic>
        <p:nvPicPr>
          <p:cNvPr id="34819" name="Picture 5" descr="BİYEMyeni foto 012"/>
          <p:cNvPicPr>
            <a:picLocks noGrp="1" noChangeAspect="1" noChangeArrowheads="1"/>
          </p:cNvPicPr>
          <p:nvPr>
            <p:ph type="chart" sz="half" idx="2"/>
          </p:nvPr>
        </p:nvPicPr>
        <p:blipFill>
          <a:blip r:embed="rId3" cstate="print"/>
          <a:srcRect/>
          <a:stretch>
            <a:fillRect/>
          </a:stretch>
        </p:blipFill>
        <p:spPr>
          <a:xfrm>
            <a:off x="4648200" y="2351088"/>
            <a:ext cx="4038600" cy="30289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6018" name="Rectangle 2"/>
          <p:cNvSpPr>
            <a:spLocks noGrp="1" noChangeArrowheads="1"/>
          </p:cNvSpPr>
          <p:nvPr>
            <p:ph type="title"/>
          </p:nvPr>
        </p:nvSpPr>
        <p:spPr/>
        <p:txBody>
          <a:bodyPr/>
          <a:lstStyle/>
          <a:p>
            <a:pPr eaLnBrk="1" hangingPunct="1">
              <a:defRPr/>
            </a:pPr>
            <a:endParaRPr lang="tr-TR" smtClean="0"/>
          </a:p>
        </p:txBody>
      </p:sp>
      <p:sp>
        <p:nvSpPr>
          <p:cNvPr id="3926019" name="Rectangle 3"/>
          <p:cNvSpPr>
            <a:spLocks noGrp="1" noChangeArrowheads="1"/>
          </p:cNvSpPr>
          <p:nvPr>
            <p:ph type="body" idx="1"/>
          </p:nvPr>
        </p:nvSpPr>
        <p:spPr>
          <a:xfrm>
            <a:off x="457200" y="2254250"/>
            <a:ext cx="8229600" cy="2930525"/>
          </a:xfrm>
        </p:spPr>
        <p:txBody>
          <a:bodyPr>
            <a:normAutofit lnSpcReduction="10000"/>
          </a:bodyPr>
          <a:lstStyle/>
          <a:p>
            <a:pPr eaLnBrk="1" hangingPunct="1">
              <a:defRPr/>
            </a:pPr>
            <a:r>
              <a:rPr lang="tr-TR" dirty="0" smtClean="0">
                <a:latin typeface="Times New Roman" pitchFamily="18" charset="0"/>
                <a:cs typeface="Times New Roman" pitchFamily="18" charset="0"/>
              </a:rPr>
              <a:t>Bu şekilde verilen hava hayati organları koruyacak yeterli oksijene </a:t>
            </a:r>
            <a:r>
              <a:rPr lang="tr-TR" b="1" dirty="0" smtClean="0">
                <a:solidFill>
                  <a:srgbClr val="FFFF00"/>
                </a:solidFill>
                <a:effectLst>
                  <a:outerShdw blurRad="38100" dist="38100" dir="2700000" algn="tl">
                    <a:srgbClr val="000000"/>
                  </a:outerShdw>
                </a:effectLst>
                <a:latin typeface="Times New Roman" pitchFamily="18" charset="0"/>
                <a:cs typeface="Times New Roman" pitchFamily="18" charset="0"/>
              </a:rPr>
              <a:t>(%16-18)</a:t>
            </a:r>
            <a:r>
              <a:rPr lang="tr-TR" dirty="0" smtClean="0">
                <a:latin typeface="Times New Roman" pitchFamily="18" charset="0"/>
                <a:cs typeface="Times New Roman" pitchFamily="18" charset="0"/>
              </a:rPr>
              <a:t> sahiptir.</a:t>
            </a:r>
          </a:p>
          <a:p>
            <a:pPr eaLnBrk="1" hangingPunct="1">
              <a:buFont typeface="Wingdings" pitchFamily="2" charset="2"/>
              <a:buBlip>
                <a:blip r:embed="rId2"/>
              </a:buBlip>
              <a:defRPr/>
            </a:pPr>
            <a:endParaRPr lang="tr-TR" dirty="0" smtClean="0">
              <a:latin typeface="Times New Roman" pitchFamily="18" charset="0"/>
              <a:cs typeface="Times New Roman" pitchFamily="18" charset="0"/>
            </a:endParaRPr>
          </a:p>
          <a:p>
            <a:pPr eaLnBrk="1" hangingPunct="1">
              <a:defRPr/>
            </a:pPr>
            <a:r>
              <a:rPr lang="tr-TR" dirty="0" smtClean="0">
                <a:solidFill>
                  <a:srgbClr val="FF0000"/>
                </a:solidFill>
                <a:latin typeface="Times New Roman" pitchFamily="18" charset="0"/>
                <a:cs typeface="Times New Roman" pitchFamily="18" charset="0"/>
              </a:rPr>
              <a:t>Bebeklerde ve çene kilitlenmesi gibi durumlarda yetişkinlerde, yapay solunum ağızdan buruna hava verilerek yapılmalıdır</a:t>
            </a:r>
            <a:r>
              <a:rPr lang="tr-TR" sz="2800" dirty="0" smtClean="0">
                <a:solidFill>
                  <a:srgbClr val="FF0000"/>
                </a:solidFill>
                <a:latin typeface="Times New Roman" pitchFamily="18" charset="0"/>
                <a:cs typeface="Times New Roman" pitchFamily="18" charset="0"/>
              </a:rPr>
              <a:t>,</a:t>
            </a:r>
          </a:p>
          <a:p>
            <a:pPr eaLnBrk="1" hangingPunct="1">
              <a:buFont typeface="Wingdings" pitchFamily="2" charset="2"/>
              <a:buNone/>
              <a:defRPr/>
            </a:pPr>
            <a:endParaRPr lang="tr-TR"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İYEM 006"/>
          <p:cNvPicPr>
            <a:picLocks noGrp="1" noChangeAspect="1" noChangeArrowheads="1"/>
          </p:cNvPicPr>
          <p:nvPr>
            <p:ph idx="4294967295"/>
          </p:nvPr>
        </p:nvPicPr>
        <p:blipFill>
          <a:blip r:embed="rId2" cstate="print"/>
          <a:srcRect/>
          <a:stretch>
            <a:fillRect/>
          </a:stretch>
        </p:blipFill>
        <p:spPr>
          <a:xfrm>
            <a:off x="2124075" y="1700213"/>
            <a:ext cx="5486400" cy="4114800"/>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5667" name="Rectangle 3"/>
          <p:cNvSpPr>
            <a:spLocks noGrp="1" noChangeArrowheads="1"/>
          </p:cNvSpPr>
          <p:nvPr>
            <p:ph type="body" idx="1"/>
          </p:nvPr>
        </p:nvSpPr>
        <p:spPr>
          <a:xfrm>
            <a:off x="457200" y="381000"/>
            <a:ext cx="8229600" cy="5749925"/>
          </a:xfrm>
        </p:spPr>
        <p:txBody>
          <a:bodyPr/>
          <a:lstStyle/>
          <a:p>
            <a:pPr eaLnBrk="1" hangingPunct="1">
              <a:lnSpc>
                <a:spcPct val="90000"/>
              </a:lnSpc>
              <a:defRPr/>
            </a:pPr>
            <a:r>
              <a:rPr lang="tr-TR" sz="2400" dirty="0" smtClean="0"/>
              <a:t>Ağızdan hava kaçakları olmamalıdır.Ağız yaralıdan çekildiğinde göğüs aşağı doğru iner. </a:t>
            </a:r>
          </a:p>
          <a:p>
            <a:pPr eaLnBrk="1" hangingPunct="1">
              <a:lnSpc>
                <a:spcPct val="90000"/>
              </a:lnSpc>
              <a:defRPr/>
            </a:pPr>
            <a:endParaRPr lang="tr-TR" sz="2400" dirty="0" smtClean="0"/>
          </a:p>
          <a:p>
            <a:pPr eaLnBrk="1" hangingPunct="1">
              <a:lnSpc>
                <a:spcPct val="90000"/>
              </a:lnSpc>
              <a:defRPr/>
            </a:pPr>
            <a:r>
              <a:rPr lang="tr-TR" sz="2400" dirty="0" smtClean="0">
                <a:solidFill>
                  <a:srgbClr val="FF0000"/>
                </a:solidFill>
              </a:rPr>
              <a:t>Bu işlem </a:t>
            </a:r>
            <a:r>
              <a:rPr lang="tr-TR" sz="2400" dirty="0" smtClean="0"/>
              <a:t>yetişkin bir kişide dakikada 15-20  kez olmak üzere kendiliğinden soluncaya kadar tekrarlanmalıdır.</a:t>
            </a:r>
          </a:p>
          <a:p>
            <a:pPr eaLnBrk="1" hangingPunct="1">
              <a:lnSpc>
                <a:spcPct val="90000"/>
              </a:lnSpc>
              <a:defRPr/>
            </a:pPr>
            <a:endParaRPr lang="tr-TR" sz="2400" dirty="0" smtClean="0"/>
          </a:p>
          <a:p>
            <a:pPr eaLnBrk="1" hangingPunct="1">
              <a:lnSpc>
                <a:spcPct val="90000"/>
              </a:lnSpc>
              <a:defRPr/>
            </a:pPr>
            <a:r>
              <a:rPr lang="tr-TR" sz="2400" u="sng" dirty="0" smtClean="0"/>
              <a:t> Ancak yetişkinlerde ilk 2, bebeklerde ilk 2 soluk verildiğinde göğüs kabarmıyorsa ağız boşluğu tekrar kontrol edilmeli</a:t>
            </a:r>
            <a:r>
              <a:rPr lang="tr-TR" sz="2400" dirty="0" smtClean="0"/>
              <a:t> veya suni solunum yöntemi değiştirilmelidir. </a:t>
            </a:r>
          </a:p>
          <a:p>
            <a:pPr eaLnBrk="1" hangingPunct="1">
              <a:lnSpc>
                <a:spcPct val="90000"/>
              </a:lnSpc>
              <a:defRPr/>
            </a:pPr>
            <a:endParaRPr lang="tr-TR" sz="2400" dirty="0" smtClean="0"/>
          </a:p>
          <a:p>
            <a:pPr eaLnBrk="1" hangingPunct="1">
              <a:lnSpc>
                <a:spcPct val="90000"/>
              </a:lnSpc>
              <a:defRPr/>
            </a:pPr>
            <a:r>
              <a:rPr lang="tr-TR" sz="2400" b="1" dirty="0" smtClean="0"/>
              <a:t>Solunum yoluyla zehirlenmelerde</a:t>
            </a:r>
            <a:r>
              <a:rPr lang="tr-TR" sz="2400" dirty="0" smtClean="0"/>
              <a:t> özellikle tercih edilmesi gereken bir yöntemdir. </a:t>
            </a:r>
          </a:p>
          <a:p>
            <a:pPr eaLnBrk="1" hangingPunct="1">
              <a:lnSpc>
                <a:spcPct val="90000"/>
              </a:lnSpc>
              <a:defRPr/>
            </a:pPr>
            <a:endParaRPr lang="tr-TR" sz="2400" dirty="0" smtClean="0"/>
          </a:p>
          <a:p>
            <a:pPr eaLnBrk="1" hangingPunct="1">
              <a:lnSpc>
                <a:spcPct val="90000"/>
              </a:lnSpc>
              <a:defRPr/>
            </a:pPr>
            <a:r>
              <a:rPr lang="tr-TR" sz="2400" dirty="0" smtClean="0"/>
              <a:t>Bu yöntem </a:t>
            </a:r>
            <a:r>
              <a:rPr lang="tr-TR" sz="2400" b="1" dirty="0" smtClean="0"/>
              <a:t>ağızdan kan gelmiyorsa, çene kemiği kırık değilse uygulanabilir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990600" y="635000"/>
            <a:ext cx="7467600" cy="6062663"/>
          </a:xfrm>
          <a:prstGeom prst="rect">
            <a:avLst/>
          </a:prstGeom>
          <a:noFill/>
          <a:ln w="9525">
            <a:noFill/>
            <a:miter lim="800000"/>
            <a:headEnd/>
            <a:tailEnd/>
          </a:ln>
        </p:spPr>
        <p:txBody>
          <a:bodyPr anchor="ctr">
            <a:spAutoFit/>
          </a:bodyPr>
          <a:lstStyle/>
          <a:p>
            <a:pPr algn="just"/>
            <a:r>
              <a:rPr lang="tr-TR" sz="2800" b="1">
                <a:solidFill>
                  <a:srgbClr val="FF0000"/>
                </a:solidFill>
                <a:latin typeface="Arial" charset="0"/>
              </a:rPr>
              <a:t>Ağızdan</a:t>
            </a:r>
            <a:r>
              <a:rPr lang="tr-TR" sz="2800">
                <a:solidFill>
                  <a:srgbClr val="FF0000"/>
                </a:solidFill>
                <a:latin typeface="Arial" charset="0"/>
              </a:rPr>
              <a:t> </a:t>
            </a:r>
            <a:r>
              <a:rPr lang="tr-TR" sz="2800" b="1">
                <a:solidFill>
                  <a:srgbClr val="FF0000"/>
                </a:solidFill>
                <a:latin typeface="Arial" charset="0"/>
              </a:rPr>
              <a:t>buruna</a:t>
            </a:r>
            <a:r>
              <a:rPr lang="tr-TR" sz="2800">
                <a:solidFill>
                  <a:srgbClr val="FF0000"/>
                </a:solidFill>
                <a:latin typeface="Arial" charset="0"/>
              </a:rPr>
              <a:t> </a:t>
            </a:r>
            <a:r>
              <a:rPr lang="tr-TR" sz="2800" b="1">
                <a:solidFill>
                  <a:srgbClr val="FF0000"/>
                </a:solidFill>
                <a:latin typeface="Arial" charset="0"/>
              </a:rPr>
              <a:t>solunum </a:t>
            </a:r>
          </a:p>
          <a:p>
            <a:pPr algn="just">
              <a:buFont typeface="Arial" charset="0"/>
              <a:buChar char="•"/>
            </a:pPr>
            <a:r>
              <a:rPr lang="tr-TR" sz="2400">
                <a:latin typeface="Arial" charset="0"/>
              </a:rPr>
              <a:t> Ağız boşluğunda kanama </a:t>
            </a:r>
          </a:p>
          <a:p>
            <a:pPr algn="just">
              <a:buFont typeface="Arial" charset="0"/>
              <a:buChar char="•"/>
            </a:pPr>
            <a:r>
              <a:rPr lang="tr-TR" sz="2400">
                <a:latin typeface="Arial" charset="0"/>
              </a:rPr>
              <a:t>Dil geriye doğru toplanıyorsa</a:t>
            </a:r>
          </a:p>
          <a:p>
            <a:pPr algn="just">
              <a:buFont typeface="Arial" charset="0"/>
              <a:buChar char="•"/>
            </a:pPr>
            <a:r>
              <a:rPr lang="tr-TR" sz="2400">
                <a:latin typeface="Arial" charset="0"/>
              </a:rPr>
              <a:t>Ağız açılamıyorsa </a:t>
            </a:r>
          </a:p>
          <a:p>
            <a:pPr algn="just">
              <a:buFont typeface="Arial" charset="0"/>
              <a:buChar char="•"/>
            </a:pPr>
            <a:r>
              <a:rPr lang="tr-TR" sz="2400">
                <a:latin typeface="Arial" charset="0"/>
              </a:rPr>
              <a:t>Ağız kavrakta zorluk çekiliyorsa tercih edilmesi gereken bir yöntemdir.</a:t>
            </a:r>
          </a:p>
          <a:p>
            <a:pPr lvl="1" algn="just">
              <a:buFontTx/>
              <a:buChar char="•"/>
            </a:pPr>
            <a:r>
              <a:rPr lang="tr-TR" sz="2400">
                <a:latin typeface="Arial" charset="0"/>
              </a:rPr>
              <a:t>Yaralı ağızdan ağza yönteminde olduğu gibi yatırılır. </a:t>
            </a:r>
          </a:p>
          <a:p>
            <a:pPr lvl="1" algn="just">
              <a:buFontTx/>
              <a:buChar char="•"/>
            </a:pPr>
            <a:r>
              <a:rPr lang="tr-TR" sz="2400">
                <a:latin typeface="Arial" charset="0"/>
              </a:rPr>
              <a:t>Baş çene pozisyonu verilir.</a:t>
            </a:r>
          </a:p>
          <a:p>
            <a:pPr lvl="1" algn="just">
              <a:buFontTx/>
              <a:buChar char="•"/>
            </a:pPr>
            <a:r>
              <a:rPr lang="tr-TR" sz="2400">
                <a:latin typeface="Arial" charset="0"/>
              </a:rPr>
              <a:t>Çeneyi yukarı  iterek baş parmak ağzı kapatır. </a:t>
            </a:r>
          </a:p>
          <a:p>
            <a:pPr lvl="1" algn="just">
              <a:buFontTx/>
              <a:buChar char="•"/>
            </a:pPr>
            <a:r>
              <a:rPr lang="tr-TR" sz="2400">
                <a:latin typeface="Arial" charset="0"/>
              </a:rPr>
              <a:t>Burun deliklerinin yukarı gelmesi sağlanarak ilk yardımcı burundan soluğunu üfler. </a:t>
            </a:r>
          </a:p>
          <a:p>
            <a:pPr lvl="1" algn="just">
              <a:buFontTx/>
              <a:buChar char="•"/>
            </a:pPr>
            <a:r>
              <a:rPr lang="tr-TR" sz="2400">
                <a:latin typeface="Arial" charset="0"/>
              </a:rPr>
              <a:t>İlkyardımcı ağzını burundan çeker havanın çıkışına izin verir.</a:t>
            </a:r>
          </a:p>
          <a:p>
            <a:pPr lvl="1" algn="just">
              <a:buFontTx/>
              <a:buChar char="•"/>
            </a:pPr>
            <a:r>
              <a:rPr lang="tr-TR" sz="2400">
                <a:latin typeface="Arial" charset="0"/>
              </a:rPr>
              <a:t>Bu esnada hastanın ağzını açarak havanın çıkmasına yardımcı olur.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İçerik Yer Tutucusu"/>
          <p:cNvSpPr>
            <a:spLocks noGrp="1"/>
          </p:cNvSpPr>
          <p:nvPr>
            <p:ph idx="1"/>
          </p:nvPr>
        </p:nvSpPr>
        <p:spPr/>
        <p:txBody>
          <a:bodyPr/>
          <a:lstStyle/>
          <a:p>
            <a:pPr>
              <a:defRPr/>
            </a:pPr>
            <a:r>
              <a:rPr lang="tr-TR" dirty="0" smtClean="0">
                <a:solidFill>
                  <a:srgbClr val="FF0000"/>
                </a:solidFill>
              </a:rPr>
              <a:t>Ağızdan ağza ve buruna suni solunum</a:t>
            </a:r>
          </a:p>
          <a:p>
            <a:pPr>
              <a:defRPr/>
            </a:pPr>
            <a:r>
              <a:rPr lang="tr-TR" sz="2400" dirty="0" smtClean="0"/>
              <a:t>0-1 yaş arası bebeklerde kullanılır. Ağız ve burun küçük ve birbirine yakın olduğu için burnu kapatmadan soluk verme daha kolay ve etkili olur.</a:t>
            </a:r>
          </a:p>
          <a:p>
            <a:pPr>
              <a:defRPr/>
            </a:pPr>
            <a:r>
              <a:rPr lang="tr-TR" sz="2400" dirty="0" smtClean="0"/>
              <a:t>Bebeklerde baş çene pozisyonu verirken baş çok geriye itilmemelidir. </a:t>
            </a:r>
          </a:p>
          <a:p>
            <a:pPr>
              <a:defRPr/>
            </a:pPr>
            <a:r>
              <a:rPr lang="tr-TR" sz="2400" dirty="0" smtClean="0"/>
              <a:t>Verilecek hava miktarı genellikle yetişkin bir insanın ağız boşluğunu dolduracak kadar olmalıdır. Balon üfler gibi</a:t>
            </a:r>
            <a:endParaRPr lang="tr-T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Metin Yer Tutucusu"/>
          <p:cNvSpPr>
            <a:spLocks noGrp="1"/>
          </p:cNvSpPr>
          <p:nvPr>
            <p:ph type="body" idx="1"/>
          </p:nvPr>
        </p:nvSpPr>
        <p:spPr/>
        <p:txBody>
          <a:bodyPr/>
          <a:lstStyle/>
          <a:p>
            <a:pPr>
              <a:defRPr/>
            </a:pPr>
            <a:r>
              <a:rPr lang="tr-TR" dirty="0" smtClean="0"/>
              <a:t>Maske ile:     </a:t>
            </a:r>
            <a:endParaRPr lang="tr-TR" dirty="0"/>
          </a:p>
        </p:txBody>
      </p:sp>
      <p:sp>
        <p:nvSpPr>
          <p:cNvPr id="4" name="3 İçerik Yer Tutucusu"/>
          <p:cNvSpPr>
            <a:spLocks noGrp="1"/>
          </p:cNvSpPr>
          <p:nvPr>
            <p:ph sz="half" idx="2"/>
          </p:nvPr>
        </p:nvSpPr>
        <p:spPr/>
        <p:txBody>
          <a:bodyPr/>
          <a:lstStyle/>
          <a:p>
            <a:pPr algn="just">
              <a:buFont typeface="Wingdings" pitchFamily="2" charset="2"/>
              <a:buNone/>
              <a:defRPr/>
            </a:pPr>
            <a:r>
              <a:rPr lang="tr-TR" dirty="0" smtClean="0"/>
              <a:t>                               </a:t>
            </a:r>
            <a:endParaRPr lang="tr-TR" dirty="0" smtClean="0">
              <a:latin typeface="Arial" charset="0"/>
            </a:endParaRPr>
          </a:p>
          <a:p>
            <a:pPr algn="just">
              <a:defRPr/>
            </a:pPr>
            <a:r>
              <a:rPr lang="tr-TR" sz="1600" dirty="0" smtClean="0"/>
              <a:t>İlkyardım çantasında bulunması zorunlu malzemelerden biriside solunum maskesidir. Bilindiği gibi ülkemizde suni solunum bazı gerçeklerle yapılmamaktadır. Bunların başında:</a:t>
            </a:r>
            <a:endParaRPr lang="tr-TR" sz="1600" dirty="0" smtClean="0">
              <a:latin typeface="Arial" charset="0"/>
            </a:endParaRPr>
          </a:p>
          <a:p>
            <a:pPr algn="just">
              <a:defRPr/>
            </a:pPr>
            <a:r>
              <a:rPr lang="tr-TR" sz="1600" b="1" dirty="0" smtClean="0"/>
              <a:t>• </a:t>
            </a:r>
            <a:r>
              <a:rPr lang="tr-TR" sz="1600" dirty="0" smtClean="0"/>
              <a:t>Toplumsal baskı (görüntü açısından)</a:t>
            </a:r>
            <a:endParaRPr lang="tr-TR" sz="1600" dirty="0" smtClean="0">
              <a:latin typeface="Arial" charset="0"/>
            </a:endParaRPr>
          </a:p>
          <a:p>
            <a:pPr algn="just">
              <a:defRPr/>
            </a:pPr>
            <a:r>
              <a:rPr lang="tr-TR" sz="1600" b="1" dirty="0" smtClean="0"/>
              <a:t>• </a:t>
            </a:r>
            <a:r>
              <a:rPr lang="tr-TR" sz="1600" dirty="0" smtClean="0"/>
              <a:t>Direk temasla hastalık bulaşacağı  endişesi gelmektedir. </a:t>
            </a:r>
            <a:endParaRPr lang="tr-TR" sz="1600" dirty="0" smtClean="0">
              <a:latin typeface="Arial" charset="0"/>
            </a:endParaRPr>
          </a:p>
          <a:p>
            <a:pPr algn="just">
              <a:defRPr/>
            </a:pPr>
            <a:r>
              <a:rPr lang="tr-TR" sz="1600" dirty="0" smtClean="0"/>
              <a:t>İşte bu sıkıntıları gidermek için maske kullanarak hem ağızdan hem burundan soluk verilebilir</a:t>
            </a:r>
            <a:endParaRPr lang="tr-TR" sz="1600" dirty="0"/>
          </a:p>
        </p:txBody>
      </p:sp>
      <p:sp>
        <p:nvSpPr>
          <p:cNvPr id="5" name="4 Metin Yer Tutucusu"/>
          <p:cNvSpPr>
            <a:spLocks noGrp="1"/>
          </p:cNvSpPr>
          <p:nvPr>
            <p:ph type="body" sz="quarter" idx="3"/>
          </p:nvPr>
        </p:nvSpPr>
        <p:spPr/>
        <p:txBody>
          <a:bodyPr/>
          <a:lstStyle/>
          <a:p>
            <a:pPr>
              <a:defRPr/>
            </a:pPr>
            <a:endParaRPr lang="tr-TR"/>
          </a:p>
        </p:txBody>
      </p:sp>
      <p:pic>
        <p:nvPicPr>
          <p:cNvPr id="40966" name="Picture 4" descr="425_2"/>
          <p:cNvPicPr>
            <a:picLocks noGrp="1" noChangeAspect="1" noChangeArrowheads="1"/>
          </p:cNvPicPr>
          <p:nvPr>
            <p:ph sz="quarter" idx="4"/>
          </p:nvPr>
        </p:nvPicPr>
        <p:blipFill>
          <a:blip r:embed="rId2" cstate="print"/>
          <a:srcRect/>
          <a:stretch>
            <a:fillRect/>
          </a:stretch>
        </p:blipFill>
        <p:spPr>
          <a:xfrm>
            <a:off x="4648200" y="2590800"/>
            <a:ext cx="4038600" cy="3122613"/>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42" name="Rectangle 2"/>
          <p:cNvSpPr>
            <a:spLocks noGrp="1" noChangeArrowheads="1"/>
          </p:cNvSpPr>
          <p:nvPr>
            <p:ph type="title"/>
          </p:nvPr>
        </p:nvSpPr>
        <p:spPr/>
        <p:txBody>
          <a:bodyPr/>
          <a:lstStyle/>
          <a:p>
            <a:pPr eaLnBrk="1" hangingPunct="1">
              <a:defRPr/>
            </a:pPr>
            <a:endParaRPr lang="tr-TR" smtClean="0"/>
          </a:p>
        </p:txBody>
      </p:sp>
      <p:sp>
        <p:nvSpPr>
          <p:cNvPr id="3901443" name="Rectangle 3"/>
          <p:cNvSpPr>
            <a:spLocks noGrp="1" noChangeArrowheads="1"/>
          </p:cNvSpPr>
          <p:nvPr>
            <p:ph type="body" idx="1"/>
          </p:nvPr>
        </p:nvSpPr>
        <p:spPr/>
        <p:txBody>
          <a:bodyPr/>
          <a:lstStyle/>
          <a:p>
            <a:pPr eaLnBrk="1" hangingPunct="1">
              <a:defRPr/>
            </a:pPr>
            <a:r>
              <a:rPr lang="tr-TR" dirty="0" err="1" smtClean="0">
                <a:solidFill>
                  <a:srgbClr val="FF0000"/>
                </a:solidFill>
              </a:rPr>
              <a:t>Sunni</a:t>
            </a:r>
            <a:r>
              <a:rPr lang="tr-TR" dirty="0" smtClean="0">
                <a:solidFill>
                  <a:srgbClr val="FF0000"/>
                </a:solidFill>
              </a:rPr>
              <a:t> solunumun etkili olduğu </a:t>
            </a:r>
          </a:p>
          <a:p>
            <a:pPr lvl="1" eaLnBrk="1" hangingPunct="1">
              <a:defRPr/>
            </a:pPr>
            <a:r>
              <a:rPr lang="tr-TR" dirty="0" smtClean="0"/>
              <a:t>Göğüsün kalkıp inişi</a:t>
            </a:r>
          </a:p>
          <a:p>
            <a:pPr lvl="1" eaLnBrk="1" hangingPunct="1">
              <a:defRPr/>
            </a:pPr>
            <a:r>
              <a:rPr lang="tr-TR" dirty="0" smtClean="0"/>
              <a:t>Üflerken akciğer direncinin hissedilmesi</a:t>
            </a:r>
          </a:p>
          <a:p>
            <a:pPr lvl="1" eaLnBrk="1" hangingPunct="1">
              <a:defRPr/>
            </a:pPr>
            <a:r>
              <a:rPr lang="tr-TR" dirty="0" smtClean="0"/>
              <a:t>Soluğun kazazedenin ağzından çıkışının gözlenmesi ile anlaşılır.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4930" name="Rectangle 2"/>
          <p:cNvSpPr>
            <a:spLocks noGrp="1" noChangeArrowheads="1"/>
          </p:cNvSpPr>
          <p:nvPr>
            <p:ph type="title"/>
          </p:nvPr>
        </p:nvSpPr>
        <p:spPr/>
        <p:txBody>
          <a:bodyPr/>
          <a:lstStyle/>
          <a:p>
            <a:pPr eaLnBrk="1" hangingPunct="1">
              <a:defRPr/>
            </a:pPr>
            <a:r>
              <a:rPr lang="tr-TR" smtClean="0"/>
              <a:t>Temel yaşam desteği</a:t>
            </a:r>
          </a:p>
        </p:txBody>
      </p:sp>
      <p:sp>
        <p:nvSpPr>
          <p:cNvPr id="3964931" name="Rectangle 3"/>
          <p:cNvSpPr>
            <a:spLocks noGrp="1" noChangeArrowheads="1"/>
          </p:cNvSpPr>
          <p:nvPr>
            <p:ph type="body" idx="1"/>
          </p:nvPr>
        </p:nvSpPr>
        <p:spPr/>
        <p:txBody>
          <a:bodyPr/>
          <a:lstStyle/>
          <a:p>
            <a:pPr eaLnBrk="1" hangingPunct="1">
              <a:buFont typeface="Wingdings" pitchFamily="2" charset="2"/>
              <a:buBlip>
                <a:blip r:embed="rId2"/>
              </a:buBlip>
              <a:defRPr/>
            </a:pPr>
            <a:r>
              <a:rPr lang="tr-TR" smtClean="0">
                <a:latin typeface="Times New Roman" pitchFamily="18" charset="0"/>
                <a:cs typeface="Times New Roman" pitchFamily="18" charset="0"/>
              </a:rPr>
              <a:t>Hayat kurtarmak için havayolunu açmak ve sonrasında kalbi durmuş kişiye yapay solunum ile akciğerlerine oksijen gitmesini, dış kalp masajı ile de kalpten kan pompalanmasını sağlayarak dokulara yeterli düzeyde kan gitmesini sağlamak üzere yapılan ilaçsız müdahalelerdir.</a:t>
            </a:r>
            <a:r>
              <a:rPr lang="tr-TR" smtClean="0">
                <a:latin typeface="Times New Roman" pitchFamily="18" charset="0"/>
              </a:rPr>
              <a:t> Böylelikle</a:t>
            </a:r>
            <a:endParaRPr lang="tr-TR" smtClean="0"/>
          </a:p>
          <a:p>
            <a:pPr lvl="4" eaLnBrk="1" hangingPunct="1">
              <a:defRPr/>
            </a:pPr>
            <a:r>
              <a:rPr lang="tr-TR" smtClean="0">
                <a:latin typeface="Times New Roman" pitchFamily="18" charset="0"/>
              </a:rPr>
              <a:t>Soluk yolunun açılması,</a:t>
            </a:r>
          </a:p>
          <a:p>
            <a:pPr lvl="4" eaLnBrk="1" hangingPunct="1">
              <a:defRPr/>
            </a:pPr>
            <a:r>
              <a:rPr lang="tr-TR" smtClean="0">
                <a:latin typeface="Times New Roman" pitchFamily="18" charset="0"/>
              </a:rPr>
              <a:t>Solunum ve dolaşımın sağlanır.</a:t>
            </a:r>
          </a:p>
          <a:p>
            <a:pPr lvl="1" eaLnBrk="1" hangingPunct="1">
              <a:defRPr/>
            </a:pPr>
            <a:endParaRPr lang="tr-TR" smtClean="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flipH="1">
            <a:off x="0" y="835025"/>
            <a:ext cx="1676400" cy="1343025"/>
          </a:xfrm>
          <a:prstGeom prst="rect">
            <a:avLst/>
          </a:prstGeom>
          <a:noFill/>
          <a:ln w="9525">
            <a:noFill/>
            <a:miter lim="800000"/>
            <a:headEnd/>
            <a:tailEnd/>
          </a:ln>
        </p:spPr>
        <p:txBody>
          <a:bodyPr anchor="ctr">
            <a:spAutoFit/>
          </a:bodyPr>
          <a:lstStyle/>
          <a:p>
            <a:r>
              <a:rPr lang="tr-TR">
                <a:latin typeface="Arial Black" pitchFamily="34" charset="0"/>
                <a:cs typeface="Times New Roman" pitchFamily="18" charset="0"/>
              </a:rPr>
              <a:t>TYD  için uygulama tablosu : </a:t>
            </a:r>
            <a:endParaRPr lang="tr-TR">
              <a:latin typeface="Arial" charset="0"/>
            </a:endParaRPr>
          </a:p>
          <a:p>
            <a:pPr eaLnBrk="0" hangingPunct="0"/>
            <a:r>
              <a:rPr lang="tr-TR" sz="1000" b="1">
                <a:latin typeface="Arial" charset="0"/>
                <a:cs typeface="Arial" charset="0"/>
              </a:rPr>
              <a:t> </a:t>
            </a:r>
            <a:endParaRPr lang="tr-TR" sz="1100">
              <a:latin typeface="Arial" charset="0"/>
            </a:endParaRPr>
          </a:p>
          <a:p>
            <a:pPr eaLnBrk="0" hangingPunct="0"/>
            <a:endParaRPr lang="tr-TR">
              <a:latin typeface="Arial" charset="0"/>
            </a:endParaRPr>
          </a:p>
        </p:txBody>
      </p:sp>
      <p:graphicFrame>
        <p:nvGraphicFramePr>
          <p:cNvPr id="3842296" name="Group 248"/>
          <p:cNvGraphicFramePr>
            <a:graphicFrameLocks noGrp="1"/>
          </p:cNvGraphicFramePr>
          <p:nvPr/>
        </p:nvGraphicFramePr>
        <p:xfrm>
          <a:off x="0" y="0"/>
          <a:ext cx="9144000" cy="6935154"/>
        </p:xfrm>
        <a:graphic>
          <a:graphicData uri="http://schemas.openxmlformats.org/drawingml/2006/table">
            <a:tbl>
              <a:tblPr/>
              <a:tblGrid>
                <a:gridCol w="1847850"/>
                <a:gridCol w="1668463"/>
                <a:gridCol w="1617662"/>
                <a:gridCol w="1822450"/>
                <a:gridCol w="2187575"/>
              </a:tblGrid>
              <a:tr h="855663">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YAŞ GRUBU</a:t>
                      </a:r>
                      <a:endPar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Arial Black" pitchFamily="34" charset="0"/>
                          <a:cs typeface="Times New Roman" pitchFamily="18" charset="0"/>
                        </a:rPr>
                        <a:t>Erişkin</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Arial Black" pitchFamily="34" charset="0"/>
                          <a:cs typeface="Times New Roman" pitchFamily="18" charset="0"/>
                        </a:rPr>
                        <a:t>Çocuk</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Arial Black" pitchFamily="34" charset="0"/>
                          <a:cs typeface="Times New Roman" pitchFamily="18" charset="0"/>
                        </a:rPr>
                        <a:t>Bebek</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TYD / Suni Solunum</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8 yaş üstü</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1-8 yaş</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1-12 ay</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68262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ADIMLAR</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Bilinç düzeyini sapta</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794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Arial Black" pitchFamily="34" charset="0"/>
                          <a:cs typeface="Times New Roman" pitchFamily="18" charset="0"/>
                        </a:rPr>
                        <a:t>SOLUK  YOLU</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(Baş pozisyonu)</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Baş-çene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Baş-çene,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Baş-çene</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676275">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Arial Black" pitchFamily="34" charset="0"/>
                          <a:cs typeface="Times New Roman" pitchFamily="18" charset="0"/>
                        </a:rPr>
                        <a:t>SOLUNUM</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Bak-dinle-hisset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Bak-dinle-hisset</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Bak-dinle-hisset</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Solunumu  değerlendir</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2779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Solunum yoksa, suni solunumu başlat(*)</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Her biri bir saniye sürecek şekilde</a:t>
                      </a:r>
                      <a:r>
                        <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2 soluk verilir</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Her biri bir saniye sürecek şekilde</a:t>
                      </a: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 2 soluk verilir</a:t>
                      </a:r>
                      <a:endPar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Her biri bir saniye sürecek şekilde</a:t>
                      </a: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 2 soluk verilir</a:t>
                      </a:r>
                      <a:endPar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1"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Solunumu varsa</a:t>
                      </a: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koma pozisyonu ver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108743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cs typeface="Arial" charset="0"/>
                        </a:rPr>
                        <a:t>Suni solunum sayısı </a:t>
                      </a:r>
                      <a:endParaRPr kumimoji="0" lang="tr-TR" sz="1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cs typeface="Arial" charset="0"/>
                        </a:rPr>
                        <a:t>(Sağ.per. için)</a:t>
                      </a:r>
                      <a:endPar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rial" charset="0"/>
                        </a:rPr>
                        <a:t>En az,dakikada</a:t>
                      </a:r>
                      <a:endPar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rial" charset="0"/>
                        </a:rPr>
                        <a:t>10-12</a:t>
                      </a:r>
                      <a:endPar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cs typeface="Arial" charset="0"/>
                        </a:rPr>
                        <a:t>en az,dakikada </a:t>
                      </a:r>
                      <a:endParaRPr kumimoji="0" lang="tr-TR" sz="1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cs typeface="Arial" charset="0"/>
                        </a:rPr>
                        <a:t>12-20       </a:t>
                      </a:r>
                      <a:endPar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rial" charset="0"/>
                        </a:rPr>
                        <a:t>en az,dakikada</a:t>
                      </a:r>
                      <a:endPar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cs typeface="Arial" charset="0"/>
                        </a:rPr>
                        <a:t>20 </a:t>
                      </a:r>
                      <a:endParaRPr kumimoji="0" lang="tr-TR" sz="1400" b="0" i="0" u="none" strike="noStrike" cap="none" normalizeH="0" baseline="0" dirty="0" smtClean="0">
                        <a:ln>
                          <a:noFill/>
                        </a:ln>
                        <a:solidFill>
                          <a:schemeClr val="tx1"/>
                        </a:solidFill>
                        <a:effectLst>
                          <a:outerShdw blurRad="38100" dist="38100" dir="2700000" algn="tl">
                            <a:srgbClr val="FFFFFF"/>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D5"/>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FFFFFF"/>
                          </a:outerShdw>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D5"/>
                    </a:solidFill>
                  </a:tcPr>
                </a:tc>
              </a:tr>
              <a:tr h="1081088">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Yabancı cisim</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Tıkanmasında</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Uygulamalar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5 sırttan darbe</a:t>
                      </a:r>
                      <a:r>
                        <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5 karından itme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5 sırttan darbe</a:t>
                      </a:r>
                      <a:r>
                        <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5 karından itme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5 Sırttan darbe</a:t>
                      </a:r>
                      <a:endPar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   5 göğüsten bastırma</a:t>
                      </a:r>
                    </a:p>
                    <a:p>
                      <a:pPr marL="0" marR="0" lvl="0" indent="0" algn="ctr"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cs typeface="Arial" charset="0"/>
                        </a:rPr>
                        <a:t>Karına bası yapılmaz </a:t>
                      </a:r>
                      <a:endParaRPr kumimoji="0" lang="tr-TR" sz="1400" b="0" i="0" u="none" strike="noStrike" cap="none" normalizeH="0" baseline="0" dirty="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60000"/>
                        <a:buFont typeface="Wingdings" pitchFamily="2" charset="2"/>
                        <a:buNone/>
                        <a:tabLst/>
                      </a:pPr>
                      <a:r>
                        <a:rPr kumimoji="0" lang="tr-TR" sz="1400" b="0" i="0" u="none" strike="noStrike" cap="none" normalizeH="0" baseline="0" smtClean="0">
                          <a:ln>
                            <a:noFill/>
                          </a:ln>
                          <a:solidFill>
                            <a:srgbClr val="FFFFFF"/>
                          </a:solidFill>
                          <a:effectLst>
                            <a:outerShdw blurRad="38100" dist="38100" dir="2700000" algn="tl">
                              <a:srgbClr val="C0C0C0"/>
                            </a:outerShdw>
                          </a:effectLst>
                          <a:latin typeface="Verdana" pitchFamily="34" charset="0"/>
                          <a:cs typeface="Arial" charset="0"/>
                        </a:rPr>
                        <a:t> </a:t>
                      </a:r>
                      <a:endParaRPr kumimoji="0" lang="tr-TR" sz="1400" b="0" i="0" u="none" strike="noStrike" cap="none" normalizeH="0" baseline="0" smtClean="0">
                        <a:ln>
                          <a:noFill/>
                        </a:ln>
                        <a:solidFill>
                          <a:schemeClr val="tx1"/>
                        </a:solidFill>
                        <a:effectLst>
                          <a:outerShdw blurRad="38100" dist="38100" dir="2700000" algn="tl">
                            <a:srgbClr val="C0C0C0"/>
                          </a:outerShdw>
                        </a:effectLst>
                        <a:latin typeface="Verdana" pitchFamily="34"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3091" name="Rectangle 234"/>
          <p:cNvSpPr>
            <a:spLocks noChangeArrowheads="1"/>
          </p:cNvSpPr>
          <p:nvPr/>
        </p:nvSpPr>
        <p:spPr bwMode="auto">
          <a:xfrm>
            <a:off x="5451475" y="5611813"/>
            <a:ext cx="184150" cy="534987"/>
          </a:xfrm>
          <a:prstGeom prst="rect">
            <a:avLst/>
          </a:prstGeom>
          <a:noFill/>
          <a:ln w="9525">
            <a:noFill/>
            <a:miter lim="800000"/>
            <a:headEnd/>
            <a:tailEnd/>
          </a:ln>
        </p:spPr>
        <p:txBody>
          <a:bodyPr wrap="none" anchor="ctr">
            <a:spAutoFit/>
          </a:bodyPr>
          <a:lstStyle/>
          <a:p>
            <a:endParaRPr lang="tr-TR" sz="1100">
              <a:latin typeface="Arial" charset="0"/>
            </a:endParaRPr>
          </a:p>
          <a:p>
            <a:pPr eaLnBrk="0" hangingPunct="0"/>
            <a:endParaRPr lang="tr-TR">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426_1"/>
          <p:cNvPicPr>
            <a:picLocks noChangeAspect="1" noChangeArrowheads="1"/>
          </p:cNvPicPr>
          <p:nvPr/>
        </p:nvPicPr>
        <p:blipFill>
          <a:blip r:embed="rId2" cstate="print"/>
          <a:srcRect/>
          <a:stretch>
            <a:fillRect/>
          </a:stretch>
        </p:blipFill>
        <p:spPr bwMode="auto">
          <a:xfrm>
            <a:off x="914400" y="1997075"/>
            <a:ext cx="7924800" cy="3168650"/>
          </a:xfrm>
          <a:prstGeom prst="rect">
            <a:avLst/>
          </a:prstGeom>
          <a:noFill/>
          <a:ln w="9525">
            <a:noFill/>
            <a:miter lim="800000"/>
            <a:headEnd/>
            <a:tailEnd/>
          </a:ln>
        </p:spPr>
      </p:pic>
      <p:sp>
        <p:nvSpPr>
          <p:cNvPr id="3809286" name="Rectangle 6"/>
          <p:cNvSpPr>
            <a:spLocks noGrp="1" noChangeArrowheads="1"/>
          </p:cNvSpPr>
          <p:nvPr>
            <p:ph type="title"/>
          </p:nvPr>
        </p:nvSpPr>
        <p:spPr/>
        <p:txBody>
          <a:bodyPr/>
          <a:lstStyle/>
          <a:p>
            <a:pPr eaLnBrk="1" hangingPunct="1">
              <a:defRPr/>
            </a:pPr>
            <a:r>
              <a:rPr lang="tr-TR" smtClean="0"/>
              <a:t>Holger Nielsen Yöntemi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1811" name="Rectangle 3"/>
          <p:cNvSpPr>
            <a:spLocks noGrp="1" noChangeArrowheads="1"/>
          </p:cNvSpPr>
          <p:nvPr>
            <p:ph type="body" idx="1"/>
          </p:nvPr>
        </p:nvSpPr>
        <p:spPr/>
        <p:txBody>
          <a:bodyPr>
            <a:normAutofit fontScale="85000" lnSpcReduction="20000"/>
          </a:bodyPr>
          <a:lstStyle/>
          <a:p>
            <a:pPr eaLnBrk="1" hangingPunct="1">
              <a:lnSpc>
                <a:spcPct val="90000"/>
              </a:lnSpc>
              <a:defRPr/>
            </a:pPr>
            <a:r>
              <a:rPr lang="tr-TR" sz="2800" dirty="0" err="1" smtClean="0"/>
              <a:t>Holger</a:t>
            </a:r>
            <a:r>
              <a:rPr lang="tr-TR" sz="2800" dirty="0" smtClean="0"/>
              <a:t>- </a:t>
            </a:r>
            <a:r>
              <a:rPr lang="tr-TR" sz="2800" dirty="0" err="1" smtClean="0"/>
              <a:t>Nielsen</a:t>
            </a:r>
            <a:r>
              <a:rPr lang="tr-TR" sz="2800" dirty="0" smtClean="0"/>
              <a:t> (Sırttan bastırma) </a:t>
            </a:r>
          </a:p>
          <a:p>
            <a:pPr eaLnBrk="1" hangingPunct="1">
              <a:lnSpc>
                <a:spcPct val="90000"/>
              </a:lnSpc>
              <a:defRPr/>
            </a:pPr>
            <a:endParaRPr lang="tr-TR" sz="2800" dirty="0" smtClean="0"/>
          </a:p>
        </p:txBody>
      </p:sp>
      <p:sp>
        <p:nvSpPr>
          <p:cNvPr id="4" name="3 İçerik Yer Tutucusu"/>
          <p:cNvSpPr>
            <a:spLocks noGrp="1"/>
          </p:cNvSpPr>
          <p:nvPr>
            <p:ph sz="half" idx="2"/>
          </p:nvPr>
        </p:nvSpPr>
        <p:spPr/>
        <p:txBody>
          <a:bodyPr/>
          <a:lstStyle/>
          <a:p>
            <a:pPr eaLnBrk="1" hangingPunct="1">
              <a:lnSpc>
                <a:spcPct val="90000"/>
              </a:lnSpc>
              <a:defRPr/>
            </a:pPr>
            <a:r>
              <a:rPr lang="tr-TR" sz="2000" b="1" dirty="0" smtClean="0"/>
              <a:t>Ağızdan, burundan kan geliyorsa, yüzde büyük yaralanma varsa</a:t>
            </a:r>
            <a:r>
              <a:rPr lang="tr-TR" sz="2000" dirty="0" smtClean="0"/>
              <a:t> ise ağızdan burundan suni solunum yapılamayacağından </a:t>
            </a:r>
            <a:r>
              <a:rPr lang="tr-TR" sz="2000" dirty="0" err="1" smtClean="0"/>
              <a:t>Holger</a:t>
            </a:r>
            <a:r>
              <a:rPr lang="tr-TR" sz="2000" dirty="0" smtClean="0"/>
              <a:t>- </a:t>
            </a:r>
            <a:r>
              <a:rPr lang="tr-TR" sz="2000" dirty="0" err="1" smtClean="0"/>
              <a:t>Nielsen</a:t>
            </a:r>
            <a:r>
              <a:rPr lang="tr-TR" sz="2000" dirty="0" smtClean="0"/>
              <a:t> yöntemi uygulanmalıdır.</a:t>
            </a:r>
          </a:p>
          <a:p>
            <a:pPr eaLnBrk="1" hangingPunct="1">
              <a:lnSpc>
                <a:spcPct val="90000"/>
              </a:lnSpc>
              <a:defRPr/>
            </a:pPr>
            <a:r>
              <a:rPr lang="tr-TR" sz="2000" dirty="0" smtClean="0"/>
              <a:t>Bu yöntem </a:t>
            </a:r>
            <a:r>
              <a:rPr lang="tr-TR" sz="2000" b="1" dirty="0" smtClean="0"/>
              <a:t>göğüs ve omurga yaralanmalarında uygulanmaz</a:t>
            </a:r>
            <a:r>
              <a:rPr lang="tr-TR" sz="2000" dirty="0" smtClean="0"/>
              <a:t>.</a:t>
            </a:r>
            <a:r>
              <a:rPr lang="tr-TR" dirty="0" smtClean="0"/>
              <a:t> </a:t>
            </a:r>
            <a:endParaRPr lang="tr-TR" dirty="0"/>
          </a:p>
        </p:txBody>
      </p:sp>
      <p:pic>
        <p:nvPicPr>
          <p:cNvPr id="45060" name="Picture 5" descr="426_1"/>
          <p:cNvPicPr>
            <a:picLocks noGrp="1" noChangeAspect="1" noChangeArrowheads="1"/>
          </p:cNvPicPr>
          <p:nvPr>
            <p:ph sz="quarter" idx="4"/>
          </p:nvPr>
        </p:nvPicPr>
        <p:blipFill>
          <a:blip r:embed="rId2" cstate="print"/>
          <a:srcRect/>
          <a:stretch>
            <a:fillRect/>
          </a:stretch>
        </p:blipFill>
        <p:spPr>
          <a:xfrm>
            <a:off x="4267200" y="2819400"/>
            <a:ext cx="3871913" cy="38100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533400" y="381000"/>
            <a:ext cx="3581400" cy="5094288"/>
          </a:xfrm>
        </p:spPr>
        <p:txBody>
          <a:bodyPr>
            <a:normAutofit lnSpcReduction="10000"/>
          </a:bodyPr>
          <a:lstStyle/>
          <a:p>
            <a:pPr eaLnBrk="1" hangingPunct="1">
              <a:lnSpc>
                <a:spcPct val="90000"/>
              </a:lnSpc>
              <a:defRPr/>
            </a:pPr>
            <a:r>
              <a:rPr lang="tr-TR" sz="1800" dirty="0" smtClean="0"/>
              <a:t>Yaralı,yüzüstü yatırılarak başı yana çevrilir.</a:t>
            </a:r>
          </a:p>
          <a:p>
            <a:pPr eaLnBrk="1" hangingPunct="1">
              <a:lnSpc>
                <a:spcPct val="90000"/>
              </a:lnSpc>
              <a:defRPr/>
            </a:pPr>
            <a:r>
              <a:rPr lang="tr-TR" sz="1800" dirty="0" smtClean="0"/>
              <a:t>Kollar dirsekten bükülerek başın altına  konur.</a:t>
            </a:r>
          </a:p>
          <a:p>
            <a:pPr eaLnBrk="1" hangingPunct="1">
              <a:lnSpc>
                <a:spcPct val="90000"/>
              </a:lnSpc>
              <a:defRPr/>
            </a:pPr>
            <a:r>
              <a:rPr lang="tr-TR" sz="1800" dirty="0" smtClean="0"/>
              <a:t>İlkyardımcı yaralının baş ucunda bir diz kalkık diğer diz yerde olacak şekilde durur .</a:t>
            </a:r>
          </a:p>
          <a:p>
            <a:pPr algn="just">
              <a:defRPr/>
            </a:pPr>
            <a:r>
              <a:rPr lang="tr-TR" sz="1800" dirty="0" smtClean="0">
                <a:latin typeface="Arial" charset="0"/>
              </a:rPr>
              <a:t>İlkyardımcın iki el  parmağını omurgayı bulacak şekilde, diğer parmaklarını kürek kemiğinin üzerine yerleştirir ve basınç uygular Böylece  hava dışarı atılır.</a:t>
            </a:r>
          </a:p>
          <a:p>
            <a:pPr algn="just">
              <a:defRPr/>
            </a:pPr>
            <a:r>
              <a:rPr lang="tr-TR" sz="1800" dirty="0" smtClean="0">
                <a:latin typeface="Arial" charset="0"/>
              </a:rPr>
              <a:t> Sonra ellerini kaydırarak dirseklerinden esnetir ve hava girmesini sağlamış olur.</a:t>
            </a:r>
          </a:p>
          <a:p>
            <a:pPr algn="just">
              <a:defRPr/>
            </a:pPr>
            <a:r>
              <a:rPr lang="tr-TR" sz="1800" dirty="0" smtClean="0">
                <a:latin typeface="Arial" charset="0"/>
              </a:rPr>
              <a:t> </a:t>
            </a:r>
            <a:r>
              <a:rPr lang="tr-TR" sz="1800" dirty="0" smtClean="0">
                <a:solidFill>
                  <a:srgbClr val="FF0000"/>
                </a:solidFill>
                <a:latin typeface="Arial" charset="0"/>
              </a:rPr>
              <a:t>Çocuklarda kollar yanda olmalıdır.</a:t>
            </a:r>
          </a:p>
          <a:p>
            <a:pPr eaLnBrk="1" hangingPunct="1">
              <a:lnSpc>
                <a:spcPct val="90000"/>
              </a:lnSpc>
              <a:defRPr/>
            </a:pPr>
            <a:endParaRPr lang="tr-TR" sz="1800" dirty="0" smtClean="0"/>
          </a:p>
        </p:txBody>
      </p:sp>
      <p:pic>
        <p:nvPicPr>
          <p:cNvPr id="46083" name="Picture 2" descr="http://trdocs.org/pars_docs/refs/30/29821/29821_html_me88e24.jpg"/>
          <p:cNvPicPr>
            <a:picLocks noGrp="1" noChangeAspect="1" noChangeArrowheads="1"/>
          </p:cNvPicPr>
          <p:nvPr>
            <p:ph sz="quarter" idx="4"/>
          </p:nvPr>
        </p:nvPicPr>
        <p:blipFill>
          <a:blip r:embed="rId2" cstate="print"/>
          <a:srcRect/>
          <a:stretch>
            <a:fillRect/>
          </a:stretch>
        </p:blipFill>
        <p:spPr>
          <a:xfrm>
            <a:off x="4645025" y="2362200"/>
            <a:ext cx="4041775" cy="38100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426_2"/>
          <p:cNvPicPr>
            <a:picLocks noChangeAspect="1" noChangeArrowheads="1"/>
          </p:cNvPicPr>
          <p:nvPr/>
        </p:nvPicPr>
        <p:blipFill>
          <a:blip r:embed="rId2" cstate="print"/>
          <a:srcRect/>
          <a:stretch>
            <a:fillRect/>
          </a:stretch>
        </p:blipFill>
        <p:spPr bwMode="auto">
          <a:xfrm>
            <a:off x="609600" y="1844675"/>
            <a:ext cx="8153400" cy="3260725"/>
          </a:xfrm>
          <a:prstGeom prst="rect">
            <a:avLst/>
          </a:prstGeom>
          <a:noFill/>
          <a:ln w="9525">
            <a:noFill/>
            <a:miter lim="800000"/>
            <a:headEnd/>
            <a:tailEnd/>
          </a:ln>
        </p:spPr>
      </p:pic>
      <p:sp>
        <p:nvSpPr>
          <p:cNvPr id="3810310" name="Rectangle 6"/>
          <p:cNvSpPr>
            <a:spLocks noGrp="1" noChangeArrowheads="1"/>
          </p:cNvSpPr>
          <p:nvPr>
            <p:ph type="title"/>
          </p:nvPr>
        </p:nvSpPr>
        <p:spPr/>
        <p:txBody>
          <a:bodyPr/>
          <a:lstStyle/>
          <a:p>
            <a:pPr eaLnBrk="1" hangingPunct="1">
              <a:defRPr/>
            </a:pPr>
            <a:r>
              <a:rPr lang="tr-TR" smtClean="0"/>
              <a:t>Silvester yöntemi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pPr>
              <a:defRPr/>
            </a:pPr>
            <a:r>
              <a:rPr lang="tr-TR" dirty="0" err="1" smtClean="0"/>
              <a:t>Silvester</a:t>
            </a:r>
            <a:r>
              <a:rPr lang="tr-TR" dirty="0" smtClean="0"/>
              <a:t> Yöntemi: Göğüsten Bastırma</a:t>
            </a:r>
            <a:endParaRPr lang="tr-TR" dirty="0"/>
          </a:p>
        </p:txBody>
      </p:sp>
      <p:sp>
        <p:nvSpPr>
          <p:cNvPr id="3833859" name="Rectangle 3"/>
          <p:cNvSpPr>
            <a:spLocks noGrp="1" noChangeArrowheads="1"/>
          </p:cNvSpPr>
          <p:nvPr>
            <p:ph type="body" idx="1"/>
          </p:nvPr>
        </p:nvSpPr>
        <p:spPr/>
        <p:txBody>
          <a:bodyPr/>
          <a:lstStyle/>
          <a:p>
            <a:pPr eaLnBrk="1" hangingPunct="1">
              <a:defRPr/>
            </a:pPr>
            <a:r>
              <a:rPr lang="tr-TR" sz="2800" dirty="0" smtClean="0"/>
              <a:t>.</a:t>
            </a:r>
          </a:p>
        </p:txBody>
      </p:sp>
      <p:sp>
        <p:nvSpPr>
          <p:cNvPr id="4" name="3 İçerik Yer Tutucusu"/>
          <p:cNvSpPr>
            <a:spLocks noGrp="1"/>
          </p:cNvSpPr>
          <p:nvPr>
            <p:ph sz="half" idx="2"/>
          </p:nvPr>
        </p:nvSpPr>
        <p:spPr/>
        <p:txBody>
          <a:bodyPr/>
          <a:lstStyle/>
          <a:p>
            <a:pPr eaLnBrk="1" hangingPunct="1">
              <a:defRPr/>
            </a:pPr>
            <a:r>
              <a:rPr lang="tr-TR" sz="2000" dirty="0" smtClean="0">
                <a:solidFill>
                  <a:srgbClr val="FF0000"/>
                </a:solidFill>
              </a:rPr>
              <a:t>Ağız ve burunda kanama varsa tercih edilmesi gereken</a:t>
            </a:r>
            <a:r>
              <a:rPr lang="tr-TR" sz="2000" dirty="0" smtClean="0"/>
              <a:t> yöntemlerden birisidir. Şöyle uygulanır:</a:t>
            </a:r>
          </a:p>
          <a:p>
            <a:pPr eaLnBrk="1" hangingPunct="1">
              <a:defRPr/>
            </a:pPr>
            <a:r>
              <a:rPr lang="tr-TR" sz="2000" dirty="0" smtClean="0"/>
              <a:t> Yaralı sırtüstü yatırılır, </a:t>
            </a:r>
          </a:p>
          <a:p>
            <a:pPr eaLnBrk="1" hangingPunct="1">
              <a:defRPr/>
            </a:pPr>
            <a:r>
              <a:rPr lang="tr-TR" sz="2000" dirty="0" smtClean="0"/>
              <a:t>Omzunun altı desteklenerek baş yana çevrilirken  biraz geriye doğru çekilir.</a:t>
            </a:r>
          </a:p>
          <a:p>
            <a:pPr eaLnBrk="1" hangingPunct="1">
              <a:defRPr/>
            </a:pPr>
            <a:r>
              <a:rPr lang="tr-TR" sz="2000" dirty="0" smtClean="0"/>
              <a:t>İlkyardımcı yaralının baş ucunda iki diz de yere gelecek şekilde diz çöker</a:t>
            </a:r>
          </a:p>
          <a:p>
            <a:pPr>
              <a:defRPr/>
            </a:pPr>
            <a:endParaRPr lang="tr-TR" dirty="0"/>
          </a:p>
        </p:txBody>
      </p:sp>
      <p:sp>
        <p:nvSpPr>
          <p:cNvPr id="48133" name="AutoShape 8" descr="data:image/jpeg;base64,/9j/4AAQSkZJRgABAQAAAQABAAD/2wCEAAkGBxQSEhQUExQWFhUXGRsYGBcYFRgZHhwdHRcYHBgXFRwdHCgiHBwmHRgcITEhJikrLi4uGB8zODMwNygtLisBCgoKBQUFDgUFDisZExkrKysrKysrKysrKysrKysrKysrKysrKysrKysrKysrKysrKysrKysrKysrKysrKysrK//AABEIAKgBLAMBIgACEQEDEQH/xAAbAAEAAgMBAQAAAAAAAAAAAAAABQYCAwQBB//EAD4QAAICAQMCBQMCAwUHAwUAAAECAxEABBIhBTEGEyJBUTJhcYGRFCNCUmJyodEHM4KSscHwJEPxFjVjc8L/xAAUAQEAAAAAAAAAAAAAAAAAAAAA/8QAFBEBAAAAAAAAAAAAAAAAAAAAAP/aAAwDAQACEQMRAD8A+44xjAYxjAYxjAYxjAYxjAYxjAZr84ZmcpXiPoWol1sE0X0IpVrkIHZrAUcgncOQSDXI4wLimoVgCpsHkEdv0zLzBnz7QeH9WunmhK05WF4pPN4EkUcYCn3ALobI9icx6V4Z1KaiKaZQ5aO5CHB2ytJK7UTyAoZQCvPA4wPofmDHmjPmvS/Bkw04jmVWYamNxukLER/y/Os8D1bT2AsEE857N4S1DDVIFVTJPuVyVP8AL88NtP8AURsH0nj08YH0kyjNa6xCxQMC45K+4B7EjKZq/DEkmh0kJ3LLEUVyJCLS9s4Le4ZL4++cPUfCuqd9TsOwSbwHEpBcM8RiFf0mJVYD8/c4H0XzRjzBlB6R4SmB0zakJJIk+oeR93dWaR4j/wAzA17H8DIvS+EdaNNp0AEc8cgd33gbv5bLyV9TCz/VzyPjA+oidSdt8969655/yObMp3gboc+mP87kCCGMHeW9SNLu7/4x+2XHAYxjAYxjAYxjAYxjAYxjAYxjAYxjAYxjAYxjAYxjA8vNM2qVQSxAABJJ44HJOR3ibrA0sLOeW7KKJ5r3A9h3P4++VPV+Fn1+lVjLLFI7bmdlG7bX0qvYcgED25wLRoPFujmk8qPURs/st0T91sDd+l5Nb8+aeF+jRBX0OojQq/qUBCsgr1bndezAiwQbF50afU6mLWHTSq8saKpGoEzo1MW8pWRaW6RgT7mvnA+h7syyBB1BUtEUPA2eYxO4V3sAEGvzm3SavVBf5sKE2b8uT29qBHJr74Ezis4tL1BXNDhvdW9LD8g852A4CsVnuMDys9xjAVnlZ7jAVnlZ7jAYxjAYxjAYxjAYxnLrtYsSNI5pUFsT7AYHRuGNwz531zxfKfoEkakgR7Ig7PZ2mmYbQQTdLuPGbtT1rqEbRMmlmZOS63HJYHFIUVSGJIok0fV8YH0DGRPh7rI1UZcI8ZDFWSRdrAj5U8i++S2AxjGAxjGAxjGAxjGAxjGBTvG8LTSQQqSASJJKF3FHIjSqfkNSrXvfvzll08dBr7MSR34B7Dk/HxlM/wBpOpm0zRauKQxqilXYRNNY3o+woCAAQpO89ttf1Zq8M9d1fUNpG2GPkvwS9UQUoqAtkrXcgKTzgZdIDHUOWa2gXsgNuyBtvI4ra1V3N/bMDvnncvf+6DbweD5M3mRhKoV6iDx717ZYFXSSzLGEDtHyvuqlQPUBdBqet1c3V5j4mPlwrp4EAeUeWoA+mMUHPHPAIA+5GBr8NT+YVQGl05kTueTdLYPekIs/LfbLI2oUEAlQT2BIBP4yk9KdYdZqdMQB6on3LwSsi+lFrm/MVyeeFBOW/TaOJKVUUVZqhxZsn9ecBqdOr816hyD7ivv3r7Y0OoJtWI3r9VXRu6K/Y1/kc0dRKQBptpu1B9Rr1MFujx7/ABecHW9Q6mKWI+pDciHjdFe1gb4BDbWB+x++BZMZz6TUBxY/8PuCPY50YDGMYDGMYDGMYDGMYDMGkA74kPByG1LGZwgI+a70AfrIPBF8D9e9YEsNQt1uF96sXm0HKX4p8GRPE00A8vWJckeoUeveBfq9nDVRB45+wyf8L9U/itLBqNu3zY1fbd1Y5H73gSxyk/7QdXzBACbYlyLbspXmgpD0f6SQOxPbLqcrHjPQCSNXKlhGbfawUhO7Hng0QG2+9YFb0EaR3JO4MrvUJRA2zi6VRYWmayeK5O7JnTag3vLuJGKg2WbapPChAaVbFFuLKtz757oukaa6LOzuu22Drav6z2rhqF/4QPtnFremzp5iyOjx0oB2MgKmk8ojcQx7t71f7hJ9D0DR9R1Um8lJ44nA37qZSysVH9KkV9stYz574X1GoinJ1CIITGFQx3tiVXOxClk2QdxPsBzl/hkDAEcg8gjA2YxjAYxjAYxjAYxjAYxjA1yxBgQRYIog+4+DkVP0pN6AIoTaykLan221tIsVeTOcOtjBkh9VFSzVV7hsKkfb6gf0wK51OB9OsaRlY4zMimXu7KzbUjFUS29hZPG1fk8d3SYFgkEckjvIwIRpKPpB3FUYDk82QeePgZjqJZJNUqkAQwyKPkvIYy189lWx9yfxzL9R6ak6bJBY7iiQQR2Kkcgj5GBT/FSLpeo6fWbWbzVaBgoBO5QWjIX+old6fbcMtvTYW5eQAO/JA9gBwhPvXyPe8rvWopIpdI838xY5ztlHBp4pFqRexNH6h8dhlhi6vGe278lGA/FkVgRnjvUFdK2z62ZFjFEln3qQAByeATQ9lOeeGIi8JMxYyPw6yCmVedqMPmjzXFk1wBkXDqDr+oRsgP8AD6a23WCGlAKgAq1cB2v3tay1azQ7iHBp1sK35qwR7jgcfYfGBymB4ZA0SjyyKkUE3YoK63wTQo/P5yU08wZQQeDlf13WXdWghAXVkEBXBAAFXKDVFQG3D5qs2aXTSaaWNN5eGTcPV9SSVusH3Vqbg9jXNHAsWM8Ge4DGMYDGMYDGMxdsCN6nMdwUNtH1OaHbsFF+5JA/Q55pNkYMj7FLf1EgekfQpJ/u/wCZOaSFllA2giye/wDYNDj/ABFv+XMfFGjR4T5uzy1DGQOTt2bSHsjtx7+1YEpFqEcellb/AAkN3/GV/wD2cRCPQxxC6heWEFu5Ec0iBv123+ucOmiOmjgeL1tN5KIqmxfG8+1p5YLE/IJ7nmX8Jz2k/wDd1M6j8eYW5/VjgT5OVfxTqCZIYAVCTHZJd3TdvL5oH0nuCKyTl1rSMyQhTXeRvpB+AB9RHuLHcc5Gy6IQTRSO7yF5ApLkGiVkCbe20Wx4HzgbUM2nZQwM0dhVZYxaKF7MAbPIHIB7j85zSdYklkKLAQm2wWotusVuU/SR3F3fexWWDVSn0haBY1z8VZIzpAwIqCERBVf1biRdcAkdj7m+RZzRoA2mkSAAfw7ComuyrCyY2vuCoJU9/SQckepMm0762/8AlVXv/pkLrtQ5gVpYmXZJGVIqyRKoUlRZUFeD7gE4FnU57mKnMsBjGMBjGMBjGMBjGMBnHqP99F/hf/8AjOw5yamQCSIVyxYA/HpLH99uBx9UnAl06D6nlJ/RY3Yn/oP+IZLDIjUj/wBbB/8ApnP679OL/YkfrkvgRHiOUJGrkbgJYxR7epwnPB4G6/0zfLHGsZfalKN3YVwLBH+v3zHXjdLCh7Wzkcc7VoD92B/QZAdW1+mnhMMbHatuwFgbAHpm/wDxllr4NcYHB4T65BHEIhPEkx8yeVJg6MrOzSPQNekbu/wMkJPEHnMn8PMZVJqtNEWU8f8AuTEFUW/cUaya12liKo0kaNWwbiFse3c+32++ZyxMCAh2ooJICcnvW09h+3xgQcPQniInHqno7mDXtBIYIm7+kVR7Frv2Fb+qdVDJp6O12miFfbeA/wCnNXnVJ0BWk82R5ZTtoI7nZfHIjBC2a+Pn5yL6lp3Ooh2Ku5QZXT0jbGilI1A2kMd7X3H0kgggYFyGe5G9C6qmpjEifJU1yLB5o+497+/PNjJLAYxjAYxjAZz6yTapb4BOdGcXVDaAD3ZR2v8AqF/5DA06CGnb+6qqD79iTZ9+/v8AOaPFqF9JNGotpEMaiwLLjaOa475u6YSRI5Urukc01dl9AP4IWx9jiJfNk3EDahIQ3dtVFvivYHvwcCudH0aQyiBhEuppZY9t1sACFVv42kGqvddZ3dJ6AIjM00xdZJGl8s+mNC3LULtufc3mjWeHvP6kNSJ5I3gjVFVNlEPvLhtynggDtWdvhvQKySO/8xvOmG6T1mllZVAJ7ABRwMDqPVI1ISJWkNdo1tQL92NKP3yN6v06WZopJyqxRujCBSSGYyKFeR6B9N2FAq/fLJIyoCTSqOSeAB8nIDrfVgdqKG9RVgAhLMF9foXsB6fqahgbtZOy6pWLERrC7EUCLBBJ45sCuPzm6XrVFVVGdmPAAvgEbizDhe/vXt85hpuklvVKQ3uqAnaB39R7u1+5454A9+rV6NzHtjk8lh7oFI4HamUivvWBDp1R5JwKhsblAJJYNXG7bYXi/wBv21eIYNU+mdWWJiCrKUZlva6kLRHuARQPv++romgTTaqeRpAxn2uEAZjuFqz3XPAAoAAVkp1rXI8TR0bkSlv0ncfoAX6r3VzQH3wOroPWo9SpKEhloOjrtYH23Ke1/wDfJfKp4u0ZULrIl/n6chjtu3j7SxsB9XosgH3Ayy6aYOoZTYYWD8giwR+hwN2MYwGMYwGMYwGMZp1WoWNSzEKoFkk0B+cDdkF4u1nkxRSDuNRAv6STLG36U5zAdYnkBaLTEJ/anfybHyF2swH+IA/bIzS6r+OX/wBTEqQqQwQsx3lW9LngEKGAIBHevisCZeQHXxqD6kgkJFezyRAG/wAxnJknKZ1nqkcOrWRGQMFMEhkYBa2NMApv6ht+a9Q+MkdJ4gLgho9jiuRIrryflbINc8ivvgbuoLeu0w9jBqb/AObTZz+IdOAkOnjAUyuqXtB9Cgs4P2KKVv5fM4tQJdZGSrK8cMpF1RV5IgDwT7x/5HIPXzyy6uTUQSKywp5Hl+W0htiru6hWHfhN3tRwJnrG6SJ13okZABrluOWUkcL2Iv2+c6vC88kkCmUEMNy2RRYA+lj8Eiv3yM02pmS1k0wMQWqURg3wa2lqIAB5v2yW8OanzI3aiB5sgFgixvNGj/5xgSrDKg+q8vUz6ghnUOIvTyVSOFnkoe/rPtzx9st0jVlFjTU6p38sQjTl5vWjkltylAwPax3IF96sYHV0fqawNGFDiDUyExBkYFWf1n0kWELN7nucl5upyuN0CKygkFmPeu5RR3H3JH2BzKXo4fyzM5bZ7D0IbFeoe4/X3yK6tDFpp9OYlKGVxGVjHoIondIg47KRurt78YE/0nqHnKTxYNMBzzV8H4III/OSOVjwbD5IlgZgWjIAA4GznZtB57UCfsMs2B7jGMAciups3mwAAFdzM/bgBDtPcf1ED375Jsci+pSFWLBbCxSHt70OL+9YEdq9Z5WgDGyWVeAtkliLAX3PqOdGgmdY9N6NgIpgTRUbTsBHyfj2zHpP8wpuHECqgHy/ljefvtvb+d3xmvxasc6R6ZiT5sqhlQ+ravqc8cgUACf72B09OZ2E0q1/MYmMkcUqBVJ+QWBP3BB98jPCT6qDTyHXiJHMrsojtuHct97JYmgOarLFEUjQKKVUUAfAAHH6cZBzM88iBQQfqvkGFSCAxB/91gxoEekd/uGPUNZK7UNoW6k31tiT2J9mlJo7TwB3++QkgEohTcZSFkLUbcdgd7cE1fHwTnZD4c06qF8vdXILEs1k2Ws+9m/zmXWdPGsRc0DGAUauQR9IHvya498CVgax3B+4znaowxZyRZPPtZ7CheQ+n6nHp9kEqtGSAQ4jby7Y9t1EK1n6Sff4rO5OraYdpVsjcOfY82P3wIHV6yJ9csbohUxOu0p66tSDtA3KCbAvk8V3yR1OiRJtIETaGlYseb9MMhUFjz3o0fjM9NoYv4iMqNzBWcubNtaKGJ9z6Tnf1bjyjdfzY6/U7SP2JwOyWMEEEcEUR+eKyA8Dw+TFJptxb+GkaMbu+w08d/PpcD9MsgyD03o6hMLFSQxuB7lkZ0Yj7UUB/TAnsZ4M9wGMZg8gAJJAA7k/98DK81STgdyB+cjj1/TtapKshHBERMhH2Oy6Oc/UolnVC2neQBg4DMEIZT6WCk9/fnAk5deii2YAEEj7gCyf2yqdc8S6fzF80ErAd8gPZLFxv/ZdlAJ2AkjcDV1m7X9O1ZVf4cJCpLGRfN9RBHG30FQV9hyM5un6XTvKRq7lmVhTTKqj2Kh1RQm4FRRYG/Y4HenUZ9WyfwgCafu08isGf+7AhAP33njgVecK9Al0jOYJXlRxXku43Wbt43qx9XZuPxlmi1ikVECQOOFKgfqQOPxnRptLXJ5Y9yf+g+B/pgVfq2t0hiSPy6qylpt8thanvzu3MAR77x3Bzg8O6iTUOoZtjpuG2OwoKrS7gR6uGs8nhl7Xkv4l6TKZRLAoe/rQsFNhdodD87TtI+APcZGeEekagyztqbjDBCsaMA1WyqZGTnhUHANWScDo1KSaD+L1LKGBWMIVvvZ3LsF0S7nkcc9u5zu8JpAIImQ21OrMwpi7MHlDe4O4XX4yL6mh07bdU800TODChKBSwO9VlegV2bbtmo188Gbi6b54LTxxq92rRsxI9wS1KWI4/bAjevazp0uoEc2oRJtOwcgyFCBX0m6BBD9smfChj/hoxEbQblU9+A7Dv75808b9Bl1MOrDRCeeIeliIlZQBu9BBBK7SaBBPtz3yxf7ENYH6TCLFo8i8f42Iv70bwLb4p1Pl6TUPdbY3Iv52mv8APNvSCPJSqAAoUCOBwODkV46cDTizQ3ryAWNiyCqgeo/APpuie1Hi6XJrWUQpF5SbeJnJYgkcKqn1Ej3Zu5wO7rfU1Mix7iEWmlocm/8AdxD5ZjR296H3yC1Wrgm1McMuo8udQZ/RLtKtZjSIHsxVd1r8i/fJfpfhIxEu+okkdlo2qAbrtpAAPqb3v5yVg6NGjFwgDsAHcCmau1n45PGBS/DvjDztbqPK088gCoivSr6U3cneQW3Eg2OK25edF1NJCKIs87dy3xwexPY8cZ5FGIl2qSeTQJur523dgf6jOYdRJJOwgUNpahd8V7kDdQ7YE1eeP9u+VuLxEC6raizW1m2kUCSSSebFECu152RdSaTaUClTzuskke21R8jm77YHcZwRt3DdXPNfax+uRnWptgnbkgad2q/8X6Z0azpTSit+wGxaKu6jzW4gkG+bGYDw9EIpI65kUo7nlmBu7P64EX4f0YCqqncEBIkKllJZ7YgmrYkliQKts4/EfUP4eUyvGWEaFwQijzBSEiI3y25QOfmxl1ZOOb/75UfGXRDrI00zMVRnG5w3IQK+/wBu/Kjnj1DA6557SJ+7NtCqfUSx59R91QGzXfbz2zCaNII3ZZyjIGZ3ewn9pnf07QaPf2FD2zj6aZVQyxKnlKFihDBv90Dt32DVlhuPHYrnKkxlniYwhpNxBD7qQKoJ72N/9O4/TwARzgS8fVZZbSPa1re4b0AsCmV2SmJ78A5n0rqPnTSxTBRKlDarb1IKgkqaHP5o8ce+Uppv43UywNEsWxioLhHewQAwHaN2LXu545vvlp8A9DWFDInCuRtqrarDuxHfc3Ne1DAn4+nsgIjkNewb1V8c8Gu/c5sXet7ioA4U2TyTxuFCvjO/OPqeqSKNnkICDk/6D5PwMDmh1h85UZQpIevckKU7H49X+Wc/Vpg2q0sF87nnYf3Y12i/+ORf2yHh1DPr9KzqyBo5WjUdtpCk7yO7mga9gPfnJmLTXrZZB3WGOMc3/Uzmx+3/AJ2CbGVrq85TqWhAA/mJqFY1zQETcfqoye0xJ5PB7Vz/AN8rviL/AO4dNANNunJ47p5NFf8AmKn9MC1DPc8XPcDg1k0l7YlF1e9uFH7ck/bMF6Urcy/zT/fAKj/AvYf9ckNucnUOopCAXYLuO0fc/AwPZWSCNmoKqiyFAH7Adyc54epFtg8ttxrcvp/l32Dm63c9hzkLF1CfVygCBo4kcMsj8bqNWFsWO5F/A+2Tmk0BRiTI7WSaJFCzZ7AX+uBtcyMCAAnPBvdxfevxlQ630ieLUjUeczwMwEoY3sTao5jChXUEbrPK2SMvYGYSjAhPD7uGlRgdqkFSd1c9wu7muLAvi/xk8MpcKtA0pRWRFPNsWZo9+3zB3O5CDQP1Ka9hlgfrEUce+SaJVut24Afjk9/tgSZORGjnP8ZqFJ/9uFlH925QT/zA5xa3qk0gDadCFuwXGzcBV7twBRO/NWa4GfO+q+KxB1dZdOH10hieGbYSqr6lZETiiVCv+d5wPrfUoN/lirAcE3VUAbv/AKfrkVBq4tGJItzEKQyKTuIDhjsT+6CrfYD7DKvof9pbaqVoYYRCVUMz6qQR1ZoBUqyfzWSOi6cZWEoWSd9xuSSgvH07NyrQHsQh7mjdkhr1OtnWKaojchJd2v1Aj6YIh62NUovb7nNnhjwzpoGkjjVkC7KF0aYB9rfJ9IBNXWT0PTZRt2tHH/a2xl2Pe6djYPPcg5o0ng7TJL522QylixdppCSSK/tV2J4r3wJXp/S44VCIKAurJJ572SSSfznbtworMsDXNJtF1f4zgTqW8EpHIababAX25+oi8kiM5dZqo4wC7AWQo+ST7L98Dlk3G7huyONym+O5BFf/AAMi+raqeKSMLFGUPBLSVZPBFkXd0AKNk+3fJ8auM7RuFsPSPkf6Zy9RjWVWTuwHFcUT2NnA4dF0FJKkm2yNZYUgVVsUKHckLxbEnv2yY/gh8kDjgGhx9hlQ6P4nZXZJQUCMwYkEjgcgP7utEkHuDeXRJARd2D/5xgHkCjnM1N5pjcNf2NHN4wPHHGV/qvRjMxVidslK/PHlqAfLA/vN3NcjLCcwLDAp6zTwtCJoNkaybQ8ctoFNou9CBV+ngcAk5v6j0dRGu9kqmEr7Cu8Hc1Ei9ovk/FA5Ia7qSsZI41EhTh7rYvyGJ4uv6e/I4yE6n07TyRlpgUiVGMrxzPHGijaaCggH6asD2PzgRut6T/F9VXytqDTLG00qja0hbeChI+oUqHngbc+haPTrGqogCqoAVR2AHYD7ZXPDfQVWMvcyGU76803Rsrvr+sg2fzXtkhrNHOF/kzkN2/mBXH6Ggd35sfIOBI63VrGrOxpVBZiTQAAsnKD4jkfV+XCXWOSa/KV03Ko+HA5ZyvBIraTwe92SXozaiNV1MktqbpHChvudqi6xpPCkETs8e8M3Ns2/mqsbwT9++BG6LVsNTp0aTz23S7pQNoFre1FF8D0iye575L9NMkc84l58x98RHbaEChD77+Cfjn7ZGnws8agwThJVNo5i9PPDKyKwG0j2Fcge+a9PqWk3NPK3+5G6FNoUUzb5Ev13QHY8Aj3wLkDlb6tDv6noqI/lx6hyD7g+Ugr9Wzm6N1b1KFZWjKLJuDO6yKxCq0bMxIIYgFT3sZI6Y7uoS2ARHBGoPFgu8hYfIsBf2GBPDPcYwMXHGcEPSUVw9EuAQGZmci+9Fia/SskcYGO3Ms8JzDzgbAIJHsCMDZnNrtQEQsfYf/H+ecI6uTOYVikO0Bnetqiwaon6jxyB2zh1vTtVqVZXl8hC1jyhblbBKvusDjji+98GsCreKNXMzfwunLSzCNYmbeAAzkszOVYMNuzsOee3vjoXQep+aTqtVBtO70CEOy8cNG7C+KuyT9Ivg5dOmeGtPpx/Kj2HcXJBYEn5c3bfr8D4zsPTIy24oC3As2TwbHJOBC9M8OhhG+pZZ5U8ym20tOwItSTbKFAv8/OTmk6bFENscaILulUDn549+e+RWvkmTW6VEoQOJBJQJO4KClnsq8fkk/vYcDmk0ak2VW/naLzoC57jAYxjAYxjA1agmuOT8ZX5el6mZz5rxKvOwohZ1NmjbgrwD7DuP0yyVisCI6f0kwR7QwZuBvKjcQAAN9dya78d/tm0a/ta0N20mxQ+5+18fPIySZbzlkgXk0CT89vtx+2BBeItFEEaQgDeR5hBCg8cOx7gr89yOM79IWmiWnCnlZGAIII4baD2sjgn2P4xLo1MaRt9JN7CLFUSUP29R/bIGDxAunMqM3ZUcEWUFr6mZx2S6+SSaGBZNZrF06KSCRYUAdyewAvuTwAO5v8Abqm1qoLYhfywGfOdZ4rGpmhXThpnVuHWMlISQUMz3/UDaqm7gMSe/B+g9RljkmLqdUtiAsFP/FGSAIiRd0t3XOBcOpeI0UDylMhJr6lRfyWcjj8XkOeqIwd5p1csSg08ciALXdCSRue1IsmuSB96RpP9nYfVNptTPqaIWcXOSZeAJDXNMHJs8mtvPOWrpvTtJoJ/4fRwJHKELPqJY3fuRSb+7sSboMAKwJSLqGmIW5Io1XgLxSEBqNvS/J7G/wBsgPEviDRaqN9IdVI7BrbZHuPDLTDYtMB8e4Pe8s/UI01MLwSq7q42uQvlKaFlVLc0SPa++U7pup0+lngkEMpnYujpHv1RKNt2l5iDZHlilvgE4E5/9bzUEj0E8pFgkDaBXG471HpPf5zk1fU+ss6qNLHGvq3MhEnFHbTMQFJPsQcv8MgYAkEcA8ivb3++ZwyI6hkZWU9ipsH8EYFCMmsQowTVb12hkDK6NuaizbvcDng8ZMaLq8rq2/zVIPb+H+5AAJ4a6sEfOWnYMbBgVyJYXmMUs0kkgAPlvarV8EKoCnke95sbp2n7RhBVqU7ISOyup4NH9Rk/5Y+MwmgVgQQCD3BF/vgUDofhR4ZqUmLTK3mFA42luCqxj+lFbcaPuRlj8KyLKdROpsSTMAftGBHx9rVs7eu6EyaeaNPqdGUEmuWBAPvXOcfgror6PSxad3DlBW4KV+5uybNk8++BYMYxgMYxgYutis0Q6FEJZUVWb6iFAJ/Nd86cYGAXMs9xgMYxgYlcyxjAYxjAYxjAYxjAZ4TnuadQCVIU0a4wPXmA78ZXpfFWmaQhZ0OxN5ANkj2FfPY506joaygiS35tS3NDji+D+oo516Do8MXKRIrceoAWa+T7nk84FMbxZNJIV0+m52q72HtN/lk2du0kq39JblTknpfCyNHHuQ/WZihkcDzDtoE3bKCCR8cDLf5Y+M9VAMCO6X0pYVCL9K9gRyO989z+vxkkoz3GBxa/pqTKVe6PFqzKwFg8MpBHIHY5og6IibCHl9H0gzykdq5tju/W8lMYHHp+nIgAAHAoHue99zZ/c50CKs2YwOfVw7kYUDakUexsdjXNZF+EulPpoAkmzfuZm8v6SWNkqtDaPhfYV375OYrAYxjAYzF8xiYkc8YGdZ7jGAxjGAxjGAxjGAxjGAxjGAxjGAxjGAxjGAxjGAxjGAxjGAxjGAxjGAxjGAxjGAxjGAxjGAxjGAxjGAxjGB//2Q=="/>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pic>
        <p:nvPicPr>
          <p:cNvPr id="48134" name="Picture 2" descr="http://trdocs.org/pars_docs/refs/30/29821/29821_html_m5caf543e.jpg"/>
          <p:cNvPicPr>
            <a:picLocks noGrp="1" noChangeAspect="1" noChangeArrowheads="1"/>
          </p:cNvPicPr>
          <p:nvPr>
            <p:ph sz="quarter" idx="4"/>
          </p:nvPr>
        </p:nvPicPr>
        <p:blipFill>
          <a:blip r:embed="rId2" cstate="print"/>
          <a:srcRect/>
          <a:stretch>
            <a:fillRect/>
          </a:stretch>
        </p:blipFill>
        <p:spPr>
          <a:xfrm>
            <a:off x="4645025" y="2438400"/>
            <a:ext cx="4041775" cy="2738438"/>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defRPr/>
            </a:pPr>
            <a:endParaRPr lang="tr-TR"/>
          </a:p>
        </p:txBody>
      </p:sp>
      <p:sp>
        <p:nvSpPr>
          <p:cNvPr id="8" name="7 Metin Yer Tutucusu"/>
          <p:cNvSpPr>
            <a:spLocks noGrp="1"/>
          </p:cNvSpPr>
          <p:nvPr>
            <p:ph type="body" idx="1"/>
          </p:nvPr>
        </p:nvSpPr>
        <p:spPr/>
        <p:txBody>
          <a:bodyPr/>
          <a:lstStyle/>
          <a:p>
            <a:pPr>
              <a:defRPr/>
            </a:pPr>
            <a:endParaRPr lang="tr-TR"/>
          </a:p>
        </p:txBody>
      </p:sp>
      <p:sp>
        <p:nvSpPr>
          <p:cNvPr id="9" name="8 İçerik Yer Tutucusu"/>
          <p:cNvSpPr>
            <a:spLocks noGrp="1"/>
          </p:cNvSpPr>
          <p:nvPr>
            <p:ph sz="half" idx="2"/>
          </p:nvPr>
        </p:nvSpPr>
        <p:spPr/>
        <p:txBody>
          <a:bodyPr>
            <a:normAutofit lnSpcReduction="10000"/>
          </a:bodyPr>
          <a:lstStyle/>
          <a:p>
            <a:pPr algn="just">
              <a:defRPr/>
            </a:pPr>
            <a:r>
              <a:rPr lang="tr-TR" dirty="0" smtClean="0">
                <a:latin typeface="Arial" charset="0"/>
              </a:rPr>
              <a:t>Yaralının dirseklerinden  tutarak kolları yukarı ve kendine doğru çeker</a:t>
            </a:r>
          </a:p>
          <a:p>
            <a:pPr algn="just">
              <a:defRPr/>
            </a:pPr>
            <a:r>
              <a:rPr lang="tr-TR" dirty="0" smtClean="0">
                <a:latin typeface="Arial" charset="0"/>
              </a:rPr>
              <a:t> Sonra dirsekleri  yere doğru bastırarak akciğerin genişlemesini sağlar</a:t>
            </a:r>
          </a:p>
          <a:p>
            <a:pPr algn="just">
              <a:defRPr/>
            </a:pPr>
            <a:r>
              <a:rPr lang="tr-TR" dirty="0" smtClean="0">
                <a:latin typeface="Arial" charset="0"/>
              </a:rPr>
              <a:t> Son hareket ise yaralının kolları  kendi göğsüne baskı yaptırmaktır.</a:t>
            </a:r>
          </a:p>
          <a:p>
            <a:pPr>
              <a:defRPr/>
            </a:pPr>
            <a:endParaRPr lang="tr-TR" dirty="0"/>
          </a:p>
        </p:txBody>
      </p:sp>
      <p:sp>
        <p:nvSpPr>
          <p:cNvPr id="10" name="9 Metin Yer Tutucusu"/>
          <p:cNvSpPr>
            <a:spLocks noGrp="1"/>
          </p:cNvSpPr>
          <p:nvPr>
            <p:ph type="body" sz="quarter" idx="3"/>
          </p:nvPr>
        </p:nvSpPr>
        <p:spPr/>
        <p:txBody>
          <a:bodyPr/>
          <a:lstStyle/>
          <a:p>
            <a:pPr>
              <a:defRPr/>
            </a:pPr>
            <a:endParaRPr lang="tr-TR"/>
          </a:p>
        </p:txBody>
      </p:sp>
      <p:pic>
        <p:nvPicPr>
          <p:cNvPr id="49158" name="Picture 5" descr="426_2"/>
          <p:cNvPicPr>
            <a:picLocks noGrp="1" noChangeAspect="1" noChangeArrowheads="1"/>
          </p:cNvPicPr>
          <p:nvPr>
            <p:ph sz="quarter" idx="4"/>
          </p:nvPr>
        </p:nvPicPr>
        <p:blipFill>
          <a:blip r:embed="rId2" cstate="print"/>
          <a:srcRect/>
          <a:stretch>
            <a:fillRect/>
          </a:stretch>
        </p:blipFill>
        <p:spPr>
          <a:xfrm>
            <a:off x="5237163" y="2667000"/>
            <a:ext cx="2857500" cy="2078038"/>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7218" name="Rectangle 2"/>
          <p:cNvSpPr>
            <a:spLocks noGrp="1" noChangeArrowheads="1"/>
          </p:cNvSpPr>
          <p:nvPr>
            <p:ph type="title"/>
          </p:nvPr>
        </p:nvSpPr>
        <p:spPr/>
        <p:txBody>
          <a:bodyPr/>
          <a:lstStyle/>
          <a:p>
            <a:pPr eaLnBrk="1" hangingPunct="1">
              <a:defRPr/>
            </a:pPr>
            <a:endParaRPr lang="tr-TR" smtClean="0"/>
          </a:p>
        </p:txBody>
      </p:sp>
      <p:sp>
        <p:nvSpPr>
          <p:cNvPr id="3977219" name="Rectangle 3"/>
          <p:cNvSpPr>
            <a:spLocks noGrp="1" noChangeArrowheads="1"/>
          </p:cNvSpPr>
          <p:nvPr>
            <p:ph type="body" idx="1"/>
          </p:nvPr>
        </p:nvSpPr>
        <p:spPr/>
        <p:txBody>
          <a:bodyPr/>
          <a:lstStyle/>
          <a:p>
            <a:pPr algn="just" eaLnBrk="1" hangingPunct="1">
              <a:spcBef>
                <a:spcPct val="0"/>
              </a:spcBef>
              <a:buClrTx/>
              <a:buSzTx/>
              <a:buFontTx/>
              <a:buNone/>
              <a:defRPr/>
            </a:pPr>
            <a:r>
              <a:rPr lang="tr-TR" b="1" smtClean="0">
                <a:effectLst/>
                <a:latin typeface="Arial" charset="0"/>
              </a:rPr>
              <a:t>SUNİ  SOLUNUM UYGULANAN YARALININ İZLENMESİ</a:t>
            </a:r>
          </a:p>
          <a:p>
            <a:pPr algn="just" eaLnBrk="1" hangingPunct="1">
              <a:spcBef>
                <a:spcPct val="0"/>
              </a:spcBef>
              <a:buClrTx/>
              <a:buSzTx/>
              <a:buFontTx/>
              <a:buNone/>
              <a:defRPr/>
            </a:pPr>
            <a:endParaRPr lang="tr-TR" smtClean="0">
              <a:effectLst/>
              <a:latin typeface="Arial" charset="0"/>
            </a:endParaRPr>
          </a:p>
          <a:p>
            <a:pPr algn="just" eaLnBrk="1" hangingPunct="1">
              <a:spcBef>
                <a:spcPct val="0"/>
              </a:spcBef>
              <a:buClrTx/>
              <a:buSzTx/>
              <a:buFontTx/>
              <a:buChar char="•"/>
              <a:defRPr/>
            </a:pPr>
            <a:r>
              <a:rPr lang="tr-TR" smtClean="0">
                <a:effectLst/>
                <a:latin typeface="Arial" charset="0"/>
              </a:rPr>
              <a:t>Suni solunum yöntemlerine yaralı kendiliğinden soluyuncaya kadar (kalbi çalışıyor ise) devam edilir</a:t>
            </a:r>
          </a:p>
          <a:p>
            <a:pPr algn="just" eaLnBrk="1" hangingPunct="1">
              <a:spcBef>
                <a:spcPct val="0"/>
              </a:spcBef>
              <a:buClrTx/>
              <a:buSzTx/>
              <a:buFontTx/>
              <a:buChar char="•"/>
              <a:defRPr/>
            </a:pPr>
            <a:r>
              <a:rPr lang="tr-TR" smtClean="0">
                <a:effectLst/>
                <a:latin typeface="Arial" charset="0"/>
              </a:rPr>
              <a:t> Solumaya  başlamış ise , solunumu rahatlatıcı pozisyonlardan biri olan yan yatış pozisyonu verilerek sevk edilmelidir</a:t>
            </a:r>
          </a:p>
          <a:p>
            <a:pPr eaLnBrk="1" hangingPunct="1">
              <a:defRPr/>
            </a:pPr>
            <a:endParaRPr lang="tr-TR"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half" idx="2"/>
          </p:nvPr>
        </p:nvSpPr>
        <p:spPr>
          <a:xfrm>
            <a:off x="381000" y="381000"/>
            <a:ext cx="4040188" cy="4637088"/>
          </a:xfrm>
        </p:spPr>
        <p:txBody>
          <a:bodyPr>
            <a:normAutofit lnSpcReduction="10000"/>
          </a:bodyPr>
          <a:lstStyle/>
          <a:p>
            <a:pPr eaLnBrk="1" hangingPunct="1">
              <a:lnSpc>
                <a:spcPct val="90000"/>
              </a:lnSpc>
              <a:defRPr/>
            </a:pPr>
            <a:r>
              <a:rPr lang="tr-TR" sz="2000" dirty="0" smtClean="0"/>
              <a:t>Ortam koşulları dikkate alınarak kazazedenin hangi tarafa döndürüleceğine karar verilmeli ve o tarafa geçerek diz </a:t>
            </a:r>
            <a:r>
              <a:rPr lang="tr-TR" sz="2000" dirty="0" err="1" smtClean="0"/>
              <a:t>çökülmeli</a:t>
            </a:r>
            <a:r>
              <a:rPr lang="tr-TR" sz="2000" dirty="0" smtClean="0"/>
              <a:t> </a:t>
            </a:r>
          </a:p>
          <a:p>
            <a:pPr eaLnBrk="1" hangingPunct="1">
              <a:lnSpc>
                <a:spcPct val="90000"/>
              </a:lnSpc>
              <a:defRPr/>
            </a:pPr>
            <a:r>
              <a:rPr lang="tr-TR" sz="2000" dirty="0" smtClean="0"/>
              <a:t>Kazazedenin karşı taraftaki kolu gövdesinin üzerine konulmalı </a:t>
            </a:r>
          </a:p>
          <a:p>
            <a:pPr eaLnBrk="1" hangingPunct="1">
              <a:lnSpc>
                <a:spcPct val="90000"/>
              </a:lnSpc>
              <a:defRPr/>
            </a:pPr>
            <a:r>
              <a:rPr lang="tr-TR" sz="2000" dirty="0" smtClean="0"/>
              <a:t>Kazazedenin yakın tarafındaki kolu gövdesinin altına yerleştirilmeli </a:t>
            </a:r>
          </a:p>
          <a:p>
            <a:pPr eaLnBrk="1" hangingPunct="1">
              <a:lnSpc>
                <a:spcPct val="90000"/>
              </a:lnSpc>
              <a:defRPr/>
            </a:pPr>
            <a:r>
              <a:rPr lang="tr-TR" sz="2000" dirty="0" smtClean="0"/>
              <a:t>Kazazedenin karşı taraftaki bacağı yakın taraftaki bacağının üzerine konulmalı </a:t>
            </a:r>
          </a:p>
          <a:p>
            <a:pPr eaLnBrk="1" hangingPunct="1">
              <a:lnSpc>
                <a:spcPct val="90000"/>
              </a:lnSpc>
              <a:defRPr/>
            </a:pPr>
            <a:r>
              <a:rPr lang="tr-TR" sz="2000" dirty="0" smtClean="0"/>
              <a:t>Bir el ile kazazedenin karşı </a:t>
            </a:r>
            <a:r>
              <a:rPr lang="tr-TR" sz="2000" dirty="0" err="1" smtClean="0"/>
              <a:t>omuzundan</a:t>
            </a:r>
            <a:r>
              <a:rPr lang="tr-TR" sz="2000" dirty="0" smtClean="0"/>
              <a:t> diğer el ile de karşı kalçasından kavrayarak yavaşça tek hareketle kendine doğru çevirmeli </a:t>
            </a:r>
          </a:p>
          <a:p>
            <a:pPr>
              <a:defRPr/>
            </a:pPr>
            <a:endParaRPr lang="tr-TR" sz="2000" dirty="0"/>
          </a:p>
        </p:txBody>
      </p:sp>
      <p:pic>
        <p:nvPicPr>
          <p:cNvPr id="51203" name="Picture 3" descr="http://www.acilveilkyardim.com/ilkyardim/komapoz.JPG"/>
          <p:cNvPicPr>
            <a:picLocks noGrp="1" noChangeAspect="1" noChangeArrowheads="1"/>
          </p:cNvPicPr>
          <p:nvPr>
            <p:ph sz="quarter" idx="4"/>
          </p:nvPr>
        </p:nvPicPr>
        <p:blipFill>
          <a:blip r:embed="rId2" cstate="print"/>
          <a:srcRect/>
          <a:stretch>
            <a:fillRect/>
          </a:stretch>
        </p:blipFill>
        <p:spPr>
          <a:xfrm>
            <a:off x="4737100" y="1981200"/>
            <a:ext cx="3857625" cy="3570288"/>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3" name="2 Metin Yer Tutucusu"/>
          <p:cNvSpPr>
            <a:spLocks noGrp="1"/>
          </p:cNvSpPr>
          <p:nvPr>
            <p:ph type="body" idx="1"/>
          </p:nvPr>
        </p:nvSpPr>
        <p:spPr/>
        <p:txBody>
          <a:bodyPr/>
          <a:lstStyle/>
          <a:p>
            <a:pPr>
              <a:defRPr/>
            </a:pPr>
            <a:endParaRPr lang="tr-TR"/>
          </a:p>
        </p:txBody>
      </p:sp>
      <p:sp>
        <p:nvSpPr>
          <p:cNvPr id="4" name="3 İçerik Yer Tutucusu"/>
          <p:cNvSpPr>
            <a:spLocks noGrp="1"/>
          </p:cNvSpPr>
          <p:nvPr>
            <p:ph sz="half" idx="2"/>
          </p:nvPr>
        </p:nvSpPr>
        <p:spPr/>
        <p:txBody>
          <a:bodyPr/>
          <a:lstStyle/>
          <a:p>
            <a:pPr eaLnBrk="1" hangingPunct="1">
              <a:lnSpc>
                <a:spcPct val="90000"/>
              </a:lnSpc>
              <a:defRPr/>
            </a:pPr>
            <a:r>
              <a:rPr lang="tr-TR" sz="2000" b="1" dirty="0" smtClean="0"/>
              <a:t>Altın Kural  : Koma (yan yatış) pozisyonu yapılabilmesi için kazazedenin ; </a:t>
            </a:r>
            <a:endParaRPr lang="tr-TR" sz="2000" dirty="0" smtClean="0"/>
          </a:p>
          <a:p>
            <a:pPr eaLnBrk="1" hangingPunct="1">
              <a:lnSpc>
                <a:spcPct val="90000"/>
              </a:lnSpc>
              <a:defRPr/>
            </a:pPr>
            <a:r>
              <a:rPr lang="tr-TR" sz="2000" b="1" dirty="0" smtClean="0"/>
              <a:t>NABIZI OLMALIDIR</a:t>
            </a:r>
            <a:r>
              <a:rPr lang="tr-TR" sz="2000" dirty="0" smtClean="0"/>
              <a:t> </a:t>
            </a:r>
          </a:p>
          <a:p>
            <a:pPr eaLnBrk="1" hangingPunct="1">
              <a:lnSpc>
                <a:spcPct val="90000"/>
              </a:lnSpc>
              <a:defRPr/>
            </a:pPr>
            <a:r>
              <a:rPr lang="tr-TR" sz="2000" b="1" dirty="0" smtClean="0"/>
              <a:t>SOLUNUMU OLMALIDIR</a:t>
            </a:r>
            <a:r>
              <a:rPr lang="tr-TR" sz="2000" dirty="0" smtClean="0"/>
              <a:t> </a:t>
            </a:r>
          </a:p>
          <a:p>
            <a:pPr lvl="1" eaLnBrk="1" hangingPunct="1">
              <a:lnSpc>
                <a:spcPct val="90000"/>
              </a:lnSpc>
              <a:defRPr/>
            </a:pPr>
            <a:r>
              <a:rPr lang="tr-TR" dirty="0" smtClean="0"/>
              <a:t>Sesli ve ağrılı uyaranla bilincin kapalı olduğuna karar verilmeli </a:t>
            </a:r>
          </a:p>
          <a:p>
            <a:pPr lvl="1" eaLnBrk="1" hangingPunct="1">
              <a:lnSpc>
                <a:spcPct val="90000"/>
              </a:lnSpc>
              <a:defRPr/>
            </a:pPr>
            <a:r>
              <a:rPr lang="tr-TR" dirty="0" smtClean="0"/>
              <a:t>Kendi kendine solunum yaptığı gözlenmeli </a:t>
            </a:r>
          </a:p>
          <a:p>
            <a:pPr lvl="1" eaLnBrk="1" hangingPunct="1">
              <a:lnSpc>
                <a:spcPct val="90000"/>
              </a:lnSpc>
              <a:defRPr/>
            </a:pPr>
            <a:r>
              <a:rPr lang="tr-TR" dirty="0" smtClean="0"/>
              <a:t>Nabız </a:t>
            </a:r>
            <a:r>
              <a:rPr lang="tr-TR" dirty="0" err="1" smtClean="0"/>
              <a:t>kontrolu</a:t>
            </a:r>
            <a:r>
              <a:rPr lang="tr-TR" dirty="0" smtClean="0"/>
              <a:t> ile kalbin çalıştığı belirlenmeli </a:t>
            </a:r>
          </a:p>
          <a:p>
            <a:pPr>
              <a:defRPr/>
            </a:pPr>
            <a:endParaRPr lang="tr-TR" sz="2000" dirty="0"/>
          </a:p>
        </p:txBody>
      </p:sp>
      <p:sp>
        <p:nvSpPr>
          <p:cNvPr id="5" name="4 Metin Yer Tutucusu"/>
          <p:cNvSpPr>
            <a:spLocks noGrp="1"/>
          </p:cNvSpPr>
          <p:nvPr>
            <p:ph type="body" sz="quarter" idx="3"/>
          </p:nvPr>
        </p:nvSpPr>
        <p:spPr/>
        <p:txBody>
          <a:bodyPr/>
          <a:lstStyle/>
          <a:p>
            <a:pPr>
              <a:defRPr/>
            </a:pPr>
            <a:endParaRPr lang="tr-TR"/>
          </a:p>
        </p:txBody>
      </p:sp>
      <p:pic>
        <p:nvPicPr>
          <p:cNvPr id="52230" name="Picture 3"/>
          <p:cNvPicPr>
            <a:picLocks noGrp="1" noChangeAspect="1" noChangeArrowheads="1"/>
          </p:cNvPicPr>
          <p:nvPr>
            <p:ph sz="quarter" idx="4"/>
          </p:nvPr>
        </p:nvPicPr>
        <p:blipFill>
          <a:blip r:embed="rId2" cstate="print"/>
          <a:srcRect/>
          <a:stretch>
            <a:fillRect/>
          </a:stretch>
        </p:blipFill>
        <p:spPr>
          <a:xfrm>
            <a:off x="5132388" y="2514600"/>
            <a:ext cx="3067050" cy="2667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3618" name="Rectangle 2"/>
          <p:cNvSpPr>
            <a:spLocks noGrp="1" noChangeArrowheads="1"/>
          </p:cNvSpPr>
          <p:nvPr>
            <p:ph type="title"/>
          </p:nvPr>
        </p:nvSpPr>
        <p:spPr/>
        <p:txBody>
          <a:bodyPr/>
          <a:lstStyle/>
          <a:p>
            <a:pPr eaLnBrk="1" hangingPunct="1">
              <a:defRPr/>
            </a:pPr>
            <a:r>
              <a:rPr lang="tr-TR" smtClean="0"/>
              <a:t>SOLUNUM</a:t>
            </a:r>
          </a:p>
        </p:txBody>
      </p:sp>
      <p:sp>
        <p:nvSpPr>
          <p:cNvPr id="3823619" name="Rectangle 3"/>
          <p:cNvSpPr>
            <a:spLocks noGrp="1" noChangeArrowheads="1"/>
          </p:cNvSpPr>
          <p:nvPr>
            <p:ph type="body" idx="1"/>
          </p:nvPr>
        </p:nvSpPr>
        <p:spPr/>
        <p:txBody>
          <a:bodyPr/>
          <a:lstStyle/>
          <a:p>
            <a:pPr eaLnBrk="1" hangingPunct="1">
              <a:lnSpc>
                <a:spcPct val="90000"/>
              </a:lnSpc>
              <a:defRPr/>
            </a:pPr>
            <a:r>
              <a:rPr lang="tr-TR" sz="2800" smtClean="0"/>
              <a:t>İlkyardımda öncelikle hedef solunumu sağlamaktır.</a:t>
            </a:r>
          </a:p>
          <a:p>
            <a:pPr lvl="1" eaLnBrk="1" hangingPunct="1">
              <a:lnSpc>
                <a:spcPct val="90000"/>
              </a:lnSpc>
              <a:defRPr/>
            </a:pPr>
            <a:r>
              <a:rPr lang="tr-TR" sz="2400" smtClean="0"/>
              <a:t>Eğer bu sağlanamaz ise 3.dakikadan başlayarak beyin hücreleri oksijensiz kalacağından ölmeye başlar, </a:t>
            </a:r>
          </a:p>
          <a:p>
            <a:pPr lvl="1" eaLnBrk="1" hangingPunct="1">
              <a:lnSpc>
                <a:spcPct val="90000"/>
              </a:lnSpc>
              <a:defRPr/>
            </a:pPr>
            <a:r>
              <a:rPr lang="tr-TR" sz="2400" smtClean="0"/>
              <a:t>Dışardan hava takviye edilmezse 4-6 dk.sonra ölüm meydana gelebilir.Bu süreyi ilkyardımcı çok iyi kullanmak zorundadır.</a:t>
            </a:r>
          </a:p>
          <a:p>
            <a:pPr eaLnBrk="1" hangingPunct="1">
              <a:lnSpc>
                <a:spcPct val="90000"/>
              </a:lnSpc>
              <a:defRPr/>
            </a:pPr>
            <a:r>
              <a:rPr lang="tr-TR" sz="2800" smtClean="0"/>
              <a:t>3-4 dakikalık sürede yapılacak son derece kolay uygulamalar ile yaşamın kurtarılabileceği  asla unutulmalıdır.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defRPr/>
            </a:pPr>
            <a:r>
              <a:rPr lang="tr-TR" dirty="0" smtClean="0"/>
              <a:t>Boğulma</a:t>
            </a:r>
            <a:endParaRPr lang="tr-TR" dirty="0"/>
          </a:p>
        </p:txBody>
      </p:sp>
      <p:sp>
        <p:nvSpPr>
          <p:cNvPr id="6" name="5 İçerik Yer Tutucusu"/>
          <p:cNvSpPr>
            <a:spLocks noGrp="1"/>
          </p:cNvSpPr>
          <p:nvPr>
            <p:ph idx="1"/>
          </p:nvPr>
        </p:nvSpPr>
        <p:spPr/>
        <p:txBody>
          <a:bodyPr/>
          <a:lstStyle/>
          <a:p>
            <a:pPr>
              <a:defRPr/>
            </a:pPr>
            <a:r>
              <a:rPr lang="tr-TR" dirty="0" smtClean="0"/>
              <a:t>Solunum yolunda hava geçişinin engellenmesi sonucunda vücuttaki dokulara yeterli oksijen gitmemesidir. </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half" idx="2"/>
          </p:nvPr>
        </p:nvSpPr>
        <p:spPr>
          <a:xfrm>
            <a:off x="457200" y="609600"/>
            <a:ext cx="4040188" cy="5516563"/>
          </a:xfrm>
        </p:spPr>
        <p:txBody>
          <a:bodyPr/>
          <a:lstStyle/>
          <a:p>
            <a:pPr>
              <a:defRPr/>
            </a:pPr>
            <a:r>
              <a:rPr lang="tr-TR" sz="2000" dirty="0" smtClean="0"/>
              <a:t>Boğulma nedenleri</a:t>
            </a:r>
          </a:p>
          <a:p>
            <a:pPr lvl="1">
              <a:defRPr/>
            </a:pPr>
            <a:r>
              <a:rPr lang="tr-TR" sz="1600" dirty="0" smtClean="0"/>
              <a:t>Bilinç kaybında dilin gevşemesi</a:t>
            </a:r>
          </a:p>
          <a:p>
            <a:pPr lvl="1">
              <a:defRPr/>
            </a:pPr>
            <a:r>
              <a:rPr lang="tr-TR" sz="1600" dirty="0" smtClean="0"/>
              <a:t>Hava yoluna sıvı dolması</a:t>
            </a:r>
          </a:p>
          <a:p>
            <a:pPr lvl="1">
              <a:defRPr/>
            </a:pPr>
            <a:r>
              <a:rPr lang="tr-TR" sz="1600" dirty="0" smtClean="0"/>
              <a:t>Hava yoluna yabancı cisim kaçması</a:t>
            </a:r>
          </a:p>
          <a:p>
            <a:pPr lvl="1">
              <a:defRPr/>
            </a:pPr>
            <a:r>
              <a:rPr lang="tr-TR" sz="1600" dirty="0" smtClean="0"/>
              <a:t> solum organlarının yaralanması</a:t>
            </a:r>
          </a:p>
          <a:p>
            <a:pPr lvl="1">
              <a:defRPr/>
            </a:pPr>
            <a:r>
              <a:rPr lang="tr-TR" sz="1600" dirty="0" smtClean="0"/>
              <a:t> </a:t>
            </a:r>
            <a:r>
              <a:rPr lang="tr-TR" sz="1600" dirty="0" err="1" smtClean="0"/>
              <a:t>Dışardan</a:t>
            </a:r>
            <a:r>
              <a:rPr lang="tr-TR" sz="1600" dirty="0" smtClean="0"/>
              <a:t> yapılan baskılar,</a:t>
            </a:r>
          </a:p>
          <a:p>
            <a:pPr lvl="1">
              <a:defRPr/>
            </a:pPr>
            <a:r>
              <a:rPr lang="tr-TR" sz="1600" dirty="0" smtClean="0"/>
              <a:t> toprak veya göçük altında kalma</a:t>
            </a:r>
          </a:p>
          <a:p>
            <a:pPr lvl="1">
              <a:defRPr/>
            </a:pPr>
            <a:r>
              <a:rPr lang="tr-TR" sz="1600" dirty="0" smtClean="0"/>
              <a:t>Gaz zehirlenmeleri</a:t>
            </a:r>
          </a:p>
          <a:p>
            <a:pPr lvl="1">
              <a:defRPr/>
            </a:pPr>
            <a:r>
              <a:rPr lang="tr-TR" sz="1600" dirty="0" smtClean="0"/>
              <a:t> Alerjik reaksiyonlar astım nöbetleri</a:t>
            </a:r>
          </a:p>
          <a:p>
            <a:pPr lvl="1">
              <a:defRPr/>
            </a:pPr>
            <a:r>
              <a:rPr lang="tr-TR" sz="1600" dirty="0" smtClean="0"/>
              <a:t> İlaçlar</a:t>
            </a:r>
          </a:p>
          <a:p>
            <a:pPr lvl="1">
              <a:defRPr/>
            </a:pPr>
            <a:r>
              <a:rPr lang="tr-TR" sz="1600" dirty="0" smtClean="0"/>
              <a:t>Suda boğulma</a:t>
            </a:r>
          </a:p>
          <a:p>
            <a:pPr>
              <a:defRPr/>
            </a:pPr>
            <a:endParaRPr lang="tr-TR" dirty="0"/>
          </a:p>
        </p:txBody>
      </p:sp>
      <p:sp>
        <p:nvSpPr>
          <p:cNvPr id="8" name="7 İçerik Yer Tutucusu"/>
          <p:cNvSpPr>
            <a:spLocks noGrp="1"/>
          </p:cNvSpPr>
          <p:nvPr>
            <p:ph sz="quarter" idx="4"/>
          </p:nvPr>
        </p:nvSpPr>
        <p:spPr>
          <a:xfrm>
            <a:off x="4645025" y="457200"/>
            <a:ext cx="4041775" cy="5668963"/>
          </a:xfrm>
        </p:spPr>
        <p:txBody>
          <a:bodyPr/>
          <a:lstStyle/>
          <a:p>
            <a:pPr>
              <a:defRPr/>
            </a:pPr>
            <a:r>
              <a:rPr lang="tr-TR" sz="2000" dirty="0" smtClean="0"/>
              <a:t>Boğulmalarda genel belirtiler</a:t>
            </a:r>
          </a:p>
          <a:p>
            <a:pPr lvl="1">
              <a:defRPr/>
            </a:pPr>
            <a:r>
              <a:rPr lang="tr-TR" dirty="0" smtClean="0"/>
              <a:t>Solunum güçlüğü</a:t>
            </a:r>
          </a:p>
          <a:p>
            <a:pPr lvl="1">
              <a:defRPr/>
            </a:pPr>
            <a:r>
              <a:rPr lang="tr-TR" dirty="0" err="1" smtClean="0"/>
              <a:t>Gürtülü</a:t>
            </a:r>
            <a:r>
              <a:rPr lang="tr-TR" dirty="0" smtClean="0"/>
              <a:t> hızlı ve der,in solunum</a:t>
            </a:r>
          </a:p>
          <a:p>
            <a:pPr lvl="1">
              <a:defRPr/>
            </a:pPr>
            <a:r>
              <a:rPr lang="tr-TR" dirty="0" smtClean="0"/>
              <a:t>Ağızda balgam toplanması ve köpüklenme</a:t>
            </a:r>
          </a:p>
          <a:p>
            <a:pPr lvl="1">
              <a:defRPr/>
            </a:pPr>
            <a:r>
              <a:rPr lang="tr-TR" dirty="0" smtClean="0"/>
              <a:t>Gözler dışa fırlamış gibi görünür</a:t>
            </a:r>
          </a:p>
          <a:p>
            <a:pPr lvl="1">
              <a:defRPr/>
            </a:pPr>
            <a:r>
              <a:rPr lang="tr-TR" dirty="0" smtClean="0"/>
              <a:t>Yüzde huzursuzluk sıkıntı hali </a:t>
            </a:r>
          </a:p>
          <a:p>
            <a:pPr lvl="1">
              <a:defRPr/>
            </a:pPr>
            <a:r>
              <a:rPr lang="tr-TR" dirty="0" smtClean="0"/>
              <a:t>Bilinç bozukluğu ve kaybı dudaklarda ve tırnaklarda morarma</a:t>
            </a:r>
          </a:p>
          <a:p>
            <a:pPr lvl="1">
              <a:defRPr/>
            </a:pP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Boğulmalarda ilkyardım</a:t>
            </a:r>
            <a:endParaRPr lang="tr-TR" dirty="0"/>
          </a:p>
        </p:txBody>
      </p:sp>
      <p:sp>
        <p:nvSpPr>
          <p:cNvPr id="4" name="3 İçerik Yer Tutucusu"/>
          <p:cNvSpPr>
            <a:spLocks noGrp="1"/>
          </p:cNvSpPr>
          <p:nvPr>
            <p:ph sz="half" idx="2"/>
          </p:nvPr>
        </p:nvSpPr>
        <p:spPr>
          <a:xfrm>
            <a:off x="457200" y="2174875"/>
            <a:ext cx="6477000" cy="3951288"/>
          </a:xfrm>
        </p:spPr>
        <p:txBody>
          <a:bodyPr/>
          <a:lstStyle/>
          <a:p>
            <a:pPr>
              <a:defRPr/>
            </a:pPr>
            <a:r>
              <a:rPr lang="tr-TR" dirty="0" smtClean="0"/>
              <a:t>Boğulma nedeni ortadan kaldırılır</a:t>
            </a:r>
          </a:p>
          <a:p>
            <a:pPr>
              <a:defRPr/>
            </a:pPr>
            <a:r>
              <a:rPr lang="tr-TR" dirty="0" smtClean="0"/>
              <a:t> Bilinç kontrolü yapılır Yaşamsal bulgular değerlendirilir</a:t>
            </a:r>
          </a:p>
          <a:p>
            <a:pPr>
              <a:defRPr/>
            </a:pPr>
            <a:r>
              <a:rPr lang="tr-TR" dirty="0" smtClean="0"/>
              <a:t> Temel yaşam desteği sağlanır</a:t>
            </a:r>
          </a:p>
          <a:p>
            <a:pPr>
              <a:defRPr/>
            </a:pPr>
            <a:r>
              <a:rPr lang="tr-TR" dirty="0" smtClean="0"/>
              <a:t> Tıbbi yardım istenir</a:t>
            </a:r>
          </a:p>
          <a:p>
            <a:pPr>
              <a:defRPr/>
            </a:pPr>
            <a:r>
              <a:rPr lang="tr-TR" dirty="0" smtClean="0"/>
              <a:t>Yaşam bulguları izlenir</a:t>
            </a:r>
          </a:p>
          <a:p>
            <a:pPr>
              <a:defRPr/>
            </a:pP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24" name="Rectangle 4"/>
          <p:cNvSpPr>
            <a:spLocks noGrp="1" noChangeArrowheads="1"/>
          </p:cNvSpPr>
          <p:nvPr>
            <p:ph type="title"/>
          </p:nvPr>
        </p:nvSpPr>
        <p:spPr/>
        <p:txBody>
          <a:bodyPr/>
          <a:lstStyle/>
          <a:p>
            <a:pPr eaLnBrk="1" hangingPunct="1">
              <a:defRPr/>
            </a:pPr>
            <a:endParaRPr lang="tr-TR" smtClean="0"/>
          </a:p>
        </p:txBody>
      </p:sp>
      <p:sp>
        <p:nvSpPr>
          <p:cNvPr id="3819523" name="Rectangle 3"/>
          <p:cNvSpPr>
            <a:spLocks noGrp="1" noChangeArrowheads="1"/>
          </p:cNvSpPr>
          <p:nvPr>
            <p:ph type="body" sz="half" idx="1"/>
          </p:nvPr>
        </p:nvSpPr>
        <p:spPr/>
        <p:txBody>
          <a:bodyPr/>
          <a:lstStyle/>
          <a:p>
            <a:pPr eaLnBrk="1" hangingPunct="1">
              <a:lnSpc>
                <a:spcPct val="80000"/>
              </a:lnSpc>
              <a:buFont typeface="Wingdings" pitchFamily="2" charset="2"/>
              <a:buNone/>
              <a:defRPr/>
            </a:pPr>
            <a:r>
              <a:rPr lang="tr-TR" sz="2000" b="1" dirty="0" smtClean="0"/>
              <a:t>SUDA</a:t>
            </a:r>
            <a:r>
              <a:rPr lang="tr-TR" sz="2000" dirty="0" smtClean="0"/>
              <a:t> </a:t>
            </a:r>
            <a:r>
              <a:rPr lang="tr-TR" sz="2000" b="1" dirty="0" smtClean="0"/>
              <a:t>BOĞULMA</a:t>
            </a:r>
          </a:p>
          <a:p>
            <a:pPr eaLnBrk="1" hangingPunct="1">
              <a:lnSpc>
                <a:spcPct val="80000"/>
              </a:lnSpc>
              <a:buFont typeface="Wingdings" pitchFamily="2" charset="2"/>
              <a:buNone/>
              <a:defRPr/>
            </a:pPr>
            <a:r>
              <a:rPr lang="tr-TR" sz="2000" b="1" dirty="0" smtClean="0"/>
              <a:t>En önemli aşama hastanın sudan kurtarılmasıdır.</a:t>
            </a:r>
          </a:p>
          <a:p>
            <a:pPr eaLnBrk="1" hangingPunct="1">
              <a:lnSpc>
                <a:spcPct val="80000"/>
              </a:lnSpc>
              <a:defRPr/>
            </a:pPr>
            <a:r>
              <a:rPr lang="tr-TR" sz="1800" b="1" dirty="0" smtClean="0"/>
              <a:t>Sudan</a:t>
            </a:r>
            <a:r>
              <a:rPr lang="tr-TR" sz="1800" dirty="0" smtClean="0"/>
              <a:t> </a:t>
            </a:r>
            <a:r>
              <a:rPr lang="tr-TR" sz="1800" b="1" dirty="0" smtClean="0"/>
              <a:t>kurtarmanın</a:t>
            </a:r>
            <a:r>
              <a:rPr lang="tr-TR" sz="1800" dirty="0" smtClean="0"/>
              <a:t> </a:t>
            </a:r>
            <a:r>
              <a:rPr lang="tr-TR" sz="1800" b="1" dirty="0" smtClean="0"/>
              <a:t>temel</a:t>
            </a:r>
            <a:r>
              <a:rPr lang="tr-TR" sz="1800" dirty="0" smtClean="0"/>
              <a:t> </a:t>
            </a:r>
            <a:r>
              <a:rPr lang="tr-TR" sz="1800" b="1" dirty="0" smtClean="0"/>
              <a:t>kuralı</a:t>
            </a:r>
            <a:r>
              <a:rPr lang="tr-TR" sz="1800" dirty="0" smtClean="0"/>
              <a:t>: “At (simit gibi) çek (ağaç dalı gibi), kürek çek işe yaramazsa yüzerek git”</a:t>
            </a:r>
          </a:p>
          <a:p>
            <a:pPr eaLnBrk="1" hangingPunct="1">
              <a:lnSpc>
                <a:spcPct val="80000"/>
              </a:lnSpc>
              <a:defRPr/>
            </a:pPr>
            <a:r>
              <a:rPr lang="tr-TR" sz="1800" dirty="0" smtClean="0"/>
              <a:t>Eğer ilkyardım eğitiminden geçmişseniz su içinde ağızdan </a:t>
            </a:r>
            <a:r>
              <a:rPr lang="tr-TR" sz="1800" dirty="0" err="1" smtClean="0"/>
              <a:t>ağıza</a:t>
            </a:r>
            <a:r>
              <a:rPr lang="tr-TR" sz="1800" dirty="0" smtClean="0"/>
              <a:t> suni solunuma başlayabilirsiniz.</a:t>
            </a:r>
          </a:p>
          <a:p>
            <a:pPr eaLnBrk="1" hangingPunct="1">
              <a:lnSpc>
                <a:spcPct val="80000"/>
              </a:lnSpc>
              <a:defRPr/>
            </a:pPr>
            <a:r>
              <a:rPr lang="tr-TR" sz="1800" dirty="0" smtClean="0"/>
              <a:t>Öncelikle iyi yüzme biliyorsanız boğulan kişiyi kurtarmak için suya girmelisiniz.</a:t>
            </a:r>
          </a:p>
          <a:p>
            <a:pPr eaLnBrk="1" hangingPunct="1">
              <a:lnSpc>
                <a:spcPct val="80000"/>
              </a:lnSpc>
              <a:defRPr/>
            </a:pPr>
            <a:r>
              <a:rPr lang="tr-TR" sz="1800" dirty="0" smtClean="0"/>
              <a:t>Arkadan ve yandan yaklaşarak koltuk altından tutarak sırtını omzunuzun üzerine getirin böylece </a:t>
            </a:r>
            <a:r>
              <a:rPr lang="tr-TR" sz="1800" b="1" dirty="0" smtClean="0"/>
              <a:t>baş yukarıda</a:t>
            </a:r>
            <a:r>
              <a:rPr lang="tr-TR" sz="1800" dirty="0" smtClean="0"/>
              <a:t> kalacaktır Sırtüstü veya yan yüzerek kişiyi karaya çıkarınız.</a:t>
            </a:r>
          </a:p>
        </p:txBody>
      </p:sp>
      <p:sp>
        <p:nvSpPr>
          <p:cNvPr id="56324" name="Rectangle 5"/>
          <p:cNvSpPr>
            <a:spLocks noGrp="1" noChangeArrowheads="1" noTextEdit="1"/>
          </p:cNvSpPr>
          <p:nvPr>
            <p:ph type="chart" sz="half" idx="2"/>
          </p:nvPr>
        </p:nvSpPr>
        <p:spPr/>
      </p:sp>
      <p:pic>
        <p:nvPicPr>
          <p:cNvPr id="56325" name="Picture 9" descr="http://www.avdayiz.com/imageup/images/vSi3K.jpg"/>
          <p:cNvPicPr>
            <a:picLocks noChangeAspect="1" noChangeArrowheads="1"/>
          </p:cNvPicPr>
          <p:nvPr/>
        </p:nvPicPr>
        <p:blipFill>
          <a:blip r:embed="rId2" cstate="print"/>
          <a:srcRect/>
          <a:stretch>
            <a:fillRect/>
          </a:stretch>
        </p:blipFill>
        <p:spPr bwMode="auto">
          <a:xfrm>
            <a:off x="4724400" y="0"/>
            <a:ext cx="4343400" cy="66833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medya.zaman.com.tr/2008/05/22/bogul1.jpg"/>
          <p:cNvPicPr>
            <a:picLocks noChangeAspect="1" noChangeArrowheads="1"/>
          </p:cNvPicPr>
          <p:nvPr/>
        </p:nvPicPr>
        <p:blipFill>
          <a:blip r:embed="rId2" cstate="print"/>
          <a:srcRect/>
          <a:stretch>
            <a:fillRect/>
          </a:stretch>
        </p:blipFill>
        <p:spPr bwMode="auto">
          <a:xfrm>
            <a:off x="533400" y="1143000"/>
            <a:ext cx="7848600" cy="46720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0548" name="Rectangle 4"/>
          <p:cNvSpPr>
            <a:spLocks noGrp="1" noChangeArrowheads="1"/>
          </p:cNvSpPr>
          <p:nvPr>
            <p:ph type="title"/>
          </p:nvPr>
        </p:nvSpPr>
        <p:spPr/>
        <p:txBody>
          <a:bodyPr/>
          <a:lstStyle/>
          <a:p>
            <a:pPr eaLnBrk="1" hangingPunct="1">
              <a:defRPr/>
            </a:pPr>
            <a:endParaRPr lang="tr-TR" smtClean="0"/>
          </a:p>
        </p:txBody>
      </p:sp>
      <p:sp>
        <p:nvSpPr>
          <p:cNvPr id="3820547" name="Rectangle 3"/>
          <p:cNvSpPr>
            <a:spLocks noGrp="1" noChangeArrowheads="1"/>
          </p:cNvSpPr>
          <p:nvPr>
            <p:ph type="body" sz="half" idx="1"/>
          </p:nvPr>
        </p:nvSpPr>
        <p:spPr/>
        <p:txBody>
          <a:bodyPr/>
          <a:lstStyle/>
          <a:p>
            <a:pPr eaLnBrk="1" hangingPunct="1">
              <a:defRPr/>
            </a:pPr>
            <a:r>
              <a:rPr lang="tr-TR" sz="2000" smtClean="0"/>
              <a:t>Hemen sırtüstü yatırarak başını yan çevirip bu arada bir diğer kişi bacaklarından yukarı kaldırarak suyun boşalması sağlanır. </a:t>
            </a:r>
          </a:p>
          <a:p>
            <a:pPr eaLnBrk="1" hangingPunct="1">
              <a:defRPr/>
            </a:pPr>
            <a:r>
              <a:rPr lang="tr-TR" sz="2000" smtClean="0"/>
              <a:t>Veya boğulanın karnından iki elle tutularak bel yukarı doğru kaldırılır. Vücut ters V şeklinde olmalıdır. Bu pozisyonda su yine boşalacaktır.</a:t>
            </a:r>
          </a:p>
        </p:txBody>
      </p:sp>
      <p:pic>
        <p:nvPicPr>
          <p:cNvPr id="58372" name="Picture 6" descr="423_1"/>
          <p:cNvPicPr>
            <a:picLocks noGrp="1" noChangeAspect="1" noChangeArrowheads="1"/>
          </p:cNvPicPr>
          <p:nvPr>
            <p:ph type="chart" sz="half" idx="2"/>
          </p:nvPr>
        </p:nvPicPr>
        <p:blipFill>
          <a:blip r:embed="rId2" cstate="print"/>
          <a:srcRect/>
          <a:stretch>
            <a:fillRect/>
          </a:stretch>
        </p:blipFill>
        <p:spPr>
          <a:xfrm>
            <a:off x="4648200" y="2249488"/>
            <a:ext cx="4038600" cy="3230562"/>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defRPr/>
            </a:pPr>
            <a:endParaRPr lang="tr-TR"/>
          </a:p>
        </p:txBody>
      </p:sp>
      <p:sp>
        <p:nvSpPr>
          <p:cNvPr id="6" name="5 İçerik Yer Tutucusu"/>
          <p:cNvSpPr>
            <a:spLocks noGrp="1"/>
          </p:cNvSpPr>
          <p:nvPr>
            <p:ph idx="1"/>
          </p:nvPr>
        </p:nvSpPr>
        <p:spPr/>
        <p:txBody>
          <a:bodyPr/>
          <a:lstStyle/>
          <a:p>
            <a:pPr>
              <a:defRPr/>
            </a:pPr>
            <a:r>
              <a:rPr lang="tr-TR" sz="2400" dirty="0" smtClean="0"/>
              <a:t>Suda boğulmalarda hava yolundaki girişindeki kasların refleks olarak kasılmasına bağlı olarak akciğerlere giren sıvı miktarı çok azdır . Bu nedenle su boşaltma ile çok vakit kaybedilmemelidir.</a:t>
            </a:r>
          </a:p>
          <a:p>
            <a:pPr lvl="1">
              <a:defRPr/>
            </a:pPr>
            <a:r>
              <a:rPr lang="tr-TR" sz="2400" dirty="0" smtClean="0"/>
              <a:t>Suni solunuma  mümkünse  suda başlanmalıdır bunun için hızla sığ sulara çekilmesi gerekir.</a:t>
            </a:r>
          </a:p>
          <a:p>
            <a:pPr lvl="1">
              <a:defRPr/>
            </a:pPr>
            <a:r>
              <a:rPr lang="tr-TR" sz="2400" u="sng" dirty="0" smtClean="0"/>
              <a:t>Boyun kırıkları</a:t>
            </a:r>
            <a:r>
              <a:rPr lang="tr-TR" sz="2400" dirty="0" smtClean="0"/>
              <a:t> tehlikesi varsa alt çene manevrası yapılmalıdır.</a:t>
            </a:r>
            <a:endParaRPr lang="tr-T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1571" name="Rectangle 3"/>
          <p:cNvSpPr>
            <a:spLocks noGrp="1" noChangeArrowheads="1"/>
          </p:cNvSpPr>
          <p:nvPr>
            <p:ph type="body" idx="1"/>
          </p:nvPr>
        </p:nvSpPr>
        <p:spPr/>
        <p:txBody>
          <a:bodyPr/>
          <a:lstStyle/>
          <a:p>
            <a:pPr eaLnBrk="1" hangingPunct="1">
              <a:lnSpc>
                <a:spcPct val="90000"/>
              </a:lnSpc>
              <a:defRPr/>
            </a:pPr>
            <a:r>
              <a:rPr lang="tr-TR" sz="2400" u="sng" dirty="0" smtClean="0"/>
              <a:t>Çocuk ise</a:t>
            </a:r>
            <a:r>
              <a:rPr lang="tr-TR" sz="2400" dirty="0" smtClean="0"/>
              <a:t>, ayak bilekleri tutularak yukarıya kaldırılır, bu pozisyonda suyun boşaldığı görülecektir.  </a:t>
            </a:r>
          </a:p>
          <a:p>
            <a:pPr eaLnBrk="1" hangingPunct="1">
              <a:lnSpc>
                <a:spcPct val="90000"/>
              </a:lnSpc>
              <a:defRPr/>
            </a:pPr>
            <a:r>
              <a:rPr lang="tr-TR" sz="2400" dirty="0" smtClean="0"/>
              <a:t>Su bir miktar boşaldıktan sonra ağzında takma diş veya başka yabancı cisim varsa çıkarılır. -</a:t>
            </a:r>
          </a:p>
          <a:p>
            <a:pPr eaLnBrk="1" hangingPunct="1">
              <a:lnSpc>
                <a:spcPct val="90000"/>
              </a:lnSpc>
              <a:defRPr/>
            </a:pPr>
            <a:r>
              <a:rPr lang="tr-TR" sz="2400" dirty="0" smtClean="0"/>
              <a:t>Ağızdan ağza suni solunum yapılır ve her defasında baş yana çevrilerek varsa suyun çıkması sağlanır. Ancak bu işlem 5-6 kez yapılmalıdır. Sonra baş çevrilmeden suni solunuma devam edilmelidir.</a:t>
            </a:r>
          </a:p>
          <a:p>
            <a:pPr eaLnBrk="1" hangingPunct="1">
              <a:lnSpc>
                <a:spcPct val="90000"/>
              </a:lnSpc>
              <a:defRPr/>
            </a:pPr>
            <a:r>
              <a:rPr lang="tr-TR" sz="2400" dirty="0" smtClean="0"/>
              <a:t>Islak elbiseleri kuru ile değiştirilerek battaniye örtülür.</a:t>
            </a:r>
          </a:p>
          <a:p>
            <a:pPr eaLnBrk="1" hangingPunct="1">
              <a:lnSpc>
                <a:spcPct val="90000"/>
              </a:lnSpc>
              <a:defRPr/>
            </a:pPr>
            <a:r>
              <a:rPr lang="tr-TR" sz="2400" dirty="0" smtClean="0"/>
              <a:t>Bilinci yerine gelmişse sıcak içecekler verilir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04" name="Rectangle 4"/>
          <p:cNvSpPr>
            <a:spLocks noGrp="1" noChangeArrowheads="1"/>
          </p:cNvSpPr>
          <p:nvPr>
            <p:ph type="ctrTitle"/>
          </p:nvPr>
        </p:nvSpPr>
        <p:spPr/>
        <p:txBody>
          <a:bodyPr/>
          <a:lstStyle/>
          <a:p>
            <a:pPr eaLnBrk="1" hangingPunct="1">
              <a:defRPr/>
            </a:pPr>
            <a:r>
              <a:rPr lang="tr-TR" smtClean="0"/>
              <a:t>Havayoluna yabancı cisim kaçması</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a:defRPr/>
            </a:pPr>
            <a:endParaRPr lang="tr-TR"/>
          </a:p>
        </p:txBody>
      </p:sp>
      <p:sp>
        <p:nvSpPr>
          <p:cNvPr id="5" name="4 Metin Yer Tutucusu"/>
          <p:cNvSpPr>
            <a:spLocks noGrp="1"/>
          </p:cNvSpPr>
          <p:nvPr>
            <p:ph type="body" idx="1"/>
          </p:nvPr>
        </p:nvSpPr>
        <p:spPr/>
        <p:txBody>
          <a:bodyPr/>
          <a:lstStyle/>
          <a:p>
            <a:pPr>
              <a:defRPr/>
            </a:pPr>
            <a:r>
              <a:rPr lang="tr-TR" dirty="0" smtClean="0"/>
              <a:t>Kısmi tıkanıklık</a:t>
            </a:r>
            <a:endParaRPr lang="tr-TR" dirty="0"/>
          </a:p>
        </p:txBody>
      </p:sp>
      <p:sp>
        <p:nvSpPr>
          <p:cNvPr id="6" name="5 İçerik Yer Tutucusu"/>
          <p:cNvSpPr>
            <a:spLocks noGrp="1"/>
          </p:cNvSpPr>
          <p:nvPr>
            <p:ph sz="half" idx="2"/>
          </p:nvPr>
        </p:nvSpPr>
        <p:spPr/>
        <p:txBody>
          <a:bodyPr/>
          <a:lstStyle/>
          <a:p>
            <a:pPr>
              <a:defRPr/>
            </a:pPr>
            <a:r>
              <a:rPr lang="tr-TR" dirty="0" smtClean="0"/>
              <a:t>Konuşabilir</a:t>
            </a:r>
          </a:p>
          <a:p>
            <a:pPr>
              <a:defRPr/>
            </a:pPr>
            <a:r>
              <a:rPr lang="tr-TR" dirty="0" smtClean="0"/>
              <a:t>Nefes alabilir</a:t>
            </a:r>
          </a:p>
          <a:p>
            <a:pPr>
              <a:defRPr/>
            </a:pPr>
            <a:r>
              <a:rPr lang="tr-TR" dirty="0" smtClean="0"/>
              <a:t> </a:t>
            </a:r>
            <a:r>
              <a:rPr lang="tr-TR" dirty="0" smtClean="0">
                <a:solidFill>
                  <a:srgbClr val="FF0000"/>
                </a:solidFill>
              </a:rPr>
              <a:t>Öksürür</a:t>
            </a:r>
          </a:p>
          <a:p>
            <a:pPr>
              <a:defRPr/>
            </a:pPr>
            <a:r>
              <a:rPr lang="tr-TR" dirty="0" smtClean="0">
                <a:solidFill>
                  <a:schemeClr val="bg1">
                    <a:lumMod val="10000"/>
                  </a:schemeClr>
                </a:solidFill>
              </a:rPr>
              <a:t>Panik</a:t>
            </a:r>
            <a:endParaRPr lang="tr-TR" dirty="0">
              <a:solidFill>
                <a:schemeClr val="bg1">
                  <a:lumMod val="10000"/>
                </a:schemeClr>
              </a:solidFill>
            </a:endParaRPr>
          </a:p>
        </p:txBody>
      </p:sp>
      <p:sp>
        <p:nvSpPr>
          <p:cNvPr id="7" name="6 Metin Yer Tutucusu"/>
          <p:cNvSpPr>
            <a:spLocks noGrp="1"/>
          </p:cNvSpPr>
          <p:nvPr>
            <p:ph type="body" sz="quarter" idx="3"/>
          </p:nvPr>
        </p:nvSpPr>
        <p:spPr/>
        <p:txBody>
          <a:bodyPr/>
          <a:lstStyle/>
          <a:p>
            <a:pPr>
              <a:defRPr/>
            </a:pPr>
            <a:r>
              <a:rPr lang="tr-TR" dirty="0" smtClean="0"/>
              <a:t>Tam tıkanıklık</a:t>
            </a:r>
            <a:endParaRPr lang="tr-TR" dirty="0"/>
          </a:p>
        </p:txBody>
      </p:sp>
      <p:sp>
        <p:nvSpPr>
          <p:cNvPr id="8" name="7 İçerik Yer Tutucusu"/>
          <p:cNvSpPr>
            <a:spLocks noGrp="1"/>
          </p:cNvSpPr>
          <p:nvPr>
            <p:ph sz="quarter" idx="4"/>
          </p:nvPr>
        </p:nvSpPr>
        <p:spPr/>
        <p:txBody>
          <a:bodyPr/>
          <a:lstStyle/>
          <a:p>
            <a:pPr>
              <a:defRPr/>
            </a:pPr>
            <a:r>
              <a:rPr lang="tr-TR" dirty="0" smtClean="0"/>
              <a:t>Nefes alamaz</a:t>
            </a:r>
          </a:p>
          <a:p>
            <a:pPr>
              <a:defRPr/>
            </a:pPr>
            <a:r>
              <a:rPr lang="tr-TR" dirty="0" smtClean="0"/>
              <a:t>Acı çeker</a:t>
            </a:r>
          </a:p>
          <a:p>
            <a:pPr>
              <a:defRPr/>
            </a:pPr>
            <a:r>
              <a:rPr lang="tr-TR" dirty="0" smtClean="0"/>
              <a:t>Ellerini boynuna götürür</a:t>
            </a:r>
          </a:p>
          <a:p>
            <a:pPr>
              <a:defRPr/>
            </a:pPr>
            <a:r>
              <a:rPr lang="tr-TR" dirty="0" smtClean="0"/>
              <a:t>Konuşamaz</a:t>
            </a:r>
          </a:p>
          <a:p>
            <a:pPr>
              <a:defRPr/>
            </a:pPr>
            <a:r>
              <a:rPr lang="tr-TR" dirty="0" smtClean="0"/>
              <a:t>Morarır</a:t>
            </a:r>
          </a:p>
          <a:p>
            <a:pPr>
              <a:defRPr/>
            </a:pPr>
            <a:r>
              <a:rPr lang="tr-TR" dirty="0" smtClean="0"/>
              <a:t>Panik</a:t>
            </a:r>
            <a:endParaRPr lang="tr-TR" dirty="0"/>
          </a:p>
        </p:txBody>
      </p:sp>
      <p:pic>
        <p:nvPicPr>
          <p:cNvPr id="62471" name="Picture 2" descr="http://okulsel.net/pars_docs/refs/55/54786/54786_html_md2e2c65.png"/>
          <p:cNvPicPr>
            <a:picLocks noChangeAspect="1" noChangeArrowheads="1"/>
          </p:cNvPicPr>
          <p:nvPr/>
        </p:nvPicPr>
        <p:blipFill>
          <a:blip r:embed="rId2" cstate="print"/>
          <a:srcRect/>
          <a:stretch>
            <a:fillRect/>
          </a:stretch>
        </p:blipFill>
        <p:spPr bwMode="auto">
          <a:xfrm>
            <a:off x="1447800" y="4038600"/>
            <a:ext cx="2895600" cy="2590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Solunum durmasının belirtileri</a:t>
            </a:r>
            <a:endParaRPr lang="tr-TR" dirty="0"/>
          </a:p>
        </p:txBody>
      </p:sp>
      <p:sp>
        <p:nvSpPr>
          <p:cNvPr id="3" name="2 İçerik Yer Tutucusu"/>
          <p:cNvSpPr>
            <a:spLocks noGrp="1"/>
          </p:cNvSpPr>
          <p:nvPr>
            <p:ph idx="1"/>
          </p:nvPr>
        </p:nvSpPr>
        <p:spPr/>
        <p:txBody>
          <a:bodyPr/>
          <a:lstStyle/>
          <a:p>
            <a:pPr>
              <a:buFont typeface="Wingdings" pitchFamily="2" charset="2"/>
              <a:buNone/>
              <a:defRPr/>
            </a:pPr>
            <a:r>
              <a:rPr lang="tr-TR" sz="1800" dirty="0" smtClean="0"/>
              <a:t>     Solunum sesi durur, göğüs hareketleri kaybolur. </a:t>
            </a:r>
            <a:br>
              <a:rPr lang="tr-TR" sz="1800" dirty="0" smtClean="0"/>
            </a:br>
            <a:r>
              <a:rPr lang="tr-TR" sz="1800" dirty="0" smtClean="0"/>
              <a:t/>
            </a:r>
            <a:br>
              <a:rPr lang="tr-TR" sz="1800" dirty="0" smtClean="0"/>
            </a:br>
            <a:r>
              <a:rPr lang="tr-TR" sz="1800" dirty="0" smtClean="0"/>
              <a:t>Oksijensizliğe bağlı olarak kişide öncelikle dudaklar, parmak uçlarında, burun ucunda morarma (</a:t>
            </a:r>
            <a:r>
              <a:rPr lang="tr-TR" sz="1800" dirty="0" err="1" smtClean="0"/>
              <a:t>siyanoz</a:t>
            </a:r>
            <a:r>
              <a:rPr lang="tr-TR" sz="1800" dirty="0" smtClean="0"/>
              <a:t>) görülür.</a:t>
            </a:r>
            <a:br>
              <a:rPr lang="tr-TR" sz="1800" dirty="0" smtClean="0"/>
            </a:br>
            <a:r>
              <a:rPr lang="tr-TR" sz="1800" dirty="0" smtClean="0"/>
              <a:t/>
            </a:r>
            <a:br>
              <a:rPr lang="tr-TR" sz="1800" dirty="0" smtClean="0"/>
            </a:br>
            <a:r>
              <a:rPr lang="tr-TR" sz="1800" dirty="0" smtClean="0"/>
              <a:t>Oksijensizliğin ilerlemesine bağlı olarak çırpınmalar (havale-</a:t>
            </a:r>
            <a:r>
              <a:rPr lang="tr-TR" sz="1800" dirty="0" err="1" smtClean="0"/>
              <a:t>konvulsiyon</a:t>
            </a:r>
            <a:r>
              <a:rPr lang="tr-TR" sz="1800" dirty="0" smtClean="0"/>
              <a:t>) görülür. </a:t>
            </a:r>
            <a:br>
              <a:rPr lang="tr-TR" sz="1800" dirty="0" smtClean="0"/>
            </a:br>
            <a:r>
              <a:rPr lang="tr-TR" sz="1800" dirty="0" smtClean="0"/>
              <a:t/>
            </a:r>
            <a:br>
              <a:rPr lang="tr-TR" sz="1800" dirty="0" smtClean="0"/>
            </a:br>
            <a:r>
              <a:rPr lang="tr-TR" sz="1800" dirty="0" smtClean="0"/>
              <a:t>Dokuların uzun süre oksijensiz kalması (</a:t>
            </a:r>
            <a:r>
              <a:rPr lang="tr-TR" sz="1800" dirty="0" err="1" smtClean="0"/>
              <a:t>hipoksi</a:t>
            </a:r>
            <a:r>
              <a:rPr lang="tr-TR" sz="1800" dirty="0" smtClean="0"/>
              <a:t>) sonucu bilinç kaybolur, göz bebekleri büyür.</a:t>
            </a:r>
            <a:br>
              <a:rPr lang="tr-TR" sz="1800" dirty="0" smtClean="0"/>
            </a:br>
            <a:r>
              <a:rPr lang="tr-TR" sz="1800" dirty="0" smtClean="0"/>
              <a:t/>
            </a:r>
            <a:br>
              <a:rPr lang="tr-TR" sz="1800" dirty="0" smtClean="0"/>
            </a:br>
            <a:r>
              <a:rPr lang="tr-TR" sz="1800" dirty="0" smtClean="0"/>
              <a:t>Kalp durması.</a:t>
            </a:r>
            <a:br>
              <a:rPr lang="tr-TR" sz="1800" dirty="0" smtClean="0"/>
            </a:br>
            <a:r>
              <a:rPr lang="tr-TR" sz="1800" dirty="0" smtClean="0"/>
              <a:t/>
            </a:r>
            <a:br>
              <a:rPr lang="tr-TR" sz="1800" dirty="0" smtClean="0"/>
            </a:br>
            <a:r>
              <a:rPr lang="tr-TR" sz="1800" dirty="0" smtClean="0"/>
              <a:t>Ölüm.</a:t>
            </a:r>
            <a:endParaRPr lang="tr-TR"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defRPr/>
            </a:pPr>
            <a:endParaRPr lang="tr-TR"/>
          </a:p>
        </p:txBody>
      </p:sp>
      <p:pic>
        <p:nvPicPr>
          <p:cNvPr id="63491" name="Picture 2" descr="http://img04.blogcu.com/v2/images/big/a/a/b/aabt3/aabt3_136678729271.jpg"/>
          <p:cNvPicPr>
            <a:picLocks noGrp="1" noChangeAspect="1" noChangeArrowheads="1"/>
          </p:cNvPicPr>
          <p:nvPr>
            <p:ph type="chart" idx="1"/>
          </p:nvPr>
        </p:nvPicPr>
        <p:blipFill>
          <a:blip r:embed="rId2" cstate="print"/>
          <a:srcRect/>
          <a:stretch>
            <a:fillRect/>
          </a:stretch>
        </p:blipFill>
        <p:spPr>
          <a:xfrm>
            <a:off x="533400" y="1828800"/>
            <a:ext cx="3476625" cy="3810000"/>
          </a:xfrm>
          <a:noFill/>
        </p:spPr>
      </p:pic>
      <p:pic>
        <p:nvPicPr>
          <p:cNvPr id="63492" name="Picture 4" descr="http://tarikbalci.com/wp-content/uploads/2012/02/23.jpg"/>
          <p:cNvPicPr>
            <a:picLocks noChangeAspect="1" noChangeArrowheads="1"/>
          </p:cNvPicPr>
          <p:nvPr/>
        </p:nvPicPr>
        <p:blipFill>
          <a:blip r:embed="rId3" cstate="print"/>
          <a:srcRect/>
          <a:stretch>
            <a:fillRect/>
          </a:stretch>
        </p:blipFill>
        <p:spPr bwMode="auto">
          <a:xfrm>
            <a:off x="4495800" y="1219200"/>
            <a:ext cx="4048125" cy="524827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6452" name="Rectangle 4"/>
          <p:cNvSpPr>
            <a:spLocks noGrp="1" noChangeArrowheads="1"/>
          </p:cNvSpPr>
          <p:nvPr>
            <p:ph type="title"/>
          </p:nvPr>
        </p:nvSpPr>
        <p:spPr/>
        <p:txBody>
          <a:bodyPr/>
          <a:lstStyle/>
          <a:p>
            <a:pPr eaLnBrk="1" hangingPunct="1">
              <a:defRPr/>
            </a:pPr>
            <a:endParaRPr lang="tr-TR" smtClean="0"/>
          </a:p>
        </p:txBody>
      </p:sp>
      <p:sp>
        <p:nvSpPr>
          <p:cNvPr id="3816451" name="Rectangle 3"/>
          <p:cNvSpPr>
            <a:spLocks noGrp="1" noChangeArrowheads="1"/>
          </p:cNvSpPr>
          <p:nvPr>
            <p:ph type="body" sz="half" idx="1"/>
          </p:nvPr>
        </p:nvSpPr>
        <p:spPr/>
        <p:txBody>
          <a:bodyPr/>
          <a:lstStyle/>
          <a:p>
            <a:pPr eaLnBrk="1" hangingPunct="1">
              <a:defRPr/>
            </a:pPr>
            <a:r>
              <a:rPr lang="tr-TR" sz="2000" dirty="0" smtClean="0"/>
              <a:t>Soluk yoluna yabancı cisim kaçan kişinin arkasına geçilir. </a:t>
            </a:r>
          </a:p>
          <a:p>
            <a:pPr eaLnBrk="1" hangingPunct="1">
              <a:defRPr/>
            </a:pPr>
            <a:r>
              <a:rPr lang="tr-TR" sz="2000" dirty="0" smtClean="0"/>
              <a:t>Sol el yumruk yapılarak göbekten biraz yukarı yerleştirilir, sağ el ile sol bilek tutulur. </a:t>
            </a:r>
          </a:p>
          <a:p>
            <a:pPr eaLnBrk="1" hangingPunct="1">
              <a:defRPr/>
            </a:pPr>
            <a:r>
              <a:rPr lang="tr-TR" sz="2000" dirty="0" smtClean="0"/>
              <a:t>Daha sonra aniden sertçe arkaya 4-5 kez basınçla birlikte solunum zorluğu çeken kişi  ilkyardımcıya doğru çekilir.</a:t>
            </a:r>
          </a:p>
          <a:p>
            <a:pPr eaLnBrk="1" hangingPunct="1">
              <a:defRPr/>
            </a:pPr>
            <a:r>
              <a:rPr lang="tr-TR" sz="2000" dirty="0" smtClean="0"/>
              <a:t> Bu sırada kişinin ağzının açık olmasına dikkat edilmelidir.  </a:t>
            </a:r>
          </a:p>
        </p:txBody>
      </p:sp>
      <p:pic>
        <p:nvPicPr>
          <p:cNvPr id="64516" name="Picture 6" descr="boğulma"/>
          <p:cNvPicPr>
            <a:picLocks noGrp="1" noChangeAspect="1" noChangeArrowheads="1"/>
          </p:cNvPicPr>
          <p:nvPr>
            <p:ph type="chart" sz="half" idx="2"/>
          </p:nvPr>
        </p:nvPicPr>
        <p:blipFill>
          <a:blip r:embed="rId2" cstate="print"/>
          <a:srcRect/>
          <a:stretch>
            <a:fillRect/>
          </a:stretch>
        </p:blipFill>
        <p:spPr>
          <a:xfrm>
            <a:off x="5200650" y="1600200"/>
            <a:ext cx="2932113" cy="4530725"/>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bogulma"/>
          <p:cNvPicPr>
            <a:picLocks noChangeAspect="1" noChangeArrowheads="1"/>
          </p:cNvPicPr>
          <p:nvPr/>
        </p:nvPicPr>
        <p:blipFill>
          <a:blip r:embed="rId2" cstate="print"/>
          <a:srcRect/>
          <a:stretch>
            <a:fillRect/>
          </a:stretch>
        </p:blipFill>
        <p:spPr bwMode="auto">
          <a:xfrm>
            <a:off x="5334000" y="1066800"/>
            <a:ext cx="2643188" cy="5638800"/>
          </a:xfrm>
          <a:prstGeom prst="rect">
            <a:avLst/>
          </a:prstGeom>
          <a:noFill/>
          <a:ln w="9525">
            <a:noFill/>
            <a:miter lim="800000"/>
            <a:headEnd/>
            <a:tailEnd/>
          </a:ln>
        </p:spPr>
      </p:pic>
      <p:sp>
        <p:nvSpPr>
          <p:cNvPr id="3807241" name="Rectangle 9"/>
          <p:cNvSpPr>
            <a:spLocks noGrp="1" noChangeArrowheads="1"/>
          </p:cNvSpPr>
          <p:nvPr>
            <p:ph type="title"/>
          </p:nvPr>
        </p:nvSpPr>
        <p:spPr/>
        <p:txBody>
          <a:bodyPr/>
          <a:lstStyle/>
          <a:p>
            <a:pPr eaLnBrk="1" hangingPunct="1">
              <a:defRPr/>
            </a:pPr>
            <a:endParaRPr lang="tr-TR" smtClean="0"/>
          </a:p>
        </p:txBody>
      </p:sp>
      <p:sp>
        <p:nvSpPr>
          <p:cNvPr id="3807242" name="Rectangle 10"/>
          <p:cNvSpPr>
            <a:spLocks noGrp="1" noChangeArrowheads="1"/>
          </p:cNvSpPr>
          <p:nvPr>
            <p:ph type="body" sz="half" idx="1"/>
          </p:nvPr>
        </p:nvSpPr>
        <p:spPr/>
        <p:txBody>
          <a:bodyPr/>
          <a:lstStyle/>
          <a:p>
            <a:pPr eaLnBrk="1" hangingPunct="1">
              <a:lnSpc>
                <a:spcPct val="90000"/>
              </a:lnSpc>
              <a:defRPr/>
            </a:pPr>
            <a:r>
              <a:rPr lang="tr-TR" sz="1800" dirty="0" smtClean="0"/>
              <a:t>Çocuklarda ise yüzü yere doğru gelecek şekilde dizin veya kolun üzerine yatırarak 2 kürek kemiğinin ortasına 5 kez  vurulur.</a:t>
            </a:r>
          </a:p>
          <a:p>
            <a:pPr eaLnBrk="1" hangingPunct="1">
              <a:lnSpc>
                <a:spcPct val="90000"/>
              </a:lnSpc>
              <a:defRPr/>
            </a:pPr>
            <a:r>
              <a:rPr lang="tr-TR" sz="1800" dirty="0" smtClean="0"/>
              <a:t>Çocuğun arkasına geçilir.Boy çocuğun boyuna göre ayarlanır</a:t>
            </a:r>
            <a:r>
              <a:rPr lang="tr-TR" sz="2000" dirty="0" smtClean="0"/>
              <a:t>.</a:t>
            </a:r>
          </a:p>
          <a:p>
            <a:pPr eaLnBrk="1" hangingPunct="1">
              <a:lnSpc>
                <a:spcPct val="90000"/>
              </a:lnSpc>
              <a:defRPr/>
            </a:pPr>
            <a:r>
              <a:rPr lang="tr-TR" sz="1800" dirty="0" smtClean="0"/>
              <a:t>Bir el yumruk haline getirilir.</a:t>
            </a:r>
          </a:p>
          <a:p>
            <a:pPr eaLnBrk="1" hangingPunct="1">
              <a:lnSpc>
                <a:spcPct val="90000"/>
              </a:lnSpc>
              <a:defRPr/>
            </a:pPr>
            <a:r>
              <a:rPr lang="tr-TR" sz="1800" dirty="0" smtClean="0"/>
              <a:t>Baş parmak tarafı ile mide üzerine yerleştirilir.</a:t>
            </a:r>
          </a:p>
          <a:p>
            <a:pPr eaLnBrk="1" hangingPunct="1">
              <a:lnSpc>
                <a:spcPct val="90000"/>
              </a:lnSpc>
              <a:defRPr/>
            </a:pPr>
            <a:r>
              <a:rPr lang="tr-TR" sz="1800" dirty="0" smtClean="0"/>
              <a:t>Diğer el ile yumruk yapılan el tutulur ve kuvvetlice bastırılır.</a:t>
            </a:r>
          </a:p>
          <a:p>
            <a:pPr eaLnBrk="1" hangingPunct="1">
              <a:lnSpc>
                <a:spcPct val="90000"/>
              </a:lnSpc>
              <a:defRPr/>
            </a:pPr>
            <a:r>
              <a:rPr lang="tr-TR" sz="1800" dirty="0" smtClean="0"/>
              <a:t>Kaburgalara bastırılmamalıdır.</a:t>
            </a:r>
          </a:p>
          <a:p>
            <a:pPr eaLnBrk="1" hangingPunct="1">
              <a:lnSpc>
                <a:spcPct val="90000"/>
              </a:lnSpc>
              <a:defRPr/>
            </a:pPr>
            <a:r>
              <a:rPr lang="tr-TR" sz="1800" dirty="0" smtClean="0"/>
              <a:t>Yabancı cisim çıkana veya bilinci kapanana kadar devam edilir.</a:t>
            </a:r>
          </a:p>
          <a:p>
            <a:pPr eaLnBrk="1" hangingPunct="1">
              <a:lnSpc>
                <a:spcPct val="90000"/>
              </a:lnSpc>
              <a:defRPr/>
            </a:pPr>
            <a:endParaRPr lang="tr-TR" sz="18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lstStyle/>
          <a:p>
            <a:pPr>
              <a:defRPr/>
            </a:pPr>
            <a:endParaRPr lang="tr-TR"/>
          </a:p>
        </p:txBody>
      </p:sp>
      <p:sp>
        <p:nvSpPr>
          <p:cNvPr id="8" name="7 Metin Yer Tutucusu"/>
          <p:cNvSpPr>
            <a:spLocks noGrp="1"/>
          </p:cNvSpPr>
          <p:nvPr>
            <p:ph type="body" idx="1"/>
          </p:nvPr>
        </p:nvSpPr>
        <p:spPr/>
        <p:txBody>
          <a:bodyPr/>
          <a:lstStyle/>
          <a:p>
            <a:pPr>
              <a:defRPr/>
            </a:pPr>
            <a:endParaRPr lang="tr-TR"/>
          </a:p>
        </p:txBody>
      </p:sp>
      <p:sp>
        <p:nvSpPr>
          <p:cNvPr id="9" name="8 İçerik Yer Tutucusu"/>
          <p:cNvSpPr>
            <a:spLocks noGrp="1"/>
          </p:cNvSpPr>
          <p:nvPr>
            <p:ph sz="half" idx="2"/>
          </p:nvPr>
        </p:nvSpPr>
        <p:spPr/>
        <p:txBody>
          <a:bodyPr/>
          <a:lstStyle/>
          <a:p>
            <a:pPr>
              <a:defRPr/>
            </a:pPr>
            <a:r>
              <a:rPr lang="tr-TR" dirty="0" smtClean="0"/>
              <a:t>Hamilelerde göğüs kemiğinin alt yarısına  baskıda bulunulur.</a:t>
            </a:r>
            <a:endParaRPr lang="tr-TR" dirty="0"/>
          </a:p>
        </p:txBody>
      </p:sp>
      <p:sp>
        <p:nvSpPr>
          <p:cNvPr id="10" name="9 Metin Yer Tutucusu"/>
          <p:cNvSpPr>
            <a:spLocks noGrp="1"/>
          </p:cNvSpPr>
          <p:nvPr>
            <p:ph type="body" sz="quarter" idx="3"/>
          </p:nvPr>
        </p:nvSpPr>
        <p:spPr/>
        <p:txBody>
          <a:bodyPr/>
          <a:lstStyle/>
          <a:p>
            <a:pPr>
              <a:defRPr/>
            </a:pPr>
            <a:endParaRPr lang="tr-TR"/>
          </a:p>
        </p:txBody>
      </p:sp>
      <p:sp>
        <p:nvSpPr>
          <p:cNvPr id="11" name="10 İçerik Yer Tutucusu"/>
          <p:cNvSpPr>
            <a:spLocks noGrp="1"/>
          </p:cNvSpPr>
          <p:nvPr>
            <p:ph sz="quarter" idx="4"/>
          </p:nvPr>
        </p:nvSpPr>
        <p:spPr/>
        <p:txBody>
          <a:bodyPr/>
          <a:lstStyle/>
          <a:p>
            <a:pPr>
              <a:defRPr/>
            </a:pPr>
            <a:endParaRPr lang="tr-TR"/>
          </a:p>
        </p:txBody>
      </p:sp>
      <p:pic>
        <p:nvPicPr>
          <p:cNvPr id="66567" name="Picture 4"/>
          <p:cNvPicPr>
            <a:picLocks noChangeAspect="1" noChangeArrowheads="1"/>
          </p:cNvPicPr>
          <p:nvPr/>
        </p:nvPicPr>
        <p:blipFill>
          <a:blip r:embed="rId2" cstate="print"/>
          <a:srcRect/>
          <a:stretch>
            <a:fillRect/>
          </a:stretch>
        </p:blipFill>
        <p:spPr bwMode="auto">
          <a:xfrm>
            <a:off x="4953000" y="1828800"/>
            <a:ext cx="3810000" cy="423386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title"/>
          </p:nvPr>
        </p:nvSpPr>
        <p:spPr>
          <a:xfrm>
            <a:off x="381000" y="762000"/>
            <a:ext cx="8229600" cy="1139825"/>
          </a:xfrm>
        </p:spPr>
        <p:txBody>
          <a:bodyPr>
            <a:normAutofit fontScale="90000"/>
          </a:bodyPr>
          <a:lstStyle/>
          <a:p>
            <a:pPr eaLnBrk="1" hangingPunct="1"/>
            <a:r>
              <a:rPr lang="tr-TR" sz="4800" b="1" smtClean="0">
                <a:effectLst/>
              </a:rPr>
              <a:t>Yatan hastada havayolu tıkanmasında ilk yardım </a:t>
            </a:r>
            <a:br>
              <a:rPr lang="tr-TR" sz="4800" b="1" smtClean="0">
                <a:effectLst/>
              </a:rPr>
            </a:br>
            <a:endParaRPr lang="tr-TR" sz="4800" b="1" smtClean="0">
              <a:effectLst/>
            </a:endParaRPr>
          </a:p>
        </p:txBody>
      </p:sp>
      <p:sp>
        <p:nvSpPr>
          <p:cNvPr id="3817484" name="Rectangle 12"/>
          <p:cNvSpPr>
            <a:spLocks noGrp="1" noChangeArrowheads="1"/>
          </p:cNvSpPr>
          <p:nvPr>
            <p:ph type="body" sz="half" idx="1"/>
          </p:nvPr>
        </p:nvSpPr>
        <p:spPr/>
        <p:txBody>
          <a:bodyPr>
            <a:normAutofit fontScale="92500" lnSpcReduction="10000"/>
          </a:bodyPr>
          <a:lstStyle/>
          <a:p>
            <a:pPr eaLnBrk="1" hangingPunct="1">
              <a:spcBef>
                <a:spcPct val="0"/>
              </a:spcBef>
              <a:buClrTx/>
              <a:buSzTx/>
              <a:defRPr/>
            </a:pPr>
            <a:r>
              <a:rPr lang="tr-TR" sz="2400" dirty="0" smtClean="0">
                <a:solidFill>
                  <a:srgbClr val="FF0000"/>
                </a:solidFill>
                <a:effectLst/>
                <a:latin typeface="Arial" charset="0"/>
              </a:rPr>
              <a:t>Bilinç kapalı ise hemen 112 aranır.</a:t>
            </a:r>
          </a:p>
          <a:p>
            <a:pPr eaLnBrk="1" hangingPunct="1">
              <a:spcBef>
                <a:spcPct val="0"/>
              </a:spcBef>
              <a:buClrTx/>
              <a:buSzTx/>
              <a:defRPr/>
            </a:pPr>
            <a:r>
              <a:rPr lang="tr-TR" sz="2400" dirty="0" smtClean="0">
                <a:effectLst/>
                <a:latin typeface="Arial" charset="0"/>
              </a:rPr>
              <a:t>Ağız içi kontrol edilir.</a:t>
            </a:r>
          </a:p>
          <a:p>
            <a:pPr eaLnBrk="1" hangingPunct="1">
              <a:spcBef>
                <a:spcPct val="0"/>
              </a:spcBef>
              <a:buClrTx/>
              <a:buSzTx/>
              <a:defRPr/>
            </a:pPr>
            <a:r>
              <a:rPr lang="tr-TR" sz="2400" dirty="0" smtClean="0">
                <a:effectLst/>
                <a:latin typeface="Arial" charset="0"/>
              </a:rPr>
              <a:t>Solunum yolu tıkanan kişi yan yatırılarak yine iki kürek kemiğinin ortasına 5 -6kez vurulur. </a:t>
            </a:r>
          </a:p>
          <a:p>
            <a:pPr eaLnBrk="1" hangingPunct="1">
              <a:spcBef>
                <a:spcPct val="0"/>
              </a:spcBef>
              <a:buClrTx/>
              <a:buSzTx/>
              <a:defRPr/>
            </a:pPr>
            <a:r>
              <a:rPr lang="tr-TR" sz="2400" dirty="0" smtClean="0">
                <a:effectLst/>
                <a:latin typeface="Arial" charset="0"/>
              </a:rPr>
              <a:t> Sırt üstü yatırılır. Bir elin topuğu göbek çukurunun 3 parmak üstüne konur üzerine diğer el konur.</a:t>
            </a:r>
          </a:p>
          <a:p>
            <a:pPr eaLnBrk="1" hangingPunct="1">
              <a:spcBef>
                <a:spcPct val="0"/>
              </a:spcBef>
              <a:buClrTx/>
              <a:buSzTx/>
              <a:defRPr/>
            </a:pPr>
            <a:r>
              <a:rPr lang="tr-TR" sz="2400" dirty="0" smtClean="0">
                <a:effectLst/>
                <a:latin typeface="Arial" charset="0"/>
              </a:rPr>
              <a:t>5-6 kez içe ve yukarıya doğru ani basınç yapılır.</a:t>
            </a:r>
          </a:p>
          <a:p>
            <a:pPr eaLnBrk="1" hangingPunct="1">
              <a:spcBef>
                <a:spcPct val="0"/>
              </a:spcBef>
              <a:buClrTx/>
              <a:buSzTx/>
              <a:buFont typeface="Wingdings" pitchFamily="2" charset="2"/>
              <a:buNone/>
              <a:defRPr/>
            </a:pPr>
            <a:r>
              <a:rPr lang="tr-TR" sz="2400" dirty="0" smtClean="0">
                <a:effectLst/>
                <a:latin typeface="Arial" charset="0"/>
              </a:rPr>
              <a:t> </a:t>
            </a:r>
            <a:endParaRPr lang="tr-TR" sz="2400" dirty="0" smtClean="0"/>
          </a:p>
        </p:txBody>
      </p:sp>
      <p:pic>
        <p:nvPicPr>
          <p:cNvPr id="67588" name="Picture 14" descr="422_4"/>
          <p:cNvPicPr>
            <a:picLocks noGrp="1" noChangeAspect="1" noChangeArrowheads="1"/>
          </p:cNvPicPr>
          <p:nvPr>
            <p:ph type="chart" sz="half" idx="2"/>
          </p:nvPr>
        </p:nvPicPr>
        <p:blipFill>
          <a:blip r:embed="rId2" cstate="print"/>
          <a:srcRect/>
          <a:stretch>
            <a:fillRect/>
          </a:stretch>
        </p:blipFill>
        <p:spPr>
          <a:xfrm>
            <a:off x="4724400" y="1752600"/>
            <a:ext cx="3810000" cy="2438400"/>
          </a:xfrm>
          <a:noFill/>
        </p:spPr>
      </p:pic>
      <p:pic>
        <p:nvPicPr>
          <p:cNvPr id="67589" name="Picture 6" descr="https://encrypted-tbn0.gstatic.com/images?q=tbn:ANd9GcTBNBYpBl7-7d-i4cqOCkI-JpCWuoCK7EZZ-afMbWkQDM_6xPzi"/>
          <p:cNvPicPr>
            <a:picLocks noChangeAspect="1" noChangeArrowheads="1"/>
          </p:cNvPicPr>
          <p:nvPr/>
        </p:nvPicPr>
        <p:blipFill>
          <a:blip r:embed="rId3" cstate="print"/>
          <a:srcRect/>
          <a:stretch>
            <a:fillRect/>
          </a:stretch>
        </p:blipFill>
        <p:spPr bwMode="auto">
          <a:xfrm>
            <a:off x="5943600" y="4419600"/>
            <a:ext cx="2143125" cy="21431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82" name="Rectangle 2"/>
          <p:cNvSpPr>
            <a:spLocks noGrp="1" noChangeArrowheads="1"/>
          </p:cNvSpPr>
          <p:nvPr>
            <p:ph type="title"/>
          </p:nvPr>
        </p:nvSpPr>
        <p:spPr/>
        <p:txBody>
          <a:bodyPr/>
          <a:lstStyle/>
          <a:p>
            <a:pPr eaLnBrk="1" hangingPunct="1">
              <a:defRPr/>
            </a:pPr>
            <a:endParaRPr lang="tr-TR" smtClean="0"/>
          </a:p>
        </p:txBody>
      </p:sp>
      <p:sp>
        <p:nvSpPr>
          <p:cNvPr id="3962883" name="Rectangle 3"/>
          <p:cNvSpPr>
            <a:spLocks noGrp="1" noChangeArrowheads="1"/>
          </p:cNvSpPr>
          <p:nvPr>
            <p:ph type="body" sz="half" idx="1"/>
          </p:nvPr>
        </p:nvSpPr>
        <p:spPr/>
        <p:txBody>
          <a:bodyPr/>
          <a:lstStyle/>
          <a:p>
            <a:pPr eaLnBrk="1" hangingPunct="1">
              <a:spcBef>
                <a:spcPct val="0"/>
              </a:spcBef>
              <a:buClrTx/>
              <a:buSzTx/>
              <a:buFontTx/>
              <a:buChar char="•"/>
              <a:defRPr/>
            </a:pPr>
            <a:r>
              <a:rPr lang="tr-TR" sz="2400" smtClean="0">
                <a:effectLst/>
                <a:latin typeface="Arial" charset="0"/>
              </a:rPr>
              <a:t>Bebek ise ayak bileklerinden sarkıtılarak yine sırtına vurulur.</a:t>
            </a:r>
          </a:p>
          <a:p>
            <a:pPr eaLnBrk="1" hangingPunct="1">
              <a:defRPr/>
            </a:pPr>
            <a:endParaRPr lang="tr-TR" sz="2400" smtClean="0"/>
          </a:p>
          <a:p>
            <a:pPr eaLnBrk="1" hangingPunct="1">
              <a:defRPr/>
            </a:pPr>
            <a:endParaRPr lang="tr-TR" sz="2800" smtClean="0"/>
          </a:p>
        </p:txBody>
      </p:sp>
      <p:pic>
        <p:nvPicPr>
          <p:cNvPr id="68612" name="Picture 5" descr="423_2"/>
          <p:cNvPicPr>
            <a:picLocks noGrp="1" noChangeAspect="1" noChangeArrowheads="1"/>
          </p:cNvPicPr>
          <p:nvPr>
            <p:ph type="chart" sz="half" idx="2"/>
          </p:nvPr>
        </p:nvPicPr>
        <p:blipFill>
          <a:blip r:embed="rId2" cstate="print"/>
          <a:srcRect/>
          <a:stretch>
            <a:fillRect/>
          </a:stretch>
        </p:blipFill>
        <p:spPr>
          <a:xfrm>
            <a:off x="4648200" y="1846263"/>
            <a:ext cx="4038600" cy="40386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7347" name="Rectangle 3"/>
          <p:cNvSpPr>
            <a:spLocks noGrp="1" noChangeArrowheads="1"/>
          </p:cNvSpPr>
          <p:nvPr>
            <p:ph type="body" sz="half" idx="1"/>
          </p:nvPr>
        </p:nvSpPr>
        <p:spPr>
          <a:xfrm>
            <a:off x="457200" y="228600"/>
            <a:ext cx="4038600" cy="5902325"/>
          </a:xfrm>
        </p:spPr>
        <p:txBody>
          <a:bodyPr>
            <a:normAutofit lnSpcReduction="10000"/>
          </a:bodyPr>
          <a:lstStyle/>
          <a:p>
            <a:pPr eaLnBrk="1" hangingPunct="1">
              <a:lnSpc>
                <a:spcPct val="90000"/>
              </a:lnSpc>
              <a:defRPr/>
            </a:pPr>
            <a:r>
              <a:rPr lang="tr-TR" sz="1800" b="1" dirty="0" smtClean="0">
                <a:latin typeface="Times New Roman" pitchFamily="18" charset="0"/>
              </a:rPr>
              <a:t>Bebeklerde</a:t>
            </a:r>
          </a:p>
          <a:p>
            <a:pPr lvl="1" eaLnBrk="1" hangingPunct="1">
              <a:lnSpc>
                <a:spcPct val="90000"/>
              </a:lnSpc>
              <a:defRPr/>
            </a:pPr>
            <a:r>
              <a:rPr lang="tr-TR" sz="1600" b="1" dirty="0" smtClean="0">
                <a:latin typeface="Times New Roman" pitchFamily="18" charset="0"/>
              </a:rPr>
              <a:t>Bebek bir kolun iç kısmına yüzüstü gelecek şekilde yatırılır.</a:t>
            </a:r>
          </a:p>
          <a:p>
            <a:pPr lvl="1" eaLnBrk="1" hangingPunct="1">
              <a:lnSpc>
                <a:spcPct val="90000"/>
              </a:lnSpc>
              <a:defRPr/>
            </a:pPr>
            <a:r>
              <a:rPr lang="tr-TR" sz="1600" b="1" dirty="0" smtClean="0">
                <a:latin typeface="Times New Roman" pitchFamily="18" charset="0"/>
              </a:rPr>
              <a:t> Kol dize konularak desteklenir. </a:t>
            </a:r>
          </a:p>
          <a:p>
            <a:pPr lvl="1" eaLnBrk="1" hangingPunct="1">
              <a:lnSpc>
                <a:spcPct val="90000"/>
              </a:lnSpc>
              <a:defRPr/>
            </a:pPr>
            <a:r>
              <a:rPr lang="tr-TR" sz="1600" b="1" dirty="0" smtClean="0">
                <a:latin typeface="Times New Roman" pitchFamily="18" charset="0"/>
              </a:rPr>
              <a:t>Bebeğin başı vücuttan hafifçe aşağıda olmalıdır. </a:t>
            </a:r>
          </a:p>
          <a:p>
            <a:pPr lvl="1" eaLnBrk="1" hangingPunct="1">
              <a:lnSpc>
                <a:spcPct val="90000"/>
              </a:lnSpc>
              <a:defRPr/>
            </a:pPr>
            <a:r>
              <a:rPr lang="tr-TR" sz="1600" b="1" dirty="0" smtClean="0">
                <a:latin typeface="Times New Roman" pitchFamily="18" charset="0"/>
              </a:rPr>
              <a:t>Bebeğin başı çeneden tutularak sabitlenir.</a:t>
            </a:r>
          </a:p>
          <a:p>
            <a:pPr lvl="1" eaLnBrk="1" hangingPunct="1">
              <a:lnSpc>
                <a:spcPct val="90000"/>
              </a:lnSpc>
              <a:defRPr/>
            </a:pPr>
            <a:r>
              <a:rPr lang="tr-TR" sz="1600" b="1" dirty="0" smtClean="0">
                <a:latin typeface="Times New Roman" pitchFamily="18" charset="0"/>
              </a:rPr>
              <a:t>Baş gergin ve gövdesinden daha aşağıda bir eğimde olmalıdır.</a:t>
            </a:r>
          </a:p>
          <a:p>
            <a:pPr lvl="1" eaLnBrk="1" hangingPunct="1">
              <a:lnSpc>
                <a:spcPct val="90000"/>
              </a:lnSpc>
              <a:defRPr/>
            </a:pPr>
            <a:r>
              <a:rPr lang="tr-TR" sz="1600" b="1" dirty="0" smtClean="0">
                <a:latin typeface="Times New Roman" pitchFamily="18" charset="0"/>
              </a:rPr>
              <a:t>Diğer elle bebeğin iki kürek kemiği arasına avuç içi tabanıyla 5–6 kez vurulur.</a:t>
            </a:r>
          </a:p>
          <a:p>
            <a:pPr lvl="1" eaLnBrk="1" hangingPunct="1">
              <a:lnSpc>
                <a:spcPct val="90000"/>
              </a:lnSpc>
              <a:defRPr/>
            </a:pPr>
            <a:r>
              <a:rPr lang="tr-TR" sz="1600" b="1" dirty="0" smtClean="0">
                <a:latin typeface="Times New Roman" pitchFamily="18" charset="0"/>
              </a:rPr>
              <a:t>Diğer kol üzerine alınırken bebeğin başı elle kavranarak sırtüstü  pozisyona getirilir.</a:t>
            </a:r>
          </a:p>
          <a:p>
            <a:pPr lvl="1" eaLnBrk="1" hangingPunct="1">
              <a:lnSpc>
                <a:spcPct val="90000"/>
              </a:lnSpc>
              <a:defRPr/>
            </a:pPr>
            <a:r>
              <a:rPr lang="tr-TR" sz="1600" b="1" dirty="0" smtClean="0">
                <a:latin typeface="Times New Roman" pitchFamily="18" charset="0"/>
              </a:rPr>
              <a:t>Göğüs kemiğinin alt ucundan iki parmakla üste doğru 5-6 kez baskı uygulanır. </a:t>
            </a:r>
          </a:p>
          <a:p>
            <a:pPr lvl="1" eaLnBrk="1" hangingPunct="1">
              <a:lnSpc>
                <a:spcPct val="90000"/>
              </a:lnSpc>
              <a:defRPr/>
            </a:pPr>
            <a:r>
              <a:rPr lang="tr-TR" sz="1600" b="1" dirty="0" smtClean="0">
                <a:latin typeface="Times New Roman" pitchFamily="18" charset="0"/>
              </a:rPr>
              <a:t>Ağız içi kontrol edilir. Yabancı cisim varsa çıkartılır. </a:t>
            </a:r>
          </a:p>
          <a:p>
            <a:pPr lvl="1" eaLnBrk="1" hangingPunct="1">
              <a:lnSpc>
                <a:spcPct val="90000"/>
              </a:lnSpc>
              <a:defRPr/>
            </a:pPr>
            <a:r>
              <a:rPr lang="tr-TR" sz="1600" b="1" dirty="0" smtClean="0">
                <a:latin typeface="Times New Roman" pitchFamily="18" charset="0"/>
              </a:rPr>
              <a:t>Yoksa aynı işleme devam edilir.</a:t>
            </a:r>
          </a:p>
          <a:p>
            <a:pPr lvl="1" eaLnBrk="1" hangingPunct="1">
              <a:lnSpc>
                <a:spcPct val="90000"/>
              </a:lnSpc>
              <a:defRPr/>
            </a:pPr>
            <a:r>
              <a:rPr lang="tr-TR" sz="1600" b="1" dirty="0" smtClean="0">
                <a:latin typeface="Times New Roman" pitchFamily="18" charset="0"/>
              </a:rPr>
              <a:t>Bebek bilincini kaybetmişse temel yaşam desteğine başlanır.</a:t>
            </a:r>
            <a:br>
              <a:rPr lang="tr-TR" sz="1600" b="1" dirty="0" smtClean="0">
                <a:latin typeface="Times New Roman" pitchFamily="18" charset="0"/>
              </a:rPr>
            </a:br>
            <a:endParaRPr lang="tr-TR" sz="1600" b="1" dirty="0" smtClean="0">
              <a:latin typeface="Times New Roman" pitchFamily="18" charset="0"/>
            </a:endParaRPr>
          </a:p>
        </p:txBody>
      </p:sp>
      <p:pic>
        <p:nvPicPr>
          <p:cNvPr id="69635" name="Picture 2"/>
          <p:cNvPicPr>
            <a:picLocks noGrp="1" noChangeAspect="1" noChangeArrowheads="1"/>
          </p:cNvPicPr>
          <p:nvPr>
            <p:ph type="chart" sz="half" idx="2"/>
          </p:nvPr>
        </p:nvPicPr>
        <p:blipFill>
          <a:blip r:embed="rId2" cstate="print"/>
          <a:srcRect/>
          <a:stretch>
            <a:fillRect/>
          </a:stretch>
        </p:blipFill>
        <p:spPr>
          <a:xfrm>
            <a:off x="4648200" y="0"/>
            <a:ext cx="4038600" cy="3800475"/>
          </a:xfrm>
          <a:noFill/>
        </p:spPr>
      </p:pic>
      <p:pic>
        <p:nvPicPr>
          <p:cNvPr id="69636" name="Picture 2"/>
          <p:cNvPicPr>
            <a:picLocks noChangeAspect="1" noChangeArrowheads="1"/>
          </p:cNvPicPr>
          <p:nvPr/>
        </p:nvPicPr>
        <p:blipFill>
          <a:blip r:embed="rId3" cstate="print"/>
          <a:srcRect/>
          <a:stretch>
            <a:fillRect/>
          </a:stretch>
        </p:blipFill>
        <p:spPr bwMode="auto">
          <a:xfrm>
            <a:off x="4648200" y="2971800"/>
            <a:ext cx="4114800" cy="3733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422_3"/>
          <p:cNvPicPr>
            <a:picLocks noChangeAspect="1" noChangeArrowheads="1"/>
          </p:cNvPicPr>
          <p:nvPr/>
        </p:nvPicPr>
        <p:blipFill>
          <a:blip r:embed="rId2" cstate="print"/>
          <a:srcRect/>
          <a:stretch>
            <a:fillRect/>
          </a:stretch>
        </p:blipFill>
        <p:spPr bwMode="auto">
          <a:xfrm>
            <a:off x="1981200" y="838200"/>
            <a:ext cx="5105400" cy="5105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62" name="Rectangle 2"/>
          <p:cNvSpPr>
            <a:spLocks noGrp="1" noChangeArrowheads="1"/>
          </p:cNvSpPr>
          <p:nvPr>
            <p:ph type="title"/>
          </p:nvPr>
        </p:nvSpPr>
        <p:spPr/>
        <p:txBody>
          <a:bodyPr/>
          <a:lstStyle/>
          <a:p>
            <a:pPr eaLnBrk="1" hangingPunct="1">
              <a:defRPr/>
            </a:pPr>
            <a:endParaRPr lang="tr-TR" smtClean="0"/>
          </a:p>
        </p:txBody>
      </p:sp>
      <p:pic>
        <p:nvPicPr>
          <p:cNvPr id="71683" name="Picture 3"/>
          <p:cNvPicPr>
            <a:picLocks noGrp="1" noChangeAspect="1" noChangeArrowheads="1"/>
          </p:cNvPicPr>
          <p:nvPr>
            <p:ph type="body" idx="1"/>
          </p:nvPr>
        </p:nvPicPr>
        <p:blipFill>
          <a:blip r:embed="rId2" cstate="print"/>
          <a:srcRect/>
          <a:stretch>
            <a:fillRect/>
          </a:stretch>
        </p:blipFill>
        <p:spPr>
          <a:xfrm>
            <a:off x="2057400" y="1600200"/>
            <a:ext cx="2667000" cy="4530725"/>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6322" name="Rectangle 2"/>
          <p:cNvSpPr>
            <a:spLocks noGrp="1" noChangeArrowheads="1"/>
          </p:cNvSpPr>
          <p:nvPr>
            <p:ph type="title"/>
          </p:nvPr>
        </p:nvSpPr>
        <p:spPr/>
        <p:txBody>
          <a:bodyPr/>
          <a:lstStyle/>
          <a:p>
            <a:pPr algn="l" eaLnBrk="1" hangingPunct="1">
              <a:defRPr/>
            </a:pPr>
            <a:r>
              <a:rPr lang="tr-TR" sz="1600" b="1" smtClean="0"/>
              <a:t/>
            </a:r>
            <a:br>
              <a:rPr lang="tr-TR" sz="1600" b="1" smtClean="0"/>
            </a:br>
            <a:r>
              <a:rPr lang="tr-TR" sz="4000" b="1" smtClean="0"/>
              <a:t> </a:t>
            </a:r>
          </a:p>
        </p:txBody>
      </p:sp>
      <p:pic>
        <p:nvPicPr>
          <p:cNvPr id="72707" name="Picture 3"/>
          <p:cNvPicPr>
            <a:picLocks noGrp="1" noChangeAspect="1" noChangeArrowheads="1"/>
          </p:cNvPicPr>
          <p:nvPr>
            <p:ph type="body" idx="1"/>
          </p:nvPr>
        </p:nvPicPr>
        <p:blipFill>
          <a:blip r:embed="rId2" cstate="print"/>
          <a:srcRect/>
          <a:stretch>
            <a:fillRect/>
          </a:stretch>
        </p:blipFill>
        <p:spPr>
          <a:xfrm>
            <a:off x="457200" y="1600200"/>
            <a:ext cx="3352800" cy="4530725"/>
          </a:xfrm>
        </p:spPr>
      </p:pic>
      <p:pic>
        <p:nvPicPr>
          <p:cNvPr id="72708" name="Picture 4"/>
          <p:cNvPicPr>
            <a:picLocks noChangeAspect="1" noChangeArrowheads="1"/>
          </p:cNvPicPr>
          <p:nvPr/>
        </p:nvPicPr>
        <p:blipFill>
          <a:blip r:embed="rId3" cstate="print"/>
          <a:srcRect/>
          <a:stretch>
            <a:fillRect/>
          </a:stretch>
        </p:blipFill>
        <p:spPr bwMode="auto">
          <a:xfrm>
            <a:off x="4724400" y="1676400"/>
            <a:ext cx="3009900" cy="449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652,401">
            <a:hlinkClick r:id="rId2"/>
          </p:cNvPr>
          <p:cNvPicPr>
            <a:picLocks noChangeAspect="1" noChangeArrowheads="1"/>
          </p:cNvPicPr>
          <p:nvPr/>
        </p:nvPicPr>
        <p:blipFill>
          <a:blip r:embed="rId3" cstate="print"/>
          <a:srcRect/>
          <a:stretch>
            <a:fillRect/>
          </a:stretch>
        </p:blipFill>
        <p:spPr bwMode="auto">
          <a:xfrm>
            <a:off x="533400" y="1300163"/>
            <a:ext cx="7800975" cy="480536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8914" name="Rectangle 2"/>
          <p:cNvSpPr>
            <a:spLocks noGrp="1" noChangeArrowheads="1"/>
          </p:cNvSpPr>
          <p:nvPr>
            <p:ph type="title"/>
          </p:nvPr>
        </p:nvSpPr>
        <p:spPr/>
        <p:txBody>
          <a:bodyPr>
            <a:normAutofit fontScale="90000"/>
          </a:bodyPr>
          <a:lstStyle/>
          <a:p>
            <a:pPr eaLnBrk="1" hangingPunct="1">
              <a:defRPr/>
            </a:pPr>
            <a:r>
              <a:rPr lang="tr-TR" sz="4000" smtClean="0"/>
              <a:t>Tek başına hava yolu tıkanıklığının giderilmesi</a:t>
            </a:r>
          </a:p>
        </p:txBody>
      </p:sp>
      <p:pic>
        <p:nvPicPr>
          <p:cNvPr id="73731" name="Picture 3"/>
          <p:cNvPicPr>
            <a:picLocks noGrp="1" noChangeAspect="1" noChangeArrowheads="1"/>
          </p:cNvPicPr>
          <p:nvPr>
            <p:ph type="body" idx="1"/>
          </p:nvPr>
        </p:nvPicPr>
        <p:blipFill>
          <a:blip r:embed="rId2" cstate="print"/>
          <a:srcRect/>
          <a:stretch>
            <a:fillRect/>
          </a:stretch>
        </p:blipFill>
        <p:spPr>
          <a:xfrm>
            <a:off x="685800" y="1600200"/>
            <a:ext cx="3200400" cy="4530725"/>
          </a:xfrm>
        </p:spPr>
      </p:pic>
      <p:pic>
        <p:nvPicPr>
          <p:cNvPr id="73732" name="Picture 4"/>
          <p:cNvPicPr>
            <a:picLocks noChangeAspect="1" noChangeArrowheads="1"/>
          </p:cNvPicPr>
          <p:nvPr/>
        </p:nvPicPr>
        <p:blipFill>
          <a:blip r:embed="rId3" cstate="print"/>
          <a:srcRect/>
          <a:stretch>
            <a:fillRect/>
          </a:stretch>
        </p:blipFill>
        <p:spPr bwMode="auto">
          <a:xfrm>
            <a:off x="4876800" y="1676400"/>
            <a:ext cx="3429000" cy="4572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9938" name="Rectangle 2"/>
          <p:cNvSpPr>
            <a:spLocks noGrp="1" noChangeArrowheads="1"/>
          </p:cNvSpPr>
          <p:nvPr>
            <p:ph type="title"/>
          </p:nvPr>
        </p:nvSpPr>
        <p:spPr/>
        <p:txBody>
          <a:bodyPr/>
          <a:lstStyle/>
          <a:p>
            <a:pPr eaLnBrk="1" hangingPunct="1">
              <a:defRPr/>
            </a:pPr>
            <a:r>
              <a:rPr lang="tr-TR" sz="2000" smtClean="0"/>
              <a:t>Karnınızı sandalyenin sırtına dayayınız sonra üst bölümüne baskı uygulayınız</a:t>
            </a:r>
            <a:r>
              <a:rPr lang="tr-TR" smtClean="0"/>
              <a:t> </a:t>
            </a:r>
          </a:p>
        </p:txBody>
      </p:sp>
      <p:pic>
        <p:nvPicPr>
          <p:cNvPr id="74755" name="Picture 3"/>
          <p:cNvPicPr>
            <a:picLocks noGrp="1" noChangeAspect="1" noChangeArrowheads="1"/>
          </p:cNvPicPr>
          <p:nvPr>
            <p:ph type="body" idx="1"/>
          </p:nvPr>
        </p:nvPicPr>
        <p:blipFill>
          <a:blip r:embed="rId2" cstate="print"/>
          <a:srcRect/>
          <a:stretch>
            <a:fillRect/>
          </a:stretch>
        </p:blipFill>
        <p:spPr>
          <a:xfrm>
            <a:off x="457200" y="1600200"/>
            <a:ext cx="3276600" cy="4530725"/>
          </a:xfrm>
        </p:spPr>
      </p:pic>
      <p:pic>
        <p:nvPicPr>
          <p:cNvPr id="74756" name="Picture 4"/>
          <p:cNvPicPr>
            <a:picLocks noChangeAspect="1" noChangeArrowheads="1"/>
          </p:cNvPicPr>
          <p:nvPr/>
        </p:nvPicPr>
        <p:blipFill>
          <a:blip r:embed="rId3" cstate="print"/>
          <a:srcRect/>
          <a:stretch>
            <a:fillRect/>
          </a:stretch>
        </p:blipFill>
        <p:spPr bwMode="auto">
          <a:xfrm>
            <a:off x="4267200" y="1752600"/>
            <a:ext cx="3505200" cy="4572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6" descr="Sayfa2AASuSo1"/>
          <p:cNvPicPr>
            <a:picLocks noChangeAspect="1" noChangeArrowheads="1"/>
          </p:cNvPicPr>
          <p:nvPr/>
        </p:nvPicPr>
        <p:blipFill>
          <a:blip r:embed="rId2" cstate="print"/>
          <a:srcRect/>
          <a:stretch>
            <a:fillRect/>
          </a:stretch>
        </p:blipFill>
        <p:spPr bwMode="auto">
          <a:xfrm>
            <a:off x="2133600" y="1604963"/>
            <a:ext cx="5791200" cy="433228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Sayfa2AASuSo2"/>
          <p:cNvPicPr>
            <a:picLocks noChangeAspect="1" noChangeArrowheads="1"/>
          </p:cNvPicPr>
          <p:nvPr/>
        </p:nvPicPr>
        <p:blipFill>
          <a:blip r:embed="rId2" cstate="print"/>
          <a:srcRect/>
          <a:stretch>
            <a:fillRect/>
          </a:stretch>
        </p:blipFill>
        <p:spPr bwMode="auto">
          <a:xfrm>
            <a:off x="1600200" y="1204913"/>
            <a:ext cx="6324600" cy="473233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Sayfa2AASuSo4"/>
          <p:cNvPicPr>
            <a:picLocks noChangeAspect="1" noChangeArrowheads="1"/>
          </p:cNvPicPr>
          <p:nvPr/>
        </p:nvPicPr>
        <p:blipFill>
          <a:blip r:embed="rId2" cstate="print"/>
          <a:srcRect/>
          <a:stretch>
            <a:fillRect/>
          </a:stretch>
        </p:blipFill>
        <p:spPr bwMode="auto">
          <a:xfrm>
            <a:off x="1447800" y="1100138"/>
            <a:ext cx="6781800" cy="5056187"/>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Sayfa2AASuSo3"/>
          <p:cNvPicPr>
            <a:picLocks noChangeAspect="1" noChangeArrowheads="1"/>
          </p:cNvPicPr>
          <p:nvPr/>
        </p:nvPicPr>
        <p:blipFill>
          <a:blip r:embed="rId2" cstate="print"/>
          <a:srcRect/>
          <a:stretch>
            <a:fillRect/>
          </a:stretch>
        </p:blipFill>
        <p:spPr bwMode="auto">
          <a:xfrm>
            <a:off x="1447800" y="1092200"/>
            <a:ext cx="6248400" cy="46736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8" descr="Sayfa2AASuSo5D"/>
          <p:cNvPicPr>
            <a:picLocks noChangeAspect="1" noChangeArrowheads="1"/>
          </p:cNvPicPr>
          <p:nvPr/>
        </p:nvPicPr>
        <p:blipFill>
          <a:blip r:embed="rId2" cstate="print"/>
          <a:srcRect/>
          <a:stretch>
            <a:fillRect/>
          </a:stretch>
        </p:blipFill>
        <p:spPr bwMode="auto">
          <a:xfrm>
            <a:off x="1295400" y="974725"/>
            <a:ext cx="4953000" cy="37052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Sayfa2AASuSo6"/>
          <p:cNvPicPr>
            <a:picLocks noChangeAspect="1" noChangeArrowheads="1"/>
          </p:cNvPicPr>
          <p:nvPr/>
        </p:nvPicPr>
        <p:blipFill>
          <a:blip r:embed="rId2" cstate="print"/>
          <a:srcRect/>
          <a:stretch>
            <a:fillRect/>
          </a:stretch>
        </p:blipFill>
        <p:spPr bwMode="auto">
          <a:xfrm>
            <a:off x="1676400" y="1262063"/>
            <a:ext cx="6019800" cy="45053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Sayfa2AASuSo6Trav"/>
          <p:cNvPicPr>
            <a:picLocks noChangeAspect="1" noChangeArrowheads="1"/>
          </p:cNvPicPr>
          <p:nvPr/>
        </p:nvPicPr>
        <p:blipFill>
          <a:blip r:embed="rId2" cstate="print"/>
          <a:srcRect/>
          <a:stretch>
            <a:fillRect/>
          </a:stretch>
        </p:blipFill>
        <p:spPr bwMode="auto">
          <a:xfrm>
            <a:off x="1143000" y="863600"/>
            <a:ext cx="6629400" cy="49593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Sayfa3AASuSo1"/>
          <p:cNvPicPr>
            <a:picLocks noChangeAspect="1" noChangeArrowheads="1"/>
          </p:cNvPicPr>
          <p:nvPr/>
        </p:nvPicPr>
        <p:blipFill>
          <a:blip r:embed="rId2" cstate="print"/>
          <a:srcRect/>
          <a:stretch>
            <a:fillRect/>
          </a:stretch>
        </p:blipFill>
        <p:spPr bwMode="auto">
          <a:xfrm>
            <a:off x="1524000" y="1147763"/>
            <a:ext cx="6400800" cy="47894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838200" y="925513"/>
            <a:ext cx="6910388" cy="3048000"/>
          </a:xfrm>
          <a:prstGeom prst="rect">
            <a:avLst/>
          </a:prstGeom>
          <a:noFill/>
          <a:ln w="9525">
            <a:noFill/>
            <a:miter lim="800000"/>
            <a:headEnd/>
            <a:tailEnd/>
          </a:ln>
        </p:spPr>
        <p:txBody>
          <a:bodyPr anchor="ctr">
            <a:spAutoFit/>
          </a:bodyPr>
          <a:lstStyle/>
          <a:p>
            <a:r>
              <a:rPr lang="tr-TR" sz="2400" b="1">
                <a:solidFill>
                  <a:srgbClr val="000080"/>
                </a:solidFill>
                <a:latin typeface="Arial" charset="0"/>
                <a:cs typeface="Arial" charset="0"/>
              </a:rPr>
              <a:t>HAVA YOLU NASIL AÇILIR?</a:t>
            </a:r>
            <a:r>
              <a:rPr lang="tr-TR" sz="2400">
                <a:latin typeface="Arial" charset="0"/>
                <a:cs typeface="Arial" charset="0"/>
              </a:rPr>
              <a:t> </a:t>
            </a:r>
          </a:p>
          <a:p>
            <a:r>
              <a:rPr lang="tr-TR" sz="2400">
                <a:latin typeface="Arial" charset="0"/>
                <a:cs typeface="Arial" charset="0"/>
              </a:rPr>
              <a:t>Hasta sert bir zemine sırt üstü kolları iki yanda yatırılmalıdır.</a:t>
            </a:r>
          </a:p>
          <a:p>
            <a:r>
              <a:rPr lang="tr-TR" sz="2400">
                <a:latin typeface="Arial" charset="0"/>
                <a:cs typeface="Arial" charset="0"/>
              </a:rPr>
              <a:t/>
            </a:r>
            <a:br>
              <a:rPr lang="tr-TR" sz="2400">
                <a:latin typeface="Arial" charset="0"/>
                <a:cs typeface="Arial" charset="0"/>
              </a:rPr>
            </a:br>
            <a:r>
              <a:rPr lang="tr-TR" sz="2400" b="1">
                <a:latin typeface="Arial" charset="0"/>
                <a:cs typeface="Arial" charset="0"/>
              </a:rPr>
              <a:t>1.</a:t>
            </a:r>
            <a:r>
              <a:rPr lang="tr-TR" sz="2400">
                <a:latin typeface="Arial" charset="0"/>
                <a:cs typeface="Arial" charset="0"/>
              </a:rPr>
              <a:t>Ağızda toz toprak,kırık takma diş ve yabancı cisimler varsa çıkarılır ( beze sarılmış işaret ve orta parmakla)</a:t>
            </a:r>
            <a:endParaRPr lang="tr-TR" sz="2400">
              <a:latin typeface="Arial" charset="0"/>
            </a:endParaRPr>
          </a:p>
          <a:p>
            <a:pPr eaLnBrk="0" hangingPunct="0"/>
            <a:endParaRPr lang="tr-TR" sz="2400">
              <a:latin typeface="Arial" charset="0"/>
            </a:endParaRPr>
          </a:p>
        </p:txBody>
      </p:sp>
      <p:pic>
        <p:nvPicPr>
          <p:cNvPr id="6" name="Picture 2" descr="yab cis sol"/>
          <p:cNvPicPr>
            <a:picLocks noChangeAspect="1" noChangeArrowheads="1"/>
          </p:cNvPicPr>
          <p:nvPr/>
        </p:nvPicPr>
        <p:blipFill>
          <a:blip r:embed="rId2" cstate="print"/>
          <a:srcRect/>
          <a:stretch>
            <a:fillRect/>
          </a:stretch>
        </p:blipFill>
        <p:spPr bwMode="auto">
          <a:xfrm>
            <a:off x="1981200" y="4114800"/>
            <a:ext cx="33242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Sayfa4DKMUyg1"/>
          <p:cNvPicPr>
            <a:picLocks noChangeAspect="1" noChangeArrowheads="1"/>
          </p:cNvPicPr>
          <p:nvPr/>
        </p:nvPicPr>
        <p:blipFill>
          <a:blip r:embed="rId2" cstate="print"/>
          <a:srcRect/>
          <a:stretch>
            <a:fillRect/>
          </a:stretch>
        </p:blipFill>
        <p:spPr bwMode="auto">
          <a:xfrm>
            <a:off x="1295400" y="977900"/>
            <a:ext cx="7086600" cy="53022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990600" y="1609725"/>
            <a:ext cx="7543800" cy="3508375"/>
          </a:xfrm>
          <a:prstGeom prst="rect">
            <a:avLst/>
          </a:prstGeom>
          <a:noFill/>
          <a:ln w="9525">
            <a:noFill/>
            <a:miter lim="800000"/>
            <a:headEnd/>
            <a:tailEnd/>
          </a:ln>
        </p:spPr>
        <p:txBody>
          <a:bodyPr anchor="ctr">
            <a:spAutoFit/>
          </a:bodyPr>
          <a:lstStyle/>
          <a:p>
            <a:pPr algn="just"/>
            <a:endParaRPr lang="tr-TR" sz="2800">
              <a:latin typeface="Arial" charset="0"/>
            </a:endParaRPr>
          </a:p>
          <a:p>
            <a:pPr algn="just"/>
            <a:r>
              <a:rPr lang="tr-TR" sz="2800">
                <a:latin typeface="Arial" charset="0"/>
              </a:rPr>
              <a:t>Sık aralıklarla (</a:t>
            </a:r>
            <a:r>
              <a:rPr lang="tr-TR" sz="2800" b="1">
                <a:latin typeface="Arial" charset="0"/>
              </a:rPr>
              <a:t>en seyrek üç dakikada bir</a:t>
            </a:r>
            <a:r>
              <a:rPr lang="tr-TR" sz="2800">
                <a:latin typeface="Arial" charset="0"/>
              </a:rPr>
              <a:t>) kazazedenin kendiliğinden solunum yapmaya başlayıp başlamadığı kontrol edilmeli </a:t>
            </a:r>
          </a:p>
          <a:p>
            <a:pPr algn="just"/>
            <a:endParaRPr lang="tr-TR" sz="2800">
              <a:latin typeface="Arial" charset="0"/>
            </a:endParaRPr>
          </a:p>
          <a:p>
            <a:pPr algn="just"/>
            <a:r>
              <a:rPr lang="tr-TR" sz="2800">
                <a:latin typeface="Arial" charset="0"/>
              </a:rPr>
              <a:t>Bu işlem tıbbi yardım gelinceye kadar sürdürülmeli </a:t>
            </a:r>
          </a:p>
          <a:p>
            <a:pPr algn="just"/>
            <a:r>
              <a:rPr lang="tr-TR" sz="2800">
                <a:latin typeface="Arial"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Sayfa2AASuSo4"/>
          <p:cNvPicPr>
            <a:picLocks noChangeAspect="1" noChangeArrowheads="1"/>
          </p:cNvPicPr>
          <p:nvPr/>
        </p:nvPicPr>
        <p:blipFill>
          <a:blip r:embed="rId2" cstate="print"/>
          <a:srcRect/>
          <a:stretch>
            <a:fillRect/>
          </a:stretch>
        </p:blipFill>
        <p:spPr bwMode="auto">
          <a:xfrm>
            <a:off x="1447800" y="1100138"/>
            <a:ext cx="6781800" cy="50561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ayfa2AASuSo3"/>
          <p:cNvPicPr>
            <a:picLocks noChangeAspect="1" noChangeArrowheads="1"/>
          </p:cNvPicPr>
          <p:nvPr/>
        </p:nvPicPr>
        <p:blipFill>
          <a:blip r:embed="rId2" cstate="print"/>
          <a:srcRect/>
          <a:stretch>
            <a:fillRect/>
          </a:stretch>
        </p:blipFill>
        <p:spPr bwMode="auto">
          <a:xfrm>
            <a:off x="1447800" y="1092200"/>
            <a:ext cx="6248400" cy="4673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1437</Words>
  <Application>Microsoft Office PowerPoint</Application>
  <PresentationFormat>Ekran Gösterisi (4:3)</PresentationFormat>
  <Paragraphs>274</Paragraphs>
  <Slides>71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71</vt:i4>
      </vt:variant>
    </vt:vector>
  </HeadingPairs>
  <TitlesOfParts>
    <vt:vector size="73" baseType="lpstr">
      <vt:lpstr>Ofis Teması</vt:lpstr>
      <vt:lpstr>Bit Eşlem Resmi</vt:lpstr>
      <vt:lpstr>TEMEL YAŞAM DESTEĞİ  (I)</vt:lpstr>
      <vt:lpstr>SOLUNUM DURMASI , ve HAVA YOLU TIKANIKLIKLARINDA İLKYARDIM</vt:lpstr>
      <vt:lpstr>Temel yaşam desteği</vt:lpstr>
      <vt:lpstr>SOLUNUM</vt:lpstr>
      <vt:lpstr>Solunum durmasının belirtileri</vt:lpstr>
      <vt:lpstr>Slayt 6</vt:lpstr>
      <vt:lpstr>Slayt 7</vt:lpstr>
      <vt:lpstr>Slayt 8</vt:lpstr>
      <vt:lpstr>Slayt 9</vt:lpstr>
      <vt:lpstr>Slayt 10</vt:lpstr>
      <vt:lpstr>Slayt 11</vt:lpstr>
      <vt:lpstr>Hava yolunu açmak için Baş-Çene pozisyonu nasıl verilir? </vt:lpstr>
      <vt:lpstr>Baş – Çene Pozisyonu</vt:lpstr>
      <vt:lpstr>Slayt 14</vt:lpstr>
      <vt:lpstr>Slayt 15</vt:lpstr>
      <vt:lpstr>Slayt 16</vt:lpstr>
      <vt:lpstr>Solunumun Değerlendirilmesi</vt:lpstr>
      <vt:lpstr>Slayt 18</vt:lpstr>
      <vt:lpstr>Slayt 19</vt:lpstr>
      <vt:lpstr>Yapay Solunum Nasıl Yapılır?</vt:lpstr>
      <vt:lpstr>Slayt 21</vt:lpstr>
      <vt:lpstr>Slayt 22</vt:lpstr>
      <vt:lpstr>Slayt 23</vt:lpstr>
      <vt:lpstr>Slayt 24</vt:lpstr>
      <vt:lpstr>Slayt 25</vt:lpstr>
      <vt:lpstr>Slayt 26</vt:lpstr>
      <vt:lpstr>Slayt 27</vt:lpstr>
      <vt:lpstr>Slayt 28</vt:lpstr>
      <vt:lpstr>Slayt 29</vt:lpstr>
      <vt:lpstr>Slayt 30</vt:lpstr>
      <vt:lpstr>Holger Nielsen Yöntemi</vt:lpstr>
      <vt:lpstr>Slayt 32</vt:lpstr>
      <vt:lpstr>Slayt 33</vt:lpstr>
      <vt:lpstr>Silvester yöntemi</vt:lpstr>
      <vt:lpstr>Silvester Yöntemi: Göğüsten Bastırma</vt:lpstr>
      <vt:lpstr>Slayt 36</vt:lpstr>
      <vt:lpstr>Slayt 37</vt:lpstr>
      <vt:lpstr>Slayt 38</vt:lpstr>
      <vt:lpstr>Slayt 39</vt:lpstr>
      <vt:lpstr>Boğulma</vt:lpstr>
      <vt:lpstr>Slayt 41</vt:lpstr>
      <vt:lpstr>Boğulmalarda ilkyardım</vt:lpstr>
      <vt:lpstr>Slayt 43</vt:lpstr>
      <vt:lpstr>Slayt 44</vt:lpstr>
      <vt:lpstr>Slayt 45</vt:lpstr>
      <vt:lpstr>Slayt 46</vt:lpstr>
      <vt:lpstr>Slayt 47</vt:lpstr>
      <vt:lpstr>Havayoluna yabancı cisim kaçması</vt:lpstr>
      <vt:lpstr>Slayt 49</vt:lpstr>
      <vt:lpstr>Slayt 50</vt:lpstr>
      <vt:lpstr>Slayt 51</vt:lpstr>
      <vt:lpstr>Slayt 52</vt:lpstr>
      <vt:lpstr>Slayt 53</vt:lpstr>
      <vt:lpstr>Yatan hastada havayolu tıkanmasında ilk yardım  </vt:lpstr>
      <vt:lpstr>Slayt 55</vt:lpstr>
      <vt:lpstr>Slayt 56</vt:lpstr>
      <vt:lpstr>Slayt 57</vt:lpstr>
      <vt:lpstr>Slayt 58</vt:lpstr>
      <vt:lpstr>  </vt:lpstr>
      <vt:lpstr>Tek başına hava yolu tıkanıklığının giderilmesi</vt:lpstr>
      <vt:lpstr>Karnınızı sandalyenin sırtına dayayınız sonra üst bölümüne baskı uygulayınız </vt:lpstr>
      <vt:lpstr>Slayt 62</vt:lpstr>
      <vt:lpstr>Slayt 63</vt:lpstr>
      <vt:lpstr>Slayt 64</vt:lpstr>
      <vt:lpstr>Slayt 65</vt:lpstr>
      <vt:lpstr>Slayt 66</vt:lpstr>
      <vt:lpstr>Slayt 67</vt:lpstr>
      <vt:lpstr>Slayt 68</vt:lpstr>
      <vt:lpstr>Slayt 69</vt:lpstr>
      <vt:lpstr>Slayt 70</vt:lpstr>
      <vt:lpstr>Slayt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YAŞAM DESTEĞİ  (I)</dc:title>
  <dc:creator>Gozansoy</dc:creator>
  <cp:lastModifiedBy>Gozansoy</cp:lastModifiedBy>
  <cp:revision>2</cp:revision>
  <dcterms:created xsi:type="dcterms:W3CDTF">2018-04-09T09:18:44Z</dcterms:created>
  <dcterms:modified xsi:type="dcterms:W3CDTF">2018-04-09T11:53:29Z</dcterms:modified>
</cp:coreProperties>
</file>