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7" r:id="rId2"/>
    <p:sldId id="258" r:id="rId3"/>
    <p:sldId id="261" r:id="rId4"/>
    <p:sldId id="260" r:id="rId5"/>
    <p:sldId id="262"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18964E-C80E-4C00-B847-178EF2161A08}" type="datetimeFigureOut">
              <a:rPr lang="tr-TR" smtClean="0"/>
              <a:t>03.03.2018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B7A07F-CCC7-4668-9950-3051C9D86A04}" type="slidenum">
              <a:rPr lang="tr-TR" smtClean="0"/>
              <a:t>‹#›</a:t>
            </a:fld>
            <a:endParaRPr lang="tr-TR"/>
          </a:p>
        </p:txBody>
      </p:sp>
    </p:spTree>
    <p:extLst>
      <p:ext uri="{BB962C8B-B14F-4D97-AF65-F5344CB8AC3E}">
        <p14:creationId xmlns:p14="http://schemas.microsoft.com/office/powerpoint/2010/main" val="28052418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234963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052748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1733383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7" name="Title 6"/>
          <p:cNvSpPr>
            <a:spLocks noGrp="1"/>
          </p:cNvSpPr>
          <p:nvPr>
            <p:ph type="title"/>
          </p:nvPr>
        </p:nvSpPr>
        <p:spPr/>
        <p:txBody>
          <a:bodyPr/>
          <a:lstStyle/>
          <a:p>
            <a:r>
              <a:rPr lang="tr-TR" smtClean="0"/>
              <a:t>Asıl başlık stili için tıklatın</a:t>
            </a:r>
            <a:endParaRPr lang="en-US"/>
          </a:p>
        </p:txBody>
      </p:sp>
    </p:spTree>
    <p:extLst>
      <p:ext uri="{BB962C8B-B14F-4D97-AF65-F5344CB8AC3E}">
        <p14:creationId xmlns:p14="http://schemas.microsoft.com/office/powerpoint/2010/main" val="2164472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953118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extLst>
      <p:ext uri="{BB962C8B-B14F-4D97-AF65-F5344CB8AC3E}">
        <p14:creationId xmlns:p14="http://schemas.microsoft.com/office/powerpoint/2010/main" val="2229643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8" name="Footer Placeholder 7"/>
          <p:cNvSpPr>
            <a:spLocks noGrp="1"/>
          </p:cNvSpPr>
          <p:nvPr>
            <p:ph type="ftr" sz="quarter" idx="11"/>
          </p:nvPr>
        </p:nvSpPr>
        <p:spPr/>
        <p:txBody>
          <a:bodyPr/>
          <a:lstStyle/>
          <a:p>
            <a:endParaRPr lang="tr-TR">
              <a:solidFill>
                <a:srgbClr val="073E87"/>
              </a:solidFill>
            </a:endParaRPr>
          </a:p>
        </p:txBody>
      </p:sp>
      <p:sp>
        <p:nvSpPr>
          <p:cNvPr id="9" name="Slide Number Placeholder 8"/>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3231322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4" name="Footer Placeholder 3"/>
          <p:cNvSpPr>
            <a:spLocks noGrp="1"/>
          </p:cNvSpPr>
          <p:nvPr>
            <p:ph type="ftr" sz="quarter" idx="11"/>
          </p:nvPr>
        </p:nvSpPr>
        <p:spPr/>
        <p:txBody>
          <a:bodyPr/>
          <a:lstStyle/>
          <a:p>
            <a:endParaRPr lang="tr-TR">
              <a:solidFill>
                <a:srgbClr val="073E87"/>
              </a:solidFill>
            </a:endParaRPr>
          </a:p>
        </p:txBody>
      </p:sp>
      <p:sp>
        <p:nvSpPr>
          <p:cNvPr id="5" name="Slide Number Placeholder 4"/>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723765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3" name="Footer Placeholder 2"/>
          <p:cNvSpPr>
            <a:spLocks noGrp="1"/>
          </p:cNvSpPr>
          <p:nvPr>
            <p:ph type="ftr" sz="quarter" idx="11"/>
          </p:nvPr>
        </p:nvSpPr>
        <p:spPr/>
        <p:txBody>
          <a:bodyPr/>
          <a:lstStyle/>
          <a:p>
            <a:endParaRPr lang="tr-TR">
              <a:solidFill>
                <a:srgbClr val="073E87"/>
              </a:solidFill>
            </a:endParaRPr>
          </a:p>
        </p:txBody>
      </p:sp>
      <p:sp>
        <p:nvSpPr>
          <p:cNvPr id="4" name="Slide Number Placeholder 3"/>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781379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3453626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extLst>
      <p:ext uri="{BB962C8B-B14F-4D97-AF65-F5344CB8AC3E}">
        <p14:creationId xmlns:p14="http://schemas.microsoft.com/office/powerpoint/2010/main" val="4141007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0B00E80-B4E9-4E5C-A46F-8721FBC2B769}" type="slidenum">
              <a:rPr lang="tr-TR" smtClean="0">
                <a:solidFill>
                  <a:srgbClr val="073E87"/>
                </a:solidFill>
              </a:rPr>
              <a:pPr/>
              <a:t>‹#›</a:t>
            </a:fld>
            <a:endParaRPr lang="tr-TR">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37194928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k:@MSITStore:C:\Program%20Files%20(x86)\KAZANCI\ibb\contents.chm::/%20mk:@MSITStore:contentsa.chm::/tc5237.htm#179" TargetMode="External"/><Relationship Id="rId2" Type="http://schemas.openxmlformats.org/officeDocument/2006/relationships/hyperlink" Target="mk:@MSITStore:C:\Program%20Files%20(x86)\KAZANCI\ibb\contents.chm::/%20mk:@MSITStore:contentsa.chm::/tc2918.htm#109"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540328"/>
            <a:ext cx="8354291" cy="6201040"/>
          </a:xfrm>
        </p:spPr>
        <p:txBody>
          <a:bodyPr>
            <a:normAutofit/>
          </a:bodyPr>
          <a:lstStyle/>
          <a:p>
            <a:pPr marL="0" indent="0" defTabSz="360000">
              <a:buNone/>
            </a:pPr>
            <a:endParaRPr lang="tr-TR" dirty="0" smtClean="0"/>
          </a:p>
          <a:p>
            <a:pPr marL="0" indent="0" defTabSz="360000">
              <a:buNone/>
            </a:pPr>
            <a:endParaRPr lang="tr-TR" dirty="0"/>
          </a:p>
          <a:p>
            <a:pPr marL="0" indent="0" defTabSz="360000">
              <a:buNone/>
            </a:pPr>
            <a:r>
              <a:rPr lang="tr-TR" dirty="0" smtClean="0"/>
              <a:t>9.BASININ MANEVÎ ZARARDAN SORUMLULUĞU</a:t>
            </a:r>
            <a:r>
              <a:rPr lang="tr-TR" dirty="0"/>
              <a:t>	</a:t>
            </a:r>
          </a:p>
          <a:p>
            <a:pPr marL="0" indent="0" defTabSz="360000">
              <a:buNone/>
            </a:pPr>
            <a:r>
              <a:rPr lang="tr-TR" dirty="0"/>
              <a:t>	</a:t>
            </a:r>
            <a:endParaRPr lang="tr-TR" dirty="0" smtClean="0"/>
          </a:p>
          <a:p>
            <a:pPr marL="0" indent="0" defTabSz="360000">
              <a:buNone/>
            </a:pPr>
            <a:r>
              <a:rPr lang="tr-TR" sz="3600" dirty="0" smtClean="0">
                <a:latin typeface="Times New Roman" pitchFamily="18" charset="0"/>
                <a:cs typeface="Times New Roman" pitchFamily="18" charset="0"/>
              </a:rPr>
              <a:t>4. HD. T. 26.12.2002, E. 2002/13935, K. 2002/14697</a:t>
            </a:r>
            <a:endParaRPr lang="tr-TR" sz="3600" dirty="0">
              <a:latin typeface="Times New Roman" pitchFamily="18" charset="0"/>
              <a:cs typeface="Times New Roman" pitchFamily="18" charset="0"/>
            </a:endParaRPr>
          </a:p>
          <a:p>
            <a:pPr marL="0" indent="0" defTabSz="360000">
              <a:buNone/>
            </a:pPr>
            <a:r>
              <a:rPr lang="tr-TR" sz="3600" dirty="0" smtClean="0">
                <a:latin typeface="Times New Roman" pitchFamily="18" charset="0"/>
                <a:cs typeface="Times New Roman" pitchFamily="18" charset="0"/>
              </a:rPr>
              <a:t>Taraflar </a:t>
            </a:r>
            <a:r>
              <a:rPr lang="tr-TR" sz="3600" dirty="0">
                <a:latin typeface="Times New Roman" pitchFamily="18" charset="0"/>
                <a:cs typeface="Times New Roman" pitchFamily="18" charset="0"/>
              </a:rPr>
              <a:t>arasındaki uyuşmazlıkta dava konusu edilen haberin gerçek olduğu, gerçek bir olayı okuyucularına duyuran basının sorumlu tutulamayacağı benimsenmelidir. </a:t>
            </a:r>
            <a:r>
              <a:rPr lang="tr-TR" sz="3600" dirty="0">
                <a:latin typeface="Times New Roman" pitchFamily="18" charset="0"/>
                <a:cs typeface="Times New Roman" pitchFamily="18" charset="0"/>
              </a:rPr>
              <a:t>	</a:t>
            </a:r>
          </a:p>
        </p:txBody>
      </p:sp>
    </p:spTree>
    <p:extLst>
      <p:ext uri="{BB962C8B-B14F-4D97-AF65-F5344CB8AC3E}">
        <p14:creationId xmlns:p14="http://schemas.microsoft.com/office/powerpoint/2010/main" val="34357244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540328"/>
            <a:ext cx="8354291" cy="6317672"/>
          </a:xfrm>
        </p:spPr>
        <p:txBody>
          <a:bodyPr>
            <a:normAutofit fontScale="92500" lnSpcReduction="20000"/>
          </a:bodyPr>
          <a:lstStyle/>
          <a:p>
            <a:pPr marL="0" indent="0" algn="ctr" defTabSz="360000">
              <a:buNone/>
            </a:pPr>
            <a:r>
              <a:rPr lang="tr-TR" sz="3800" b="1" cap="all" dirty="0" smtClean="0"/>
              <a:t>Müteselsil </a:t>
            </a:r>
            <a:r>
              <a:rPr lang="tr-TR" sz="3800" b="1" cap="all" dirty="0" smtClean="0"/>
              <a:t>Sorumluluk</a:t>
            </a:r>
            <a:endParaRPr lang="tr-TR" cap="all" dirty="0" smtClean="0"/>
          </a:p>
          <a:p>
            <a:pPr marL="0" indent="0" defTabSz="360000">
              <a:buNone/>
            </a:pPr>
            <a:r>
              <a:rPr lang="tr-TR" cap="all" dirty="0" smtClean="0"/>
              <a:t>I. </a:t>
            </a:r>
            <a:r>
              <a:rPr lang="tr-TR" cap="all" dirty="0"/>
              <a:t>TANIM	</a:t>
            </a:r>
          </a:p>
          <a:p>
            <a:pPr marL="0" indent="0" defTabSz="360000">
              <a:buNone/>
            </a:pPr>
            <a:r>
              <a:rPr lang="tr-TR" cap="all" dirty="0" smtClean="0"/>
              <a:t>II.MÜTESELSİL </a:t>
            </a:r>
            <a:r>
              <a:rPr lang="tr-TR" cap="all" dirty="0"/>
              <a:t>SORUMLULUĞU DOĞURAN </a:t>
            </a:r>
            <a:r>
              <a:rPr lang="tr-TR" cap="all" dirty="0" smtClean="0"/>
              <a:t>SEBEPLER</a:t>
            </a:r>
          </a:p>
          <a:p>
            <a:pPr marL="0" indent="0" defTabSz="360000">
              <a:buNone/>
            </a:pPr>
            <a:r>
              <a:rPr lang="tr-TR" dirty="0" smtClean="0"/>
              <a:t>1)Birden </a:t>
            </a:r>
            <a:r>
              <a:rPr lang="tr-TR" dirty="0"/>
              <a:t>çok kişinin kusursuz sorumluluğa dayanan tazminat yükümlülüğü	</a:t>
            </a:r>
          </a:p>
          <a:p>
            <a:pPr marL="0" indent="0" defTabSz="360000">
              <a:buNone/>
            </a:pPr>
            <a:r>
              <a:rPr lang="tr-TR" dirty="0" smtClean="0"/>
              <a:t>b)Birden </a:t>
            </a:r>
            <a:r>
              <a:rPr lang="tr-TR" dirty="0"/>
              <a:t>çok kişinin sözleşme sorumluluğuna dayanan tazminat yükümlülüğü	</a:t>
            </a:r>
          </a:p>
          <a:p>
            <a:pPr marL="0" indent="0" defTabSz="360000">
              <a:buNone/>
            </a:pPr>
            <a:r>
              <a:rPr lang="tr-TR" dirty="0" smtClean="0"/>
              <a:t>2.Birden </a:t>
            </a:r>
            <a:r>
              <a:rPr lang="tr-TR" dirty="0"/>
              <a:t>çok kişinin aynı zarardan çeşitli sebeplerden dolayı sorumlu olması	</a:t>
            </a:r>
            <a:endParaRPr lang="tr-TR" dirty="0" smtClean="0"/>
          </a:p>
          <a:p>
            <a:pPr marL="0" indent="0" defTabSz="360000">
              <a:buNone/>
            </a:pPr>
            <a:r>
              <a:rPr lang="tr-TR" dirty="0" smtClean="0"/>
              <a:t>3.Dış </a:t>
            </a:r>
            <a:r>
              <a:rPr lang="tr-TR" dirty="0"/>
              <a:t>ilişki müteselsil sorumluluk ilkesi	</a:t>
            </a:r>
            <a:endParaRPr lang="tr-TR" dirty="0" smtClean="0"/>
          </a:p>
          <a:p>
            <a:pPr marL="0" indent="0" defTabSz="360000">
              <a:buNone/>
            </a:pPr>
            <a:r>
              <a:rPr lang="tr-TR" dirty="0" smtClean="0"/>
              <a:t>4.İç </a:t>
            </a:r>
            <a:r>
              <a:rPr lang="tr-TR" dirty="0"/>
              <a:t>ilişki (zarar verenlerin birbirine karşı rücu ilişkisi)	</a:t>
            </a:r>
          </a:p>
          <a:p>
            <a:pPr marL="0" indent="0" defTabSz="360000">
              <a:buNone/>
            </a:pPr>
            <a:r>
              <a:rPr lang="tr-TR" dirty="0"/>
              <a:t>	</a:t>
            </a:r>
            <a:r>
              <a:rPr lang="tr-TR" dirty="0" smtClean="0"/>
              <a:t>a)Müteselsil </a:t>
            </a:r>
            <a:r>
              <a:rPr lang="tr-TR" dirty="0"/>
              <a:t>sorumluların aynı zarara aynı tür sebeple</a:t>
            </a:r>
            <a:br>
              <a:rPr lang="tr-TR" dirty="0"/>
            </a:br>
            <a:r>
              <a:rPr lang="tr-TR" dirty="0"/>
              <a:t>birlikte neden olmaları halinde uygulanacak rücu düzeni	</a:t>
            </a:r>
          </a:p>
          <a:p>
            <a:pPr marL="0" indent="0" defTabSz="360000">
              <a:buNone/>
            </a:pPr>
            <a:r>
              <a:rPr lang="tr-TR" dirty="0"/>
              <a:t>	</a:t>
            </a:r>
            <a:r>
              <a:rPr lang="tr-TR" dirty="0" smtClean="0"/>
              <a:t>b)Çeşitli </a:t>
            </a:r>
            <a:r>
              <a:rPr lang="tr-TR" dirty="0"/>
              <a:t>sebeplerden doğan müteselsil sorumlulukta rücu düzeni	</a:t>
            </a:r>
          </a:p>
          <a:p>
            <a:pPr marL="0" indent="0" defTabSz="360000">
              <a:buNone/>
            </a:pPr>
            <a:r>
              <a:rPr lang="tr-TR" dirty="0"/>
              <a:t>			</a:t>
            </a:r>
          </a:p>
          <a:p>
            <a:pPr marL="0" indent="0" defTabSz="360000">
              <a:buNone/>
            </a:pPr>
            <a:r>
              <a:rPr lang="tr-TR" dirty="0"/>
              <a:t>	</a:t>
            </a:r>
          </a:p>
          <a:p>
            <a:pPr marL="0" indent="0" defTabSz="360000">
              <a:buNone/>
            </a:pPr>
            <a:r>
              <a:rPr lang="tr-TR" cap="all" dirty="0"/>
              <a:t>	</a:t>
            </a:r>
          </a:p>
          <a:p>
            <a:pPr marL="0" indent="0" defTabSz="360000">
              <a:buNone/>
            </a:pPr>
            <a:r>
              <a:rPr lang="tr-TR" dirty="0" smtClean="0"/>
              <a:t>	</a:t>
            </a:r>
            <a:endParaRPr lang="tr-TR" dirty="0"/>
          </a:p>
        </p:txBody>
      </p:sp>
    </p:spTree>
    <p:extLst>
      <p:ext uri="{BB962C8B-B14F-4D97-AF65-F5344CB8AC3E}">
        <p14:creationId xmlns:p14="http://schemas.microsoft.com/office/powerpoint/2010/main" val="16607111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1412776"/>
            <a:ext cx="7408333" cy="4713387"/>
          </a:xfrm>
        </p:spPr>
        <p:txBody>
          <a:bodyPr>
            <a:normAutofit lnSpcReduction="10000"/>
          </a:bodyPr>
          <a:lstStyle/>
          <a:p>
            <a:pPr algn="just"/>
            <a:r>
              <a:rPr lang="tr-TR" dirty="0">
                <a:latin typeface="Times New Roman" pitchFamily="18" charset="0"/>
                <a:cs typeface="Times New Roman" pitchFamily="18" charset="0"/>
              </a:rPr>
              <a:t>Dava, hukuki niteliği ve içeriği açısından tacir ya da tacir sayılan taraflar arasında haksız fiilden kaynaklanan rücu alacağının tahsili talebine ilişkindir. Müteselsil sorumluluk ancak kanundan ya da sözleşmeden doğar. Müteselsil sorumluluk halinde zarar gören zararının tamamını ya da bir kısmını müteselsil borçlulardan herhangi birinden veya tümünden isteyebilir. Dosya kapsamından davacının, dava dışı şirkete ödediği bedel nedeniyle eldeki </a:t>
            </a:r>
            <a:r>
              <a:rPr lang="tr-TR" dirty="0" err="1">
                <a:latin typeface="Times New Roman" pitchFamily="18" charset="0"/>
                <a:cs typeface="Times New Roman" pitchFamily="18" charset="0"/>
              </a:rPr>
              <a:t>rücuan</a:t>
            </a:r>
            <a:r>
              <a:rPr lang="tr-TR" dirty="0">
                <a:latin typeface="Times New Roman" pitchFamily="18" charset="0"/>
                <a:cs typeface="Times New Roman" pitchFamily="18" charset="0"/>
              </a:rPr>
              <a:t> tazminat davasını açtığı, davalıların müteselsil sorumlu olduğu anlaşılmaktadır. Bu durum karşısında ödenen bedelin davalılardan </a:t>
            </a:r>
            <a:r>
              <a:rPr lang="tr-TR" dirty="0" err="1">
                <a:latin typeface="Times New Roman" pitchFamily="18" charset="0"/>
                <a:cs typeface="Times New Roman" pitchFamily="18" charset="0"/>
              </a:rPr>
              <a:t>müteselsilen</a:t>
            </a:r>
            <a:r>
              <a:rPr lang="tr-TR" dirty="0">
                <a:latin typeface="Times New Roman" pitchFamily="18" charset="0"/>
                <a:cs typeface="Times New Roman" pitchFamily="18" charset="0"/>
              </a:rPr>
              <a:t> tahsiline karar verilmesi usul ve yasaya uygundur. </a:t>
            </a:r>
          </a:p>
        </p:txBody>
      </p:sp>
      <p:sp>
        <p:nvSpPr>
          <p:cNvPr id="3" name="Başlık 2"/>
          <p:cNvSpPr>
            <a:spLocks noGrp="1"/>
          </p:cNvSpPr>
          <p:nvPr>
            <p:ph type="title"/>
          </p:nvPr>
        </p:nvSpPr>
        <p:spPr/>
        <p:txBody>
          <a:bodyPr>
            <a:normAutofit/>
          </a:bodyPr>
          <a:lstStyle/>
          <a:p>
            <a:r>
              <a:rPr lang="tr-TR" sz="2800" dirty="0" smtClean="0">
                <a:solidFill>
                  <a:schemeClr val="tx1"/>
                </a:solidFill>
                <a:latin typeface="Times New Roman" pitchFamily="18" charset="0"/>
                <a:cs typeface="Times New Roman" pitchFamily="18" charset="0"/>
              </a:rPr>
              <a:t>HGK. T. 28.07.2007, E. 2007/7-867, K. 2007/890</a:t>
            </a:r>
            <a:endParaRPr lang="tr-TR"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364431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476672"/>
            <a:ext cx="8354291" cy="6264696"/>
          </a:xfrm>
        </p:spPr>
        <p:txBody>
          <a:bodyPr>
            <a:normAutofit/>
          </a:bodyPr>
          <a:lstStyle/>
          <a:p>
            <a:pPr marL="0" indent="0">
              <a:buNone/>
            </a:pPr>
            <a:endParaRPr lang="tr-TR" b="1" cap="all" dirty="0" smtClean="0"/>
          </a:p>
          <a:p>
            <a:pPr marL="0" indent="0">
              <a:buNone/>
            </a:pPr>
            <a:r>
              <a:rPr lang="tr-TR" b="1" cap="all" dirty="0" smtClean="0"/>
              <a:t> </a:t>
            </a:r>
            <a:r>
              <a:rPr lang="tr-TR" b="1" cap="all" dirty="0"/>
              <a:t>34. Ceza Hukuku İle </a:t>
            </a:r>
            <a:r>
              <a:rPr lang="tr-TR" b="1" cap="all" dirty="0" err="1"/>
              <a:t>MedenÎ</a:t>
            </a:r>
            <a:r>
              <a:rPr lang="tr-TR" b="1" cap="all" dirty="0"/>
              <a:t> Hukuk </a:t>
            </a:r>
            <a:r>
              <a:rPr lang="tr-TR" b="1" cap="all" dirty="0" err="1" smtClean="0"/>
              <a:t>ArasIndakİ</a:t>
            </a:r>
            <a:r>
              <a:rPr lang="tr-TR" b="1" cap="all" dirty="0" smtClean="0"/>
              <a:t> </a:t>
            </a:r>
            <a:r>
              <a:rPr lang="tr-TR" b="1" cap="all" dirty="0" err="1" smtClean="0"/>
              <a:t>İlİŞKİ</a:t>
            </a:r>
            <a:endParaRPr lang="tr-TR" b="1" cap="all" dirty="0"/>
          </a:p>
          <a:p>
            <a:pPr marL="0" indent="0">
              <a:buNone/>
            </a:pPr>
            <a:r>
              <a:rPr lang="tr-TR" b="1" cap="all" dirty="0" smtClean="0"/>
              <a:t> </a:t>
            </a:r>
          </a:p>
          <a:p>
            <a:pPr marL="0" indent="0">
              <a:buNone/>
            </a:pPr>
            <a:r>
              <a:rPr lang="tr-TR" b="1" cap="all" dirty="0" smtClean="0"/>
              <a:t> 35</a:t>
            </a:r>
            <a:r>
              <a:rPr lang="tr-TR" b="1" cap="all" dirty="0"/>
              <a:t>. </a:t>
            </a:r>
            <a:r>
              <a:rPr lang="tr-TR" b="1" cap="all" dirty="0" err="1" smtClean="0"/>
              <a:t>TazmİNAt</a:t>
            </a:r>
            <a:r>
              <a:rPr lang="tr-TR" b="1" cap="all" dirty="0" smtClean="0"/>
              <a:t> </a:t>
            </a:r>
            <a:r>
              <a:rPr lang="tr-TR" b="1" cap="all" dirty="0" err="1" smtClean="0"/>
              <a:t>Talebİnİn</a:t>
            </a:r>
            <a:r>
              <a:rPr lang="tr-TR" b="1" cap="all" dirty="0" smtClean="0"/>
              <a:t> </a:t>
            </a:r>
            <a:r>
              <a:rPr lang="tr-TR" b="1" cap="all" dirty="0" err="1"/>
              <a:t>ZamanaşImI</a:t>
            </a:r>
            <a:r>
              <a:rPr lang="tr-TR" cap="all" dirty="0"/>
              <a:t>	</a:t>
            </a:r>
            <a:endParaRPr lang="tr-TR" b="1" cap="all" dirty="0"/>
          </a:p>
          <a:p>
            <a:pPr marL="0" indent="0" defTabSz="360000">
              <a:buNone/>
            </a:pPr>
            <a:r>
              <a:rPr lang="tr-TR" cap="all" dirty="0" smtClean="0"/>
              <a:t>		</a:t>
            </a:r>
            <a:r>
              <a:rPr lang="tr-TR" cap="all" dirty="0" smtClean="0"/>
              <a:t>I.İKİ </a:t>
            </a:r>
            <a:r>
              <a:rPr lang="tr-TR" cap="all" dirty="0"/>
              <a:t>YILLIK NİSPÎ SÜRE	</a:t>
            </a:r>
          </a:p>
          <a:p>
            <a:pPr marL="0" indent="0" defTabSz="360000">
              <a:buNone/>
            </a:pPr>
            <a:r>
              <a:rPr lang="tr-TR" cap="all" dirty="0" smtClean="0"/>
              <a:t>	</a:t>
            </a:r>
            <a:r>
              <a:rPr lang="tr-TR" cap="all" dirty="0" smtClean="0"/>
              <a:t>II.ON </a:t>
            </a:r>
            <a:r>
              <a:rPr lang="tr-TR" cap="all" dirty="0"/>
              <a:t>YILLIK MUTLAK SÜRE	</a:t>
            </a:r>
          </a:p>
          <a:p>
            <a:pPr marL="0" indent="0" defTabSz="360000">
              <a:buNone/>
            </a:pPr>
            <a:r>
              <a:rPr lang="tr-TR" cap="all" dirty="0" smtClean="0"/>
              <a:t>	</a:t>
            </a:r>
            <a:r>
              <a:rPr lang="tr-TR" cap="all" dirty="0" smtClean="0"/>
              <a:t>III.CEZA </a:t>
            </a:r>
            <a:r>
              <a:rPr lang="tr-TR" cap="all" dirty="0"/>
              <a:t>ZAMANAŞIMI (OLAĞANÜSTÜ) SÜRESİ	</a:t>
            </a:r>
          </a:p>
          <a:p>
            <a:pPr marL="0" indent="0" defTabSz="360000">
              <a:buNone/>
            </a:pPr>
            <a:r>
              <a:rPr lang="tr-TR" cap="all" dirty="0" smtClean="0"/>
              <a:t>	</a:t>
            </a:r>
            <a:r>
              <a:rPr lang="tr-TR" cap="all" dirty="0" smtClean="0"/>
              <a:t>IV.ZARAR </a:t>
            </a:r>
            <a:r>
              <a:rPr lang="tr-TR" cap="all" dirty="0"/>
              <a:t>GÖRENİN DAİMİ DEF’İ HAKKI	</a:t>
            </a:r>
          </a:p>
          <a:p>
            <a:pPr marL="0" indent="0" defTabSz="360000">
              <a:buNone/>
            </a:pPr>
            <a:r>
              <a:rPr lang="tr-TR" cap="all" dirty="0" smtClean="0"/>
              <a:t>	</a:t>
            </a:r>
            <a:r>
              <a:rPr lang="tr-TR" cap="all" dirty="0" smtClean="0"/>
              <a:t>V-RÜCU </a:t>
            </a:r>
            <a:r>
              <a:rPr lang="tr-TR" cap="all" dirty="0"/>
              <a:t>İSTEMİNİN TÂBİ OLDUĞU ZAMANAŞIMI</a:t>
            </a:r>
            <a:r>
              <a:rPr lang="tr-TR" cap="small" dirty="0"/>
              <a:t>	</a:t>
            </a:r>
            <a:endParaRPr lang="tr-TR" cap="all" dirty="0"/>
          </a:p>
          <a:p>
            <a:pPr marL="0" indent="0" defTabSz="360000">
              <a:buNone/>
            </a:pPr>
            <a:r>
              <a:rPr lang="tr-TR" dirty="0" smtClean="0"/>
              <a:t>		1)Genel </a:t>
            </a:r>
            <a:r>
              <a:rPr lang="tr-TR" dirty="0"/>
              <a:t>olarak	</a:t>
            </a:r>
          </a:p>
          <a:p>
            <a:pPr marL="0" indent="0" defTabSz="360000">
              <a:buNone/>
            </a:pPr>
            <a:r>
              <a:rPr lang="tr-TR" dirty="0" smtClean="0"/>
              <a:t>			a)İki </a:t>
            </a:r>
            <a:r>
              <a:rPr lang="tr-TR" dirty="0"/>
              <a:t>yıllık süre	</a:t>
            </a:r>
          </a:p>
          <a:p>
            <a:pPr marL="0" indent="0" defTabSz="360000">
              <a:buNone/>
            </a:pPr>
            <a:r>
              <a:rPr lang="tr-TR" dirty="0" smtClean="0"/>
              <a:t>			</a:t>
            </a:r>
            <a:r>
              <a:rPr lang="en-GB" dirty="0" smtClean="0"/>
              <a:t>b)On </a:t>
            </a:r>
            <a:r>
              <a:rPr lang="en-GB" dirty="0" err="1"/>
              <a:t>yıllık</a:t>
            </a:r>
            <a:r>
              <a:rPr lang="en-GB" dirty="0"/>
              <a:t> </a:t>
            </a:r>
            <a:r>
              <a:rPr lang="en-GB" dirty="0" err="1"/>
              <a:t>süre</a:t>
            </a:r>
            <a:endParaRPr lang="tr-TR" dirty="0"/>
          </a:p>
        </p:txBody>
      </p:sp>
    </p:spTree>
    <p:extLst>
      <p:ext uri="{BB962C8B-B14F-4D97-AF65-F5344CB8AC3E}">
        <p14:creationId xmlns:p14="http://schemas.microsoft.com/office/powerpoint/2010/main" val="42809174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1412776"/>
            <a:ext cx="8424935" cy="5256584"/>
          </a:xfrm>
        </p:spPr>
        <p:txBody>
          <a:bodyPr>
            <a:normAutofit fontScale="85000" lnSpcReduction="10000"/>
          </a:bodyPr>
          <a:lstStyle/>
          <a:p>
            <a:pPr algn="just"/>
            <a:r>
              <a:rPr lang="tr-TR" dirty="0">
                <a:latin typeface="Times New Roman" pitchFamily="18" charset="0"/>
                <a:cs typeface="Times New Roman" pitchFamily="18" charset="0"/>
              </a:rPr>
              <a:t>Dava trafik kazası nedeni ile destekten yoksun kalma tazminatı istemine ilişkindir. Somut olayda, trafik güvenliğini tehlikeye sokma suçunun varlığının sabit olduğundan, 2918 sayılı Karayolları Trafik Kanunu'nun </a:t>
            </a:r>
            <a:r>
              <a:rPr lang="tr-TR" dirty="0">
                <a:latin typeface="Times New Roman" pitchFamily="18" charset="0"/>
                <a:cs typeface="Times New Roman" pitchFamily="18" charset="0"/>
                <a:hlinkClick r:id="rId2" tooltip="İlgili maddeyi görmek için tıklayınız"/>
              </a:rPr>
              <a:t>109</a:t>
            </a:r>
            <a:r>
              <a:rPr lang="tr-TR" dirty="0">
                <a:latin typeface="Times New Roman" pitchFamily="18" charset="0"/>
                <a:cs typeface="Times New Roman" pitchFamily="18" charset="0"/>
              </a:rPr>
              <a:t>/2. maddesi uyarınca ceza zamanaşımının uygulanması gerekmektedir ve kazaya neden olan kişi hakkında ölümü nedeniyle bir ceza davasının açılmamış olması, uzamış ceza zamanaşımının uygulanmasına engel değildir. Buna göre davacının desteğinin tam kusuru ile neden olduğu ve kendisinin ölümü ile sonuçlanan trafik kazasının aynı zamanda 5237 sayılı </a:t>
            </a:r>
            <a:r>
              <a:rPr lang="tr-TR" dirty="0" err="1">
                <a:latin typeface="Times New Roman" pitchFamily="18" charset="0"/>
                <a:cs typeface="Times New Roman" pitchFamily="18" charset="0"/>
              </a:rPr>
              <a:t>TCK'nun</a:t>
            </a:r>
            <a:r>
              <a:rPr lang="tr-TR" dirty="0">
                <a:latin typeface="Times New Roman" pitchFamily="18" charset="0"/>
                <a:cs typeface="Times New Roman" pitchFamily="18" charset="0"/>
              </a:rPr>
              <a:t> </a:t>
            </a:r>
            <a:r>
              <a:rPr lang="tr-TR" dirty="0">
                <a:latin typeface="Times New Roman" pitchFamily="18" charset="0"/>
                <a:cs typeface="Times New Roman" pitchFamily="18" charset="0"/>
                <a:hlinkClick r:id="rId3" tooltip="İlgili maddeyi görmek için tıklayınız"/>
              </a:rPr>
              <a:t>179</a:t>
            </a:r>
            <a:r>
              <a:rPr lang="tr-TR" dirty="0">
                <a:latin typeface="Times New Roman" pitchFamily="18" charset="0"/>
                <a:cs typeface="Times New Roman" pitchFamily="18" charset="0"/>
              </a:rPr>
              <a:t>/2. maddesinde düzenlenen ve trafik güvenliğini tehlikeye sokma olarak tanımlanan cezayı gerektiren eylem niteliğinde bulunması; bu eylemle ilgili ceza davasının </a:t>
            </a:r>
            <a:r>
              <a:rPr lang="tr-TR" dirty="0" err="1">
                <a:latin typeface="Times New Roman" pitchFamily="18" charset="0"/>
                <a:cs typeface="Times New Roman" pitchFamily="18" charset="0"/>
              </a:rPr>
              <a:t>TCK'nun</a:t>
            </a:r>
            <a:r>
              <a:rPr lang="tr-TR" dirty="0">
                <a:latin typeface="Times New Roman" pitchFamily="18" charset="0"/>
                <a:cs typeface="Times New Roman" pitchFamily="18" charset="0"/>
              </a:rPr>
              <a:t> 66/1-e maddesi uyarınca sekiz yıllık zamanaşımı süresine tabi olması; 2918 sayılı </a:t>
            </a:r>
            <a:r>
              <a:rPr lang="tr-TR" dirty="0" err="1">
                <a:latin typeface="Times New Roman" pitchFamily="18" charset="0"/>
                <a:cs typeface="Times New Roman" pitchFamily="18" charset="0"/>
              </a:rPr>
              <a:t>KTK'nun</a:t>
            </a:r>
            <a:r>
              <a:rPr lang="tr-TR" dirty="0">
                <a:latin typeface="Times New Roman" pitchFamily="18" charset="0"/>
                <a:cs typeface="Times New Roman" pitchFamily="18" charset="0"/>
              </a:rPr>
              <a:t> </a:t>
            </a:r>
            <a:r>
              <a:rPr lang="tr-TR" dirty="0">
                <a:latin typeface="Times New Roman" pitchFamily="18" charset="0"/>
                <a:cs typeface="Times New Roman" pitchFamily="18" charset="0"/>
                <a:hlinkClick r:id="rId2" tooltip="İlgili maddeyi görmek için tıklayınız"/>
              </a:rPr>
              <a:t>109</a:t>
            </a:r>
            <a:r>
              <a:rPr lang="tr-TR" dirty="0">
                <a:latin typeface="Times New Roman" pitchFamily="18" charset="0"/>
                <a:cs typeface="Times New Roman" pitchFamily="18" charset="0"/>
              </a:rPr>
              <a:t>/2 maddesi uyarınca bu sürenin görülmekte olan maddi tazminat davası için de geçerli olması; davanın olay tarihi üzerinden sekiz yıl geçmeden açılmış olması karşısında, somut olayda zamanaşımının gerçekleşmediği açıktır. Bu hale göre zamanaşımı süresinin dolmadığı dikkate alınmak suretiyle işin esasına girilip, tarafların delilleri toplanıp, sonucuna göre bir karar vermek gerekirken yazılı şekilde eksik inceleme ile karar verilmesi doğru görülmemiştir.</a:t>
            </a:r>
          </a:p>
        </p:txBody>
      </p:sp>
      <p:sp>
        <p:nvSpPr>
          <p:cNvPr id="3" name="Başlık 2"/>
          <p:cNvSpPr>
            <a:spLocks noGrp="1"/>
          </p:cNvSpPr>
          <p:nvPr>
            <p:ph type="title"/>
          </p:nvPr>
        </p:nvSpPr>
        <p:spPr>
          <a:xfrm>
            <a:off x="457200" y="338328"/>
            <a:ext cx="8229600" cy="858424"/>
          </a:xfrm>
        </p:spPr>
        <p:txBody>
          <a:bodyPr>
            <a:normAutofit/>
          </a:bodyPr>
          <a:lstStyle/>
          <a:p>
            <a:r>
              <a:rPr lang="tr-TR" sz="2800" dirty="0" smtClean="0">
                <a:solidFill>
                  <a:schemeClr val="tx1"/>
                </a:solidFill>
                <a:latin typeface="Times New Roman" pitchFamily="18" charset="0"/>
                <a:cs typeface="Times New Roman" pitchFamily="18" charset="0"/>
              </a:rPr>
              <a:t>HGK. T. 5.6.2015, E. 2014/17-2198, K. 2015/1495</a:t>
            </a:r>
            <a:endParaRPr lang="tr-TR"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9408845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320</Words>
  <Application>Microsoft Office PowerPoint</Application>
  <PresentationFormat>Ekran Gösterisi (4:3)</PresentationFormat>
  <Paragraphs>36</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Dalga Biçimi</vt:lpstr>
      <vt:lpstr>PowerPoint Sunusu</vt:lpstr>
      <vt:lpstr>PowerPoint Sunusu</vt:lpstr>
      <vt:lpstr>HGK. T. 28.07.2007, E. 2007/7-867, K. 2007/890</vt:lpstr>
      <vt:lpstr>PowerPoint Sunusu</vt:lpstr>
      <vt:lpstr>HGK. T. 5.6.2015, E. 2014/17-2198, K. 2015/1495</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Veysel Başpınar</cp:lastModifiedBy>
  <cp:revision>8</cp:revision>
  <dcterms:created xsi:type="dcterms:W3CDTF">2018-02-28T12:57:54Z</dcterms:created>
  <dcterms:modified xsi:type="dcterms:W3CDTF">2018-03-03T12:15:11Z</dcterms:modified>
</cp:coreProperties>
</file>