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 id="256" r:id="rId3"/>
    <p:sldId id="257"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974" autoAdjust="0"/>
    <p:restoredTop sz="94660"/>
  </p:normalViewPr>
  <p:slideViewPr>
    <p:cSldViewPr snapToGrid="0">
      <p:cViewPr varScale="1">
        <p:scale>
          <a:sx n="46" d="100"/>
          <a:sy n="46" d="100"/>
        </p:scale>
        <p:origin x="-120" y="-104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pPr/>
              <a:t>2/22/2018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pPr/>
              <a:t>2/22/2018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pPr/>
              <a:t>2/22/2018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pPr/>
              <a:t>2/22/2018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pPr/>
              <a:t>2/22/2018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2/22/2018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2/22/2018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2/22/2018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2/22/2018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pPr/>
              <a:t>2/22/2018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pPr/>
              <a:t>2/22/2018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pPr/>
              <a:t>2/22/2018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pPr/>
              <a:t>2/22/2018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pPr/>
              <a:t>2/22/2018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pPr/>
              <a:t>2/22/2018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pPr/>
              <a:t>2/22/2018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pPr/>
              <a:t>2/22/2018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xmlns=""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xmlns=""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xmlns=""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xmlns=""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pPr/>
              <a:t>2/22/2018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HAKİMLER</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xmlns="" val="232055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54955" y="425302"/>
            <a:ext cx="8825658" cy="4352079"/>
          </a:xfrm>
        </p:spPr>
        <p:txBody>
          <a:bodyPr/>
          <a:lstStyle/>
          <a:p>
            <a:r>
              <a:rPr lang="tr-TR" sz="2000" dirty="0"/>
              <a:t>Hâkimler, görevlerinde bağımsızdırlar; Anayasaya, kanuna ve hukuka uygun olarak vicdanî kanaatlerine göre hüküm verirler. </a:t>
            </a:r>
            <a:br>
              <a:rPr lang="tr-TR" sz="2000" dirty="0"/>
            </a:br>
            <a:r>
              <a:rPr lang="tr-TR" sz="2000" dirty="0"/>
              <a:t>Hiçbir organ, makam, merci veya kişi, yargı yetkisinin kullanılmasında mahkemelere ve hâkimlere emir ve talimat veremez; genelge gönderemez; tavsiye ve telkinde bulunamaz.</a:t>
            </a:r>
            <a:br>
              <a:rPr lang="tr-TR" sz="2000" dirty="0"/>
            </a:br>
            <a:r>
              <a:rPr lang="tr-TR" sz="2000" dirty="0"/>
              <a:t>Görülmekte olan bir dava hakkında Yasama Meclisinde yargı yetkisinin kullanılması ile ilgili soru sorulamaz, görüşme yapılamaz veya herhangi bir beyanda bulunulamaz. </a:t>
            </a:r>
            <a:br>
              <a:rPr lang="tr-TR" sz="2000" dirty="0"/>
            </a:br>
            <a:r>
              <a:rPr lang="tr-TR" sz="2000" dirty="0"/>
              <a:t>Yasama ve yürütme organları ile idare, mahkeme kararlarına uymak zorundadır; bu organlar ve idare, mahkeme kararlarını hiçbir suretle değiştiremez ve bunların yerine getirilmesini geciktiremez. </a:t>
            </a:r>
            <a:r>
              <a:rPr lang="tr-TR" sz="4400" dirty="0"/>
              <a:t/>
            </a:r>
            <a:br>
              <a:rPr lang="tr-TR" sz="4400" dirty="0"/>
            </a:br>
            <a:endParaRPr lang="tr-TR" sz="4400"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xmlns="" val="2984133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sz="4400" dirty="0"/>
              <a:t>Hâkimler ve savcılar azlolunamaz, kendileri istemedikçe Anayasada gösterilen yaştan önce emekliye ayrılamaz; bir mahkemenin veya kadronun kaldırılması sebebiyle de olsa, aylık, ödenek ve diğer özlük haklarından yoksun kılınamaz.</a:t>
            </a:r>
          </a:p>
          <a:p>
            <a:r>
              <a:rPr lang="tr-TR" sz="4400" dirty="0"/>
              <a:t>Meslekten çıkarılmayı gerektiren bir suçtan dolayı hüküm giymiş olanlar, görevini sağlık bakımından yerine getiremeyeceği kesin olarak anlaşılanlar veya meslekte kalmalarının uygun olmadığına karar verilenler hakkında kanundaki istisnalar saklıdır. </a:t>
            </a:r>
          </a:p>
          <a:p>
            <a:endParaRPr lang="tr-TR" sz="4400" dirty="0">
              <a:solidFill>
                <a:schemeClr val="bg1"/>
              </a:solidFill>
            </a:endParaRPr>
          </a:p>
        </p:txBody>
      </p:sp>
    </p:spTree>
    <p:extLst>
      <p:ext uri="{BB962C8B-B14F-4D97-AF65-F5344CB8AC3E}">
        <p14:creationId xmlns:p14="http://schemas.microsoft.com/office/powerpoint/2010/main" xmlns="" val="3995854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Hâkimler ve savcılar adlî ve idarî yargı hâkim ve savcıları olarak görev yaparlar. Bu görevler meslekten hâkim ve savcılar eliyle yürütülür.</a:t>
            </a:r>
          </a:p>
          <a:p>
            <a:r>
              <a:rPr lang="tr-TR" dirty="0"/>
              <a:t>Hâkimler, mahkemelerin bağımsızlığı ve hâkimlik teminatı esaslarına göre görev ifa ederler. </a:t>
            </a:r>
          </a:p>
          <a:p>
            <a:r>
              <a:rPr lang="tr-TR" dirty="0"/>
              <a:t>Hâkim ve savcıların nitelikleri, atanmaları, hakları ve ödevleri, aylık ve ödenekleri, meslekte ilerlemeleri, görevlerinin ve görev yerlerinin geçici veya sürekli olarak değiştirilmesi, haklarında disiplin kovuşturması açılması ve disiplin cezası verilmesi, görevleriyle ilgili veya görevleri sırasında işledikleri suçlarından dolayı soruşturma yapılması ve yargılanmalarına karar verilmesi, meslekten çıkarmayı gerektiren suçluluk veya yetersizlik halleri ve meslek içi eğitimleri ile diğer özlük işleri mahkemelerin bağımsızlığı ve hâkimlik teminatı esaslarına göre kanunla düzenlenir.</a:t>
            </a:r>
          </a:p>
          <a:p>
            <a:endParaRPr lang="tr-TR" dirty="0"/>
          </a:p>
        </p:txBody>
      </p:sp>
    </p:spTree>
    <p:extLst>
      <p:ext uri="{BB962C8B-B14F-4D97-AF65-F5344CB8AC3E}">
        <p14:creationId xmlns:p14="http://schemas.microsoft.com/office/powerpoint/2010/main" xmlns="" val="2460601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Hâkimler ve savcılar </a:t>
            </a:r>
            <a:r>
              <a:rPr lang="tr-TR" dirty="0" err="1"/>
              <a:t>altmışbeş</a:t>
            </a:r>
            <a:r>
              <a:rPr lang="tr-TR" dirty="0"/>
              <a:t> yaşını bitirinceye kadar hizmet </a:t>
            </a:r>
            <a:r>
              <a:rPr lang="tr-TR"/>
              <a:t>görürler</a:t>
            </a:r>
            <a:r>
              <a:rPr lang="tr-TR" smtClean="0"/>
              <a:t>;.</a:t>
            </a:r>
            <a:endParaRPr lang="tr-TR" dirty="0"/>
          </a:p>
          <a:p>
            <a:r>
              <a:rPr lang="tr-TR" dirty="0"/>
              <a:t>Hâkimler ve savcılar, kanunda belirtilenlerden başka, resmî ve özel hiçbir görev alamazlar.</a:t>
            </a:r>
          </a:p>
          <a:p>
            <a:r>
              <a:rPr lang="tr-TR" dirty="0"/>
              <a:t>Hâkimler ve savcılar idarî görevleri yönünden Adalet Bakanlığına bağlıdırlar.</a:t>
            </a:r>
          </a:p>
          <a:p>
            <a:r>
              <a:rPr lang="tr-TR" dirty="0"/>
              <a:t>Hâkim ve savcı olup da adalet hizmetindeki idarî görevlerde çalışanlar, hâkimler ve savcılar hakkındaki hükümlere tâbidirler. Bunlar, hâkimler ve savcılara ait esaslar dairesinde sınıflandırılır ve derecelendirilirler, hâkimlere ve savcılara tanınan her türlü haklardan yararlanırlar.</a:t>
            </a:r>
          </a:p>
          <a:p>
            <a:endParaRPr lang="tr-TR" dirty="0"/>
          </a:p>
        </p:txBody>
      </p:sp>
    </p:spTree>
    <p:extLst>
      <p:ext uri="{BB962C8B-B14F-4D97-AF65-F5344CB8AC3E}">
        <p14:creationId xmlns:p14="http://schemas.microsoft.com/office/powerpoint/2010/main" xmlns="" val="4155977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Mahkemelerde duruşmalar herkese açıktır. Duruşmaların bir kısmının veya tamamının kapalı yapılmasına ancak genel ahlâkın veya kamu güvenliğinin kesin olarak gerekli kıldığı hallerde karar verilebilir.</a:t>
            </a:r>
          </a:p>
          <a:p>
            <a:r>
              <a:rPr lang="tr-TR" dirty="0"/>
              <a:t>Küçüklerin yargılanması hakkında kanunla özel hükümler konulur.</a:t>
            </a:r>
          </a:p>
          <a:p>
            <a:r>
              <a:rPr lang="tr-TR" dirty="0"/>
              <a:t>Bütün mahkemelerin her türlü kararları gerekçeli olarak yazılır.</a:t>
            </a:r>
          </a:p>
          <a:p>
            <a:r>
              <a:rPr lang="tr-TR" dirty="0"/>
              <a:t>Davaların en az giderle ve mümkün olan süratle sonuçlandırılması, yargının görevidir.</a:t>
            </a:r>
          </a:p>
          <a:p>
            <a:endParaRPr lang="tr-TR" dirty="0"/>
          </a:p>
        </p:txBody>
      </p:sp>
    </p:spTree>
    <p:extLst>
      <p:ext uri="{BB962C8B-B14F-4D97-AF65-F5344CB8AC3E}">
        <p14:creationId xmlns:p14="http://schemas.microsoft.com/office/powerpoint/2010/main" xmlns="" val="841991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t>Mahkemelerin kuruluşu, görev ve yetkileri, işleyişi ve yargılama usulleri kanunla düzenlenir.</a:t>
            </a:r>
          </a:p>
          <a:p>
            <a:endParaRPr lang="tr-TR"/>
          </a:p>
        </p:txBody>
      </p:sp>
    </p:spTree>
    <p:extLst>
      <p:ext uri="{BB962C8B-B14F-4D97-AF65-F5344CB8AC3E}">
        <p14:creationId xmlns:p14="http://schemas.microsoft.com/office/powerpoint/2010/main" xmlns="" val="665998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7</TotalTime>
  <Words>339</Words>
  <Application>Microsoft Office PowerPoint</Application>
  <PresentationFormat>Özel</PresentationFormat>
  <Paragraphs>16</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İyon</vt:lpstr>
      <vt:lpstr>HAKİMLER</vt:lpstr>
      <vt:lpstr>Hâkimler, görevlerinde bağımsızdırlar; Anayasaya, kanuna ve hukuka uygun olarak vicdanî kanaatlerine göre hüküm verirler.  Hiçbir organ, makam, merci veya kişi, yargı yetkisinin kullanılmasında mahkemelere ve hâkimlere emir ve talimat veremez; genelge gönderemez; tavsiye ve telkinde bulunamaz. Görülmekte olan bir dava hakkında Yasama Meclisinde yargı yetkisinin kullanılması ile ilgili soru sorulamaz, görüşme yapılamaz veya herhangi bir beyanda bulunulamaz.  Yasama ve yürütme organları ile idare, mahkeme kararlarına uymak zorundadır; bu organlar ve idare, mahkeme kararlarını hiçbir suretle değiştiremez ve bunların yerine getirilmesini geciktiremez.  </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HAKİMLER</dc:title>
  <dc:creator>Pelin Atila Yoruk</dc:creator>
  <cp:lastModifiedBy>kullanicii</cp:lastModifiedBy>
  <cp:revision>3</cp:revision>
  <dcterms:created xsi:type="dcterms:W3CDTF">2018-01-20T01:27:22Z</dcterms:created>
  <dcterms:modified xsi:type="dcterms:W3CDTF">2018-02-22T08:38:10Z</dcterms:modified>
</cp:coreProperties>
</file>