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9"/>
  </p:notesMasterIdLst>
  <p:sldIdLst>
    <p:sldId id="543" r:id="rId2"/>
    <p:sldId id="544" r:id="rId3"/>
    <p:sldId id="545" r:id="rId4"/>
    <p:sldId id="564" r:id="rId5"/>
    <p:sldId id="565" r:id="rId6"/>
    <p:sldId id="546" r:id="rId7"/>
    <p:sldId id="547" r:id="rId8"/>
    <p:sldId id="562" r:id="rId9"/>
    <p:sldId id="563" r:id="rId10"/>
    <p:sldId id="548" r:id="rId11"/>
    <p:sldId id="549" r:id="rId12"/>
    <p:sldId id="550" r:id="rId13"/>
    <p:sldId id="551" r:id="rId14"/>
    <p:sldId id="552" r:id="rId15"/>
    <p:sldId id="553" r:id="rId16"/>
    <p:sldId id="554" r:id="rId17"/>
    <p:sldId id="555" r:id="rId18"/>
    <p:sldId id="556" r:id="rId19"/>
    <p:sldId id="557" r:id="rId20"/>
    <p:sldId id="558" r:id="rId21"/>
    <p:sldId id="559" r:id="rId22"/>
    <p:sldId id="566" r:id="rId23"/>
    <p:sldId id="567" r:id="rId24"/>
    <p:sldId id="568" r:id="rId25"/>
    <p:sldId id="569" r:id="rId26"/>
    <p:sldId id="570" r:id="rId27"/>
    <p:sldId id="571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6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853B1-EE1F-41BB-BBB9-8BE8464D183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622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853B1-EE1F-41BB-BBB9-8BE8464D183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6900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853B1-EE1F-41BB-BBB9-8BE8464D183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9237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853B1-EE1F-41BB-BBB9-8BE8464D183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6366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853B1-EE1F-41BB-BBB9-8BE8464D183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477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853B1-EE1F-41BB-BBB9-8BE8464D183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44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55576" y="5373216"/>
            <a:ext cx="7772400" cy="1199704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tr-TR" dirty="0" smtClean="0">
                <a:solidFill>
                  <a:srgbClr val="FF0000"/>
                </a:solidFill>
              </a:rPr>
              <a:t>     </a:t>
            </a:r>
          </a:p>
          <a:p>
            <a:pPr algn="ctr">
              <a:spcBef>
                <a:spcPts val="0"/>
              </a:spcBef>
            </a:pPr>
            <a:r>
              <a:rPr lang="tr-TR" sz="3200" b="1" dirty="0" smtClean="0">
                <a:solidFill>
                  <a:schemeClr val="tx2"/>
                </a:solidFill>
              </a:rPr>
              <a:t>http://www.un.org/ </a:t>
            </a:r>
            <a:endParaRPr lang="tr-TR" sz="3200" b="1" dirty="0">
              <a:solidFill>
                <a:schemeClr val="tx2"/>
              </a:solidFill>
            </a:endParaRPr>
          </a:p>
        </p:txBody>
      </p:sp>
      <p:pic>
        <p:nvPicPr>
          <p:cNvPr id="4" name="3 Resim" descr="Un-flag-square.pn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07344" y="1412776"/>
            <a:ext cx="4052888" cy="4052888"/>
          </a:xfrm>
          <a:prstGeom prst="rect">
            <a:avLst/>
          </a:prstGeom>
        </p:spPr>
      </p:pic>
      <p:sp>
        <p:nvSpPr>
          <p:cNvPr id="6" name="1 Başlık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BİRLEŞMİŞ MİLLETLER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93040030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411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tr-TR" sz="29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tr-TR" sz="29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tr-TR" sz="2900" b="1" dirty="0" smtClean="0">
                <a:solidFill>
                  <a:schemeClr val="bg1"/>
                </a:solidFill>
              </a:rPr>
              <a:t>BM Genel Merkezi</a:t>
            </a:r>
          </a:p>
          <a:p>
            <a:pPr>
              <a:buNone/>
            </a:pPr>
            <a:r>
              <a:rPr lang="tr-TR" sz="2900" b="1" dirty="0" err="1" smtClean="0">
                <a:solidFill>
                  <a:schemeClr val="bg1"/>
                </a:solidFill>
              </a:rPr>
              <a:t>Nev</a:t>
            </a:r>
            <a:r>
              <a:rPr lang="tr-TR" sz="2900" b="1" dirty="0" smtClean="0">
                <a:solidFill>
                  <a:schemeClr val="bg1"/>
                </a:solidFill>
              </a:rPr>
              <a:t> York, ABD</a:t>
            </a:r>
            <a:endParaRPr lang="tr-TR" sz="2900" b="1" dirty="0">
              <a:solidFill>
                <a:schemeClr val="bg1"/>
              </a:solidFill>
            </a:endParaRPr>
          </a:p>
          <a:p>
            <a:pPr>
              <a:buNone/>
            </a:pPr>
            <a:endParaRPr lang="tr-TR" sz="29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tr-TR" sz="2900" b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tr-TR" sz="2900" b="1" dirty="0" smtClean="0">
                <a:solidFill>
                  <a:schemeClr val="bg1"/>
                </a:solidFill>
              </a:rPr>
              <a:t>BM Ofisleri (Merkezleri)</a:t>
            </a:r>
          </a:p>
          <a:p>
            <a:r>
              <a:rPr lang="tr-TR" sz="2900" b="1" dirty="0" smtClean="0">
                <a:solidFill>
                  <a:schemeClr val="bg1"/>
                </a:solidFill>
              </a:rPr>
              <a:t>Cenevre</a:t>
            </a:r>
          </a:p>
          <a:p>
            <a:r>
              <a:rPr lang="tr-TR" sz="2900" b="1" dirty="0" smtClean="0">
                <a:solidFill>
                  <a:schemeClr val="bg1"/>
                </a:solidFill>
              </a:rPr>
              <a:t>Viyana</a:t>
            </a:r>
          </a:p>
          <a:p>
            <a:r>
              <a:rPr lang="tr-TR" sz="2900" b="1" dirty="0" smtClean="0">
                <a:solidFill>
                  <a:schemeClr val="bg1"/>
                </a:solidFill>
              </a:rPr>
              <a:t>Nairobi</a:t>
            </a:r>
          </a:p>
        </p:txBody>
      </p:sp>
      <p:pic>
        <p:nvPicPr>
          <p:cNvPr id="8" name="3 İçerik Yer Tutucusu" descr="imgun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1340767"/>
            <a:ext cx="3888432" cy="2528921"/>
          </a:xfrm>
          <a:prstGeom prst="rect">
            <a:avLst/>
          </a:prstGeom>
        </p:spPr>
      </p:pic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>
                <a:solidFill>
                  <a:schemeClr val="bg1"/>
                </a:solidFill>
              </a:rPr>
              <a:t>BM GENEL MERKEZİ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9" name="4 Resim" descr="Un-flag-squar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22670"/>
      </p:ext>
    </p:extLst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sz="4900" b="1" dirty="0" smtClean="0">
                <a:solidFill>
                  <a:schemeClr val="bg1"/>
                </a:solidFill>
              </a:rPr>
              <a:t>BM’nin ANA ORGANLARI</a:t>
            </a:r>
            <a:r>
              <a:rPr lang="tr-TR" sz="4800" b="1" dirty="0" smtClean="0">
                <a:solidFill>
                  <a:schemeClr val="bg1"/>
                </a:solidFill>
              </a:rPr>
              <a:t/>
            </a:r>
            <a:br>
              <a:rPr lang="tr-TR" sz="4800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7)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Genel Kurul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Güvenlik Konseyi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Ekonomik ve Sosyal Konsey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Vesayet Konseyi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Uluslararası Adalet Divanı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Sekreterlik</a:t>
            </a: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3862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GENEL KURUL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400" b="1" dirty="0" smtClean="0">
                <a:solidFill>
                  <a:schemeClr val="bg1"/>
                </a:solidFill>
              </a:rPr>
              <a:t>(BM Antlaşması, m. 9 vd.)</a:t>
            </a:r>
            <a:endParaRPr lang="tr-TR" sz="2400" b="1" dirty="0">
              <a:solidFill>
                <a:schemeClr val="bg1"/>
              </a:solidFill>
            </a:endParaRPr>
          </a:p>
        </p:txBody>
      </p:sp>
      <p:pic>
        <p:nvPicPr>
          <p:cNvPr id="4" name="3 İçerik Yer Tutucusu" descr="64th-UN-General-Assembly_1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3185478796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Tüm üye devletler katılabilir.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Her devletin </a:t>
            </a:r>
            <a:r>
              <a:rPr lang="tr-TR" b="1" dirty="0" smtClean="0">
                <a:solidFill>
                  <a:schemeClr val="bg1"/>
                </a:solidFill>
              </a:rPr>
              <a:t>bir oy </a:t>
            </a:r>
            <a:r>
              <a:rPr lang="tr-TR" dirty="0" smtClean="0">
                <a:solidFill>
                  <a:schemeClr val="bg1"/>
                </a:solidFill>
              </a:rPr>
              <a:t>hakkı vardır. (m. 18/1)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Karar yetersayısı :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Kural olarak </a:t>
            </a:r>
            <a:r>
              <a:rPr lang="tr-TR" b="1" dirty="0" smtClean="0">
                <a:solidFill>
                  <a:schemeClr val="bg1"/>
                </a:solidFill>
              </a:rPr>
              <a:t>oyçokluğu </a:t>
            </a:r>
            <a:r>
              <a:rPr lang="tr-TR" dirty="0" smtClean="0">
                <a:solidFill>
                  <a:schemeClr val="bg1"/>
                </a:solidFill>
              </a:rPr>
              <a:t>(m. 18/3)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Önemli sorunlarda </a:t>
            </a:r>
            <a:r>
              <a:rPr lang="tr-TR" b="1" dirty="0" smtClean="0">
                <a:solidFill>
                  <a:schemeClr val="bg1"/>
                </a:solidFill>
              </a:rPr>
              <a:t>nitelikli (2/3) oyçokluğu</a:t>
            </a:r>
            <a:r>
              <a:rPr lang="tr-TR" dirty="0" smtClean="0">
                <a:solidFill>
                  <a:schemeClr val="bg1"/>
                </a:solidFill>
              </a:rPr>
              <a:t> (m.18/2)</a:t>
            </a:r>
            <a:endParaRPr lang="tr-TR" b="1" dirty="0" smtClean="0">
              <a:solidFill>
                <a:schemeClr val="bg1"/>
              </a:solidFill>
            </a:endParaRP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2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GENEL KURUL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6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1536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VESAYET KONSEYİ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86 vd.)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Görevleri</a:t>
            </a:r>
          </a:p>
          <a:p>
            <a:endParaRPr lang="tr-TR" dirty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Oluşumu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Kararlar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Her üye </a:t>
            </a:r>
            <a:r>
              <a:rPr lang="tr-TR" b="1" dirty="0" smtClean="0">
                <a:solidFill>
                  <a:schemeClr val="bg1"/>
                </a:solidFill>
              </a:rPr>
              <a:t>bir oy</a:t>
            </a:r>
          </a:p>
          <a:p>
            <a:pPr lvl="1"/>
            <a:r>
              <a:rPr lang="tr-TR" b="1" dirty="0" smtClean="0">
                <a:solidFill>
                  <a:schemeClr val="bg1"/>
                </a:solidFill>
              </a:rPr>
              <a:t>Oyçokluğu</a:t>
            </a:r>
            <a:endParaRPr lang="tr-TR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1994 yılından beri 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fiilen</a:t>
            </a:r>
            <a:r>
              <a:rPr lang="tr-TR" b="1" dirty="0" smtClean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hiçbir işlevi yoktur.</a:t>
            </a:r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3170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lang="tr-TR" b="1" dirty="0" smtClean="0">
              <a:solidFill>
                <a:schemeClr val="bg1"/>
              </a:solidFill>
            </a:endParaRPr>
          </a:p>
          <a:p>
            <a:r>
              <a:rPr lang="tr-TR" b="1" dirty="0" smtClean="0">
                <a:solidFill>
                  <a:schemeClr val="bg1"/>
                </a:solidFill>
              </a:rPr>
              <a:t>Genel Kurul</a:t>
            </a:r>
            <a:r>
              <a:rPr lang="tr-TR" dirty="0" smtClean="0">
                <a:solidFill>
                  <a:schemeClr val="bg1"/>
                </a:solidFill>
              </a:rPr>
              <a:t> tarafından 3 yıl için seçilen </a:t>
            </a:r>
            <a:r>
              <a:rPr lang="tr-TR" b="1" dirty="0" smtClean="0">
                <a:solidFill>
                  <a:schemeClr val="bg1"/>
                </a:solidFill>
              </a:rPr>
              <a:t>54 üye</a:t>
            </a:r>
          </a:p>
          <a:p>
            <a:pPr marL="0" indent="0">
              <a:buNone/>
            </a:pPr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Görevleri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ekonomik, toplumsal, kültürel alanlar ile eğitim, sağlık ve insan haklarının korunması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Genel Kurul ile üyelerine tavsiyelerde bulunmak</a:t>
            </a:r>
          </a:p>
          <a:p>
            <a:endParaRPr lang="tr-TR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Görev alanı ile ilgili antlaşmaları hazırlar ve tavsiye eder.</a:t>
            </a:r>
          </a:p>
        </p:txBody>
      </p:sp>
      <p:sp>
        <p:nvSpPr>
          <p:cNvPr id="5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chemeClr val="bg1"/>
                </a:solidFill>
              </a:rPr>
              <a:t>EKONOMİK VE SOSYAL KONSEY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61 vd.)</a:t>
            </a:r>
            <a:endParaRPr lang="tr-TR" sz="2700" b="1" dirty="0">
              <a:solidFill>
                <a:schemeClr val="bg1"/>
              </a:solidFill>
            </a:endParaRPr>
          </a:p>
        </p:txBody>
      </p:sp>
      <p:pic>
        <p:nvPicPr>
          <p:cNvPr id="6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959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SEKRETERLİK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97 vd.)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Seçimi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Güvenlik Konseyi’nin tavsiyesi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Genel Kurul kararı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BM’nin diğer Ana Organlarının vereceği işleri yerine getirir.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Uluslararası barış ve güvenlikle ilgili konularda Güvenlik Konseyi’nin dikkatini çekebilir.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1896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GÜVENLİK </a:t>
            </a:r>
            <a:r>
              <a:rPr lang="tr-TR" b="1" dirty="0">
                <a:solidFill>
                  <a:schemeClr val="bg1"/>
                </a:solidFill>
              </a:rPr>
              <a:t>KONSEYİ</a:t>
            </a:r>
            <a:br>
              <a:rPr lang="tr-TR" b="1" dirty="0">
                <a:solidFill>
                  <a:schemeClr val="bg1"/>
                </a:solidFill>
              </a:rPr>
            </a:br>
            <a:r>
              <a:rPr lang="tr-TR" sz="2700" b="1" dirty="0">
                <a:solidFill>
                  <a:schemeClr val="bg1"/>
                </a:solidFill>
              </a:rPr>
              <a:t>(BM Antlaşması, m. 23 vd.)</a:t>
            </a:r>
          </a:p>
        </p:txBody>
      </p:sp>
      <p:pic>
        <p:nvPicPr>
          <p:cNvPr id="4" name="3 İçerik Yer Tutucusu" descr="50887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628800"/>
            <a:ext cx="7056784" cy="4752528"/>
          </a:xfrm>
        </p:spPr>
      </p:pic>
    </p:spTree>
    <p:extLst>
      <p:ext uri="{BB962C8B-B14F-4D97-AF65-F5344CB8AC3E}">
        <p14:creationId xmlns:p14="http://schemas.microsoft.com/office/powerpoint/2010/main" val="314893900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GÜVENLİK KONSEYİ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423317"/>
            <a:ext cx="8229600" cy="4525963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15 üye</a:t>
            </a:r>
          </a:p>
          <a:p>
            <a:pPr lvl="1"/>
            <a:r>
              <a:rPr lang="tr-TR" b="1" i="1" dirty="0" smtClean="0">
                <a:solidFill>
                  <a:schemeClr val="bg1"/>
                </a:solidFill>
              </a:rPr>
              <a:t>Sürekli üyeler</a:t>
            </a:r>
            <a:r>
              <a:rPr lang="tr-TR" dirty="0" smtClean="0">
                <a:solidFill>
                  <a:schemeClr val="bg1"/>
                </a:solidFill>
              </a:rPr>
              <a:t> : ABD, Birleşik Krallık, Çin, Fransa ve 			  Rusya</a:t>
            </a:r>
          </a:p>
          <a:p>
            <a:pPr lvl="1"/>
            <a:r>
              <a:rPr lang="tr-TR" b="1" dirty="0" smtClean="0">
                <a:solidFill>
                  <a:schemeClr val="bg1"/>
                </a:solidFill>
              </a:rPr>
              <a:t>Geçici üyeler</a:t>
            </a:r>
            <a:r>
              <a:rPr lang="tr-TR" dirty="0" smtClean="0">
                <a:solidFill>
                  <a:schemeClr val="bg1"/>
                </a:solidFill>
              </a:rPr>
              <a:t> : (Coğrafi dağılım esası) Genel Kurul</a:t>
            </a:r>
            <a:br>
              <a:rPr lang="tr-TR" dirty="0" smtClean="0">
                <a:solidFill>
                  <a:schemeClr val="bg1"/>
                </a:solidFill>
              </a:rPr>
            </a:br>
            <a:r>
              <a:rPr lang="tr-TR" dirty="0" smtClean="0">
                <a:solidFill>
                  <a:schemeClr val="bg1"/>
                </a:solidFill>
              </a:rPr>
              <a:t>			 tarafından 2 yıl için seçilen devletler</a:t>
            </a:r>
            <a:endParaRPr lang="tr-TR" b="1" dirty="0" smtClean="0">
              <a:solidFill>
                <a:schemeClr val="bg1"/>
              </a:solidFill>
            </a:endParaRPr>
          </a:p>
          <a:p>
            <a:pPr lvl="1"/>
            <a:endParaRPr lang="tr-TR" dirty="0" smtClean="0">
              <a:solidFill>
                <a:schemeClr val="bg1"/>
              </a:solidFill>
            </a:endParaRPr>
          </a:p>
          <a:p>
            <a:r>
              <a:rPr lang="tr-TR" sz="2800" dirty="0" smtClean="0">
                <a:solidFill>
                  <a:schemeClr val="bg1">
                    <a:lumMod val="95000"/>
                  </a:schemeClr>
                </a:solidFill>
              </a:rPr>
              <a:t>Türkiye 4 kez Güvenlik Konseyi geçici üyesi olmuştur.</a:t>
            </a:r>
          </a:p>
          <a:p>
            <a:pPr>
              <a:buNone/>
            </a:pPr>
            <a:r>
              <a:rPr lang="tr-TR" sz="2800" dirty="0" smtClean="0">
                <a:solidFill>
                  <a:schemeClr val="bg1">
                    <a:lumMod val="95000"/>
                  </a:schemeClr>
                </a:solidFill>
              </a:rPr>
              <a:t>	(1951-1952, 1954-1955, 1961, 2009-2010)</a:t>
            </a:r>
            <a:endParaRPr lang="tr-TR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8802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Her üye </a:t>
            </a:r>
            <a:r>
              <a:rPr lang="tr-TR" b="1" dirty="0" smtClean="0">
                <a:solidFill>
                  <a:schemeClr val="bg1"/>
                </a:solidFill>
              </a:rPr>
              <a:t>bir oy</a:t>
            </a:r>
            <a:r>
              <a:rPr lang="tr-TR" dirty="0" smtClean="0">
                <a:solidFill>
                  <a:schemeClr val="bg1"/>
                </a:solidFill>
              </a:rPr>
              <a:t> hakkına sahip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Karar yetersayısı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Usule ilişkin kararlar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Esasa ilişkin kararlar</a:t>
            </a:r>
          </a:p>
          <a:p>
            <a:pPr lvl="2"/>
            <a:endParaRPr lang="tr-TR" dirty="0" smtClean="0">
              <a:solidFill>
                <a:schemeClr val="bg1"/>
              </a:solidFill>
            </a:endParaRP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İlke : </a:t>
            </a:r>
            <a:r>
              <a:rPr lang="tr-TR" b="1" dirty="0" smtClean="0">
                <a:solidFill>
                  <a:schemeClr val="bg1"/>
                </a:solidFill>
              </a:rPr>
              <a:t>9/15 oyçokluğu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Veto hakkı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Çifte veto</a:t>
            </a:r>
          </a:p>
          <a:p>
            <a:pPr lvl="2"/>
            <a:endParaRPr lang="tr-TR" dirty="0" smtClean="0">
              <a:solidFill>
                <a:schemeClr val="bg1"/>
              </a:solidFill>
            </a:endParaRPr>
          </a:p>
          <a:p>
            <a:pPr lvl="2">
              <a:buNone/>
            </a:pP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4" name="3 Sağ Ayraç"/>
          <p:cNvSpPr/>
          <p:nvPr/>
        </p:nvSpPr>
        <p:spPr>
          <a:xfrm>
            <a:off x="3059832" y="4941168"/>
            <a:ext cx="504056" cy="936104"/>
          </a:xfrm>
          <a:prstGeom prst="rightBrace">
            <a:avLst/>
          </a:prstGeom>
          <a:ln w="31750" cmpd="sng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3779912" y="4941168"/>
            <a:ext cx="276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sürekli üyeler</a:t>
            </a:r>
            <a:endParaRPr kumimoji="0" lang="tr-TR" sz="36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  <p:sp>
        <p:nvSpPr>
          <p:cNvPr id="8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GÜVENLİK KONSEYİ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259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900" b="1" cap="all" dirty="0" smtClean="0">
                <a:solidFill>
                  <a:schemeClr val="bg1"/>
                </a:solidFill>
              </a:rPr>
              <a:t>BM’</a:t>
            </a:r>
            <a:r>
              <a:rPr lang="tr-TR" sz="4900" b="1" dirty="0" smtClean="0">
                <a:solidFill>
                  <a:schemeClr val="bg1"/>
                </a:solidFill>
              </a:rPr>
              <a:t>nin</a:t>
            </a:r>
            <a:r>
              <a:rPr lang="tr-TR" sz="4900" b="1" cap="all" dirty="0" smtClean="0">
                <a:solidFill>
                  <a:schemeClr val="bg1"/>
                </a:solidFill>
              </a:rPr>
              <a:t> </a:t>
            </a:r>
            <a:r>
              <a:rPr lang="tr-TR" sz="4900" b="1" cap="all" dirty="0" err="1" smtClean="0">
                <a:solidFill>
                  <a:schemeClr val="bg1"/>
                </a:solidFill>
              </a:rPr>
              <a:t>AmaçlarI</a:t>
            </a:r>
            <a:r>
              <a:rPr lang="tr-TR" sz="4900" b="1" cap="all" dirty="0" smtClean="0">
                <a:solidFill>
                  <a:schemeClr val="bg1"/>
                </a:solidFill>
              </a:rPr>
              <a:t/>
            </a:r>
            <a:br>
              <a:rPr lang="tr-TR" sz="4900" b="1" cap="all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1)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Uluslararası barış ve güvenliği</a:t>
            </a:r>
            <a:r>
              <a:rPr lang="tr-TR" dirty="0" smtClean="0">
                <a:solidFill>
                  <a:schemeClr val="bg1"/>
                </a:solidFill>
              </a:rPr>
              <a:t> sağlamak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chemeClr val="bg1"/>
                </a:solidFill>
              </a:rPr>
              <a:t>Uluslar arasında </a:t>
            </a:r>
            <a:r>
              <a:rPr lang="tr-TR" b="1" dirty="0" smtClean="0">
                <a:solidFill>
                  <a:schemeClr val="bg1"/>
                </a:solidFill>
              </a:rPr>
              <a:t>dostça ilişkiler</a:t>
            </a:r>
            <a:r>
              <a:rPr lang="tr-TR" dirty="0" smtClean="0">
                <a:solidFill>
                  <a:schemeClr val="bg1"/>
                </a:solidFill>
              </a:rPr>
              <a:t> geliştirmek ve </a:t>
            </a:r>
            <a:r>
              <a:rPr lang="tr-TR" b="1" dirty="0" smtClean="0">
                <a:solidFill>
                  <a:schemeClr val="bg1"/>
                </a:solidFill>
              </a:rPr>
              <a:t>evrensel barışı </a:t>
            </a:r>
            <a:r>
              <a:rPr lang="tr-TR" dirty="0" smtClean="0">
                <a:solidFill>
                  <a:schemeClr val="bg1"/>
                </a:solidFill>
              </a:rPr>
              <a:t>güçlendirmek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Uluslararası işbirliği</a:t>
            </a:r>
            <a:r>
              <a:rPr lang="tr-TR" dirty="0" smtClean="0">
                <a:solidFill>
                  <a:schemeClr val="bg1"/>
                </a:solidFill>
              </a:rPr>
              <a:t>ni sağlamak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chemeClr val="bg1"/>
                </a:solidFill>
              </a:rPr>
              <a:t>Uluslararası </a:t>
            </a:r>
            <a:r>
              <a:rPr lang="tr-TR" b="1" dirty="0" smtClean="0">
                <a:solidFill>
                  <a:schemeClr val="bg1"/>
                </a:solidFill>
              </a:rPr>
              <a:t>sorunların çözüm merkezi </a:t>
            </a:r>
            <a:r>
              <a:rPr lang="tr-TR" dirty="0" smtClean="0">
                <a:solidFill>
                  <a:schemeClr val="bg1"/>
                </a:solidFill>
              </a:rPr>
              <a:t>olmak</a:t>
            </a: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240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b="1" dirty="0" smtClean="0">
                <a:solidFill>
                  <a:schemeClr val="bg1"/>
                </a:solidFill>
              </a:rPr>
              <a:t>GÜVENLİK KONSEYİ’NİN</a:t>
            </a:r>
            <a:br>
              <a:rPr lang="tr-TR" sz="4000" b="1" dirty="0" smtClean="0">
                <a:solidFill>
                  <a:schemeClr val="bg1"/>
                </a:solidFill>
              </a:rPr>
            </a:br>
            <a:r>
              <a:rPr lang="tr-TR" sz="4000" b="1" dirty="0" smtClean="0">
                <a:solidFill>
                  <a:schemeClr val="bg1"/>
                </a:solidFill>
              </a:rPr>
              <a:t>GÖREVLERİ</a:t>
            </a:r>
            <a:endParaRPr lang="tr-TR" sz="4000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814514"/>
            <a:ext cx="8229600" cy="461488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İlke : Uluslararası barış ve güvenliği sağlamak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Bağlayıcı karar alma yetkisi</a:t>
            </a:r>
            <a:r>
              <a:rPr lang="tr-TR" dirty="0" smtClean="0">
                <a:solidFill>
                  <a:schemeClr val="bg1"/>
                </a:solidFill>
              </a:rPr>
              <a:t>	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BM Antlaşması’nın 7. Bölümü </a:t>
            </a:r>
            <a:r>
              <a:rPr lang="tr-TR" b="1" dirty="0" smtClean="0">
                <a:solidFill>
                  <a:schemeClr val="bg1"/>
                </a:solidFill>
              </a:rPr>
              <a:t>(m. 39 </a:t>
            </a:r>
            <a:r>
              <a:rPr lang="tr-TR" b="1" dirty="0" err="1" smtClean="0">
                <a:solidFill>
                  <a:schemeClr val="bg1"/>
                </a:solidFill>
              </a:rPr>
              <a:t>vd</a:t>
            </a:r>
            <a:r>
              <a:rPr lang="tr-TR" b="1" dirty="0" smtClean="0">
                <a:solidFill>
                  <a:schemeClr val="bg1"/>
                </a:solidFill>
              </a:rPr>
              <a:t>.)</a:t>
            </a:r>
          </a:p>
          <a:p>
            <a:pPr lvl="3"/>
            <a:r>
              <a:rPr lang="tr-TR" dirty="0" smtClean="0">
                <a:solidFill>
                  <a:schemeClr val="bg1"/>
                </a:solidFill>
              </a:rPr>
              <a:t>uluslararası barış ve güvenliğin tehdit edilmesi</a:t>
            </a:r>
          </a:p>
          <a:p>
            <a:pPr lvl="3"/>
            <a:r>
              <a:rPr lang="tr-TR" dirty="0" smtClean="0">
                <a:solidFill>
                  <a:schemeClr val="bg1"/>
                </a:solidFill>
              </a:rPr>
              <a:t>uluslararası barış ve güvenliğin ihlali</a:t>
            </a:r>
          </a:p>
          <a:p>
            <a:pPr lvl="3"/>
            <a:r>
              <a:rPr lang="tr-TR" dirty="0" smtClean="0">
                <a:solidFill>
                  <a:schemeClr val="bg1"/>
                </a:solidFill>
              </a:rPr>
              <a:t>saldırı (3314 sayılı BM Genel Kurulu Kararı)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Kuvvet kullanmaya varmayan önlemler </a:t>
            </a:r>
            <a:r>
              <a:rPr lang="tr-TR" b="1" dirty="0" smtClean="0">
                <a:solidFill>
                  <a:schemeClr val="bg1"/>
                </a:solidFill>
              </a:rPr>
              <a:t>(m. 41)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Kuvvet kullanma içeren önlemler </a:t>
            </a:r>
            <a:r>
              <a:rPr lang="tr-TR" b="1" dirty="0" smtClean="0">
                <a:solidFill>
                  <a:schemeClr val="bg1"/>
                </a:solidFill>
              </a:rPr>
              <a:t>(m. 42)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8904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3071810"/>
            <a:ext cx="8229600" cy="1685924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Tavsiye kararı alma yetkisi</a:t>
            </a:r>
          </a:p>
          <a:p>
            <a:pPr lvl="1"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BM Antlaşması’nın 6. Bölümü </a:t>
            </a:r>
            <a:r>
              <a:rPr lang="tr-TR" b="1" dirty="0" smtClean="0">
                <a:solidFill>
                  <a:schemeClr val="bg1"/>
                </a:solidFill>
              </a:rPr>
              <a:t>(m. 33 </a:t>
            </a:r>
            <a:r>
              <a:rPr lang="tr-TR" b="1" dirty="0" err="1" smtClean="0">
                <a:solidFill>
                  <a:schemeClr val="bg1"/>
                </a:solidFill>
              </a:rPr>
              <a:t>vd</a:t>
            </a:r>
            <a:r>
              <a:rPr lang="tr-TR" b="1" dirty="0" smtClean="0">
                <a:solidFill>
                  <a:schemeClr val="bg1"/>
                </a:solidFill>
              </a:rPr>
              <a:t>.)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</a:p>
          <a:p>
            <a:pPr lvl="1">
              <a:buNone/>
            </a:pPr>
            <a:r>
              <a:rPr lang="tr-TR" dirty="0" smtClean="0">
                <a:solidFill>
                  <a:schemeClr val="bg1"/>
                </a:solidFill>
              </a:rPr>
              <a:t>	Uyuşmazlıkların barışçıl çözümü</a:t>
            </a:r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5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  <p:sp>
        <p:nvSpPr>
          <p:cNvPr id="7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chemeClr val="bg1"/>
                </a:solidFill>
              </a:rPr>
              <a:t>GÜVENLİK KONSEYİ’NİN</a:t>
            </a:r>
            <a:br>
              <a:rPr lang="tr-TR" sz="4000" b="1" dirty="0" smtClean="0">
                <a:solidFill>
                  <a:schemeClr val="bg1"/>
                </a:solidFill>
              </a:rPr>
            </a:br>
            <a:r>
              <a:rPr lang="tr-TR" sz="4000" b="1" dirty="0" smtClean="0">
                <a:solidFill>
                  <a:schemeClr val="bg1"/>
                </a:solidFill>
              </a:rPr>
              <a:t>GÖREVLERİ</a:t>
            </a:r>
            <a:endParaRPr lang="tr-TR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1851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chemeClr val="bg1"/>
                </a:solidFill>
              </a:rPr>
              <a:t>KOLEKTİF GÜVENLİK SİSTEMİ</a:t>
            </a:r>
            <a:endParaRPr lang="tr-TR" sz="48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bg1"/>
                </a:solidFill>
              </a:rPr>
              <a:t>BM Antlaşması’nın 6. Bölümü ile ilişkisi</a:t>
            </a:r>
          </a:p>
          <a:p>
            <a:pPr algn="just">
              <a:buFont typeface="Arial" charset="0"/>
              <a:buChar char="•"/>
            </a:pP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BM Antlaşması’nın 7. Bölümü </a:t>
            </a:r>
            <a:r>
              <a:rPr lang="tr-TR" b="1" dirty="0" smtClean="0">
                <a:solidFill>
                  <a:schemeClr val="bg1"/>
                </a:solidFill>
              </a:rPr>
              <a:t>(m. 39)</a:t>
            </a:r>
          </a:p>
          <a:p>
            <a:pPr lvl="2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Uluslararası barış ve güvenliğin tehdidi</a:t>
            </a:r>
          </a:p>
          <a:p>
            <a:pPr lvl="2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Uluslararası barış ve güvenliğin ihlali	</a:t>
            </a:r>
          </a:p>
          <a:p>
            <a:pPr lvl="2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Saldırı (3314 sayılı BM Genel Kurulu Kararı)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Kuvvet kullanma içermeyen tedbirler </a:t>
            </a:r>
            <a:r>
              <a:rPr lang="tr-TR" b="1" dirty="0" smtClean="0">
                <a:solidFill>
                  <a:schemeClr val="bg1"/>
                </a:solidFill>
              </a:rPr>
              <a:t>(m.41)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Kuvvet kullanmayı içeren tedbirler </a:t>
            </a:r>
            <a:r>
              <a:rPr lang="tr-TR" b="1" dirty="0" smtClean="0">
                <a:solidFill>
                  <a:schemeClr val="bg1"/>
                </a:solidFill>
              </a:rPr>
              <a:t>(m.42) </a:t>
            </a:r>
          </a:p>
        </p:txBody>
      </p:sp>
    </p:spTree>
    <p:extLst>
      <p:ext uri="{BB962C8B-B14F-4D97-AF65-F5344CB8AC3E}">
        <p14:creationId xmlns:p14="http://schemas.microsoft.com/office/powerpoint/2010/main" val="21081788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MEŞRU MÜDAFAA HAKKI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bg1"/>
                </a:solidFill>
              </a:rPr>
              <a:t>Kuvvet kullanma yasağının </a:t>
            </a:r>
            <a:r>
              <a:rPr lang="tr-TR" b="1" dirty="0" smtClean="0">
                <a:solidFill>
                  <a:schemeClr val="bg1"/>
                </a:solidFill>
              </a:rPr>
              <a:t>istisna</a:t>
            </a:r>
            <a:r>
              <a:rPr lang="tr-TR" dirty="0" smtClean="0">
                <a:solidFill>
                  <a:schemeClr val="bg1"/>
                </a:solidFill>
              </a:rPr>
              <a:t>sı</a:t>
            </a:r>
          </a:p>
          <a:p>
            <a:pPr algn="just">
              <a:buNone/>
            </a:pPr>
            <a:r>
              <a:rPr lang="tr-TR" dirty="0" smtClean="0">
                <a:solidFill>
                  <a:schemeClr val="bg1"/>
                </a:solidFill>
              </a:rPr>
              <a:t>	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Meşru müdafaa hakkı</a:t>
            </a:r>
          </a:p>
          <a:p>
            <a:pPr algn="just"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Meşru müdafaa hakkı </a:t>
            </a:r>
            <a:r>
              <a:rPr lang="tr-TR" b="1" dirty="0" smtClean="0">
                <a:solidFill>
                  <a:schemeClr val="bg1"/>
                </a:solidFill>
              </a:rPr>
              <a:t>(m. 51)</a:t>
            </a:r>
          </a:p>
          <a:p>
            <a:pPr lvl="1" algn="just">
              <a:buFontTx/>
              <a:buChar char="-"/>
            </a:pP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Silahlı saldırıya karşı 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münferiden veya müştereken</a:t>
            </a:r>
          </a:p>
          <a:p>
            <a:pPr lvl="1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Güvenlik Konseyi’ne bildirim</a:t>
            </a:r>
          </a:p>
          <a:p>
            <a:pPr lvl="1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Güvenlik Konseyi tedbirleri ile sona erme</a:t>
            </a:r>
          </a:p>
          <a:p>
            <a:pPr algn="just">
              <a:buNone/>
            </a:pP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0065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MEŞRU MÜDAFAA HAKKI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Metin kutusu 8"/>
          <p:cNvSpPr txBox="1"/>
          <p:nvPr/>
        </p:nvSpPr>
        <p:spPr>
          <a:xfrm>
            <a:off x="611560" y="644404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kaynak 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http://www.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unicankara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org.tr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doc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_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pdf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chart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_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turkce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pdf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714348" y="2071678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 </a:t>
            </a: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Antlaşma’nın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hiçbir hükmü, Birleşmiş Milletler üyelerinden birinin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silahlı bir saldırıya hedef olması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halinde,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Güvenlik Konseyi uluslararası barış ve güvenliğin korunması için gerekli önlemleri alıncaya değin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bu üyenin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doğal 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olan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bireysel ya da kolektif meşru müdafaa hakkına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halel getirmez.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Üyelerin bu meşru müdafaa hakkını kullanırken aldıkları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önlemler hemen Güvenlik Konseyi’ne bildirilir 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Konsey’in 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işbu Antlaşma gereğince uluslararası barış ve güvenliğin korunması ya da yeniden kurulması için gerekli göreceği biçimde her an hareket etme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yetki ve görevini hiçbir biçimde etkilemez.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Metin kutusu 9"/>
          <p:cNvSpPr txBox="1"/>
          <p:nvPr/>
        </p:nvSpPr>
        <p:spPr>
          <a:xfrm>
            <a:off x="611560" y="119675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BM Antlaşması, m. 51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81844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Meşru müdafaa = doğal hak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Uluslararası örf ve adet hukuku kuralı 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1837 yılında yaşanan </a:t>
            </a:r>
            <a:r>
              <a:rPr lang="tr-TR" b="1" dirty="0" err="1" smtClean="0">
                <a:solidFill>
                  <a:schemeClr val="bg1"/>
                </a:solidFill>
              </a:rPr>
              <a:t>Caroline</a:t>
            </a:r>
            <a:r>
              <a:rPr lang="tr-TR" b="1" dirty="0" smtClean="0">
                <a:solidFill>
                  <a:schemeClr val="bg1"/>
                </a:solidFill>
              </a:rPr>
              <a:t> Olayı</a:t>
            </a:r>
          </a:p>
          <a:p>
            <a:pPr>
              <a:buNone/>
            </a:pPr>
            <a:r>
              <a:rPr lang="tr-TR" b="1" dirty="0" smtClean="0">
                <a:solidFill>
                  <a:schemeClr val="bg1"/>
                </a:solidFill>
              </a:rPr>
              <a:t>	</a:t>
            </a:r>
            <a:r>
              <a:rPr lang="tr-TR" b="1" dirty="0" err="1" smtClean="0">
                <a:solidFill>
                  <a:schemeClr val="bg1"/>
                </a:solidFill>
              </a:rPr>
              <a:t>Webster</a:t>
            </a:r>
            <a:r>
              <a:rPr lang="tr-TR" b="1" dirty="0" smtClean="0">
                <a:solidFill>
                  <a:schemeClr val="bg1"/>
                </a:solidFill>
              </a:rPr>
              <a:t> Yazışmaları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</a:rPr>
              <a:t>	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- gereklilik</a:t>
            </a:r>
          </a:p>
          <a:p>
            <a:pPr>
              <a:buNone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	- </a:t>
            </a:r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aciliyet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	- orantılılık 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MEŞRU MÜDAFAA HAKKI </a:t>
            </a: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4354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>
                <a:solidFill>
                  <a:schemeClr val="bg1"/>
                </a:solidFill>
              </a:rPr>
              <a:t/>
            </a:r>
            <a:br>
              <a:rPr lang="tr-TR" sz="4000" dirty="0" smtClean="0">
                <a:solidFill>
                  <a:schemeClr val="bg1"/>
                </a:solidFill>
              </a:rPr>
            </a:br>
            <a:r>
              <a:rPr lang="tr-TR" sz="4000" b="1" dirty="0" smtClean="0">
                <a:solidFill>
                  <a:schemeClr val="bg1"/>
                </a:solidFill>
              </a:rPr>
              <a:t>GÜNÜMÜZ MEŞRU MÜDAFAA HAKKI YAKLAŞIMLARI</a:t>
            </a:r>
            <a:r>
              <a:rPr lang="tr-TR" sz="4000" dirty="0" smtClean="0">
                <a:solidFill>
                  <a:schemeClr val="bg1"/>
                </a:solidFill>
              </a:rPr>
              <a:t/>
            </a:r>
            <a:br>
              <a:rPr lang="tr-TR" sz="4000" dirty="0" smtClean="0">
                <a:solidFill>
                  <a:schemeClr val="bg1"/>
                </a:solidFill>
              </a:rPr>
            </a:br>
            <a:endParaRPr lang="tr-TR" sz="40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Önleyici meşru müdafaa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Yakın ve gerçek bir tehlike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Silahlı saldırının gerçekleşmesi şartı aranmaz</a:t>
            </a:r>
          </a:p>
          <a:p>
            <a:pPr lvl="1"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Reagan doktrini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Kuvvet kullanma yasağının ihlali şartı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Silahlı saldırı şartı aranmaz</a:t>
            </a:r>
          </a:p>
          <a:p>
            <a:pPr lvl="1"/>
            <a:r>
              <a:rPr lang="tr-TR" b="1" dirty="0" smtClean="0">
                <a:solidFill>
                  <a:schemeClr val="bg1"/>
                </a:solidFill>
              </a:rPr>
              <a:t>Karşılıklılık ilkesi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4185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Bush Doktrini 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11 Eylül 2001 terörist saldırıları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ABD’ye yönelik tehdit şartı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Silahlı saldırı şartı aranmaz, </a:t>
            </a:r>
            <a:r>
              <a:rPr lang="tr-TR" b="1" dirty="0" smtClean="0">
                <a:solidFill>
                  <a:schemeClr val="bg1"/>
                </a:solidFill>
              </a:rPr>
              <a:t>ihtimal </a:t>
            </a:r>
            <a:r>
              <a:rPr lang="tr-TR" dirty="0" smtClean="0">
                <a:solidFill>
                  <a:schemeClr val="bg1"/>
                </a:solidFill>
              </a:rPr>
              <a:t>yeterlidir.</a:t>
            </a:r>
          </a:p>
          <a:p>
            <a:pPr lvl="1" algn="just"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Kuvvet kullanma yasağının kapsamı</a:t>
            </a: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Meşru müdafaa hakkı ile ilişkisi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tr-TR" sz="4000" dirty="0" smtClean="0">
                <a:solidFill>
                  <a:schemeClr val="bg1"/>
                </a:solidFill>
              </a:rPr>
              <a:t/>
            </a:r>
            <a:br>
              <a:rPr lang="tr-TR" sz="4000" dirty="0" smtClean="0">
                <a:solidFill>
                  <a:schemeClr val="bg1"/>
                </a:solidFill>
              </a:rPr>
            </a:br>
            <a:r>
              <a:rPr lang="tr-TR" sz="4000" b="1" dirty="0" smtClean="0">
                <a:solidFill>
                  <a:schemeClr val="bg1"/>
                </a:solidFill>
              </a:rPr>
              <a:t>GÜNÜMÜZ MEŞRU MÜDAFAA HAKKI YAKLAŞIMLARI</a:t>
            </a:r>
            <a:r>
              <a:rPr lang="tr-TR" sz="4000" dirty="0" smtClean="0">
                <a:solidFill>
                  <a:schemeClr val="bg1"/>
                </a:solidFill>
              </a:rPr>
              <a:t/>
            </a:r>
            <a:br>
              <a:rPr lang="tr-TR" sz="4000" dirty="0" smtClean="0">
                <a:solidFill>
                  <a:schemeClr val="bg1"/>
                </a:solidFill>
              </a:rPr>
            </a:br>
            <a:endParaRPr lang="tr-T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7215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all" dirty="0" smtClean="0">
                <a:solidFill>
                  <a:schemeClr val="bg1"/>
                </a:solidFill>
              </a:rPr>
              <a:t>BM’</a:t>
            </a:r>
            <a:r>
              <a:rPr lang="tr-TR" b="1" dirty="0" smtClean="0">
                <a:solidFill>
                  <a:schemeClr val="bg1"/>
                </a:solidFill>
              </a:rPr>
              <a:t>nin</a:t>
            </a:r>
            <a:r>
              <a:rPr lang="tr-TR" b="1" cap="all" dirty="0" smtClean="0">
                <a:solidFill>
                  <a:schemeClr val="bg1"/>
                </a:solidFill>
              </a:rPr>
              <a:t> TEMEL İLKELERİ</a:t>
            </a:r>
            <a:br>
              <a:rPr lang="tr-TR" b="1" cap="all" dirty="0" smtClean="0">
                <a:solidFill>
                  <a:schemeClr val="bg1"/>
                </a:solidFill>
              </a:rPr>
            </a:br>
            <a:r>
              <a:rPr lang="tr-TR" sz="2400" b="1" dirty="0" smtClean="0">
                <a:solidFill>
                  <a:schemeClr val="bg1"/>
                </a:solidFill>
              </a:rPr>
              <a:t>(BM Antlaşması, m. 2)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855365"/>
            <a:ext cx="8229600" cy="4525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tr-TR" dirty="0" smtClean="0">
                <a:solidFill>
                  <a:schemeClr val="bg1"/>
                </a:solidFill>
              </a:rPr>
              <a:t>Devletlerin </a:t>
            </a:r>
            <a:r>
              <a:rPr lang="tr-TR" b="1" dirty="0" smtClean="0">
                <a:solidFill>
                  <a:schemeClr val="bg1"/>
                </a:solidFill>
              </a:rPr>
              <a:t>egemen eşitliği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Yükümlülüklerin 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iyi niyet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le yerine getirilmesi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Uluslararası </a:t>
            </a:r>
            <a:r>
              <a:rPr lang="tr-TR" b="1" dirty="0" smtClean="0">
                <a:solidFill>
                  <a:schemeClr val="bg1"/>
                </a:solidFill>
              </a:rPr>
              <a:t>uyuşmazlıkların barışçı yollarla çözümü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Kuvvet kullanma yasağı</a:t>
            </a: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4995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800" b="1" dirty="0" smtClean="0">
                <a:solidFill>
                  <a:schemeClr val="bg1"/>
                </a:solidFill>
              </a:rPr>
              <a:t>KUVVET KULLANMA YASAĞI</a:t>
            </a:r>
            <a:br>
              <a:rPr lang="tr-TR" sz="4800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2/4)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BM Antlaşması </a:t>
            </a:r>
            <a:r>
              <a:rPr lang="tr-TR" b="1" dirty="0" smtClean="0">
                <a:solidFill>
                  <a:schemeClr val="bg1"/>
                </a:solidFill>
              </a:rPr>
              <a:t>m. 2/4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BM Amaçlarına aykırı biçimde veya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Bir devletin toprak bütünlüğüne veya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siyasal bağımsızlığına aykırı şekilde</a:t>
            </a:r>
          </a:p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kuvvet kullanımı</a:t>
            </a:r>
          </a:p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kuvvet kullanma tehdidi</a:t>
            </a:r>
          </a:p>
          <a:p>
            <a:pPr lvl="1">
              <a:buNone/>
            </a:pPr>
            <a:r>
              <a:rPr lang="tr-TR" dirty="0" smtClean="0">
                <a:solidFill>
                  <a:schemeClr val="bg1"/>
                </a:solidFill>
              </a:rPr>
              <a:t>yasaktır</a:t>
            </a:r>
            <a:r>
              <a:rPr lang="tr-TR" dirty="0">
                <a:solidFill>
                  <a:schemeClr val="bg1"/>
                </a:solidFill>
              </a:rPr>
              <a:t>.</a:t>
            </a:r>
            <a:endParaRPr lang="tr-T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9451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8"/>
          <p:cNvSpPr txBox="1"/>
          <p:nvPr/>
        </p:nvSpPr>
        <p:spPr>
          <a:xfrm>
            <a:off x="611560" y="644404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kaynak 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http://www.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unicankara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org.tr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doc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_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pdf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chart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_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turkce</a:t>
            </a:r>
            <a:r>
              <a:rPr kumimoji="0" lang="tr-TR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r>
              <a:rPr kumimoji="0" lang="tr-TR" sz="1800" b="0" i="0" u="sng" strike="noStrike" kern="1200" cap="none" spc="0" normalizeH="0" baseline="0" noProof="0" dirty="0" err="1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pdf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KUVVET KULLANMA YASAĞI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714348" y="2071678"/>
            <a:ext cx="81439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Birleşmiş Milletler örgütü ve üyeleri,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 maddede belirtilen amaçlara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ulaşmak üzere aşağıdaki ilkelere uygun biçimde hareket edeceklerdir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(…)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4. 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Tüm üyeler, uluslararası ilişkilerinde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gerek 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herhangi bir başka devletin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toprak bütünlüğüne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ya da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siyasal bağımsızlığa 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karşı,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gerek Birleşmiş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Milletler’in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Amaçları ile bağdaşmayacak herhangi bir biçimde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kuvvet kullanma tehdidine ya da kuvvet kullanılmasına 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başvurmaktan kaçınırlar.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(…)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Metin kutusu 9"/>
          <p:cNvSpPr txBox="1"/>
          <p:nvPr/>
        </p:nvSpPr>
        <p:spPr>
          <a:xfrm>
            <a:off x="611560" y="119675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BM Antlaşması, m. 2/4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71436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all" dirty="0" smtClean="0">
                <a:solidFill>
                  <a:schemeClr val="bg1"/>
                </a:solidFill>
              </a:rPr>
              <a:t>BM’</a:t>
            </a:r>
            <a:r>
              <a:rPr lang="tr-TR" b="1" dirty="0" smtClean="0">
                <a:solidFill>
                  <a:schemeClr val="bg1"/>
                </a:solidFill>
              </a:rPr>
              <a:t>nin</a:t>
            </a:r>
            <a:r>
              <a:rPr lang="tr-TR" b="1" cap="all" dirty="0" smtClean="0">
                <a:solidFill>
                  <a:schemeClr val="bg1"/>
                </a:solidFill>
              </a:rPr>
              <a:t> TEMEL İLKELERİ</a:t>
            </a:r>
            <a:br>
              <a:rPr lang="tr-TR" b="1" cap="all" dirty="0" smtClean="0">
                <a:solidFill>
                  <a:schemeClr val="bg1"/>
                </a:solidFill>
              </a:rPr>
            </a:br>
            <a:r>
              <a:rPr lang="tr-TR" sz="2400" b="1" dirty="0" smtClean="0">
                <a:solidFill>
                  <a:schemeClr val="bg1"/>
                </a:solidFill>
              </a:rPr>
              <a:t>(BM Antlaşması, m. 2)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chemeClr val="bg1"/>
                </a:solidFill>
              </a:rPr>
              <a:t>BM eylem ve kararlarına </a:t>
            </a:r>
            <a:r>
              <a:rPr lang="tr-TR" b="1" dirty="0" smtClean="0">
                <a:solidFill>
                  <a:schemeClr val="bg1"/>
                </a:solidFill>
              </a:rPr>
              <a:t>yardımcı olmak</a:t>
            </a:r>
          </a:p>
          <a:p>
            <a:pPr algn="just"/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just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BM üyesi olmayan devletlerin 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uluslararası barış ve güvenliğin sağlanması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 ilkesine uyması</a:t>
            </a:r>
          </a:p>
          <a:p>
            <a:pPr algn="just"/>
            <a:endParaRPr lang="tr-TR" dirty="0">
              <a:solidFill>
                <a:schemeClr val="bg1">
                  <a:lumMod val="95000"/>
                </a:schemeClr>
              </a:solidFill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Ulusal </a:t>
            </a:r>
            <a:r>
              <a:rPr lang="tr-TR" b="1" dirty="0">
                <a:solidFill>
                  <a:schemeClr val="bg1"/>
                </a:solidFill>
              </a:rPr>
              <a:t>yetki</a:t>
            </a:r>
            <a:r>
              <a:rPr lang="tr-TR" dirty="0">
                <a:solidFill>
                  <a:schemeClr val="bg1"/>
                </a:solidFill>
              </a:rPr>
              <a:t>ye giren </a:t>
            </a:r>
            <a:r>
              <a:rPr lang="tr-TR" dirty="0" smtClean="0">
                <a:solidFill>
                  <a:schemeClr val="bg1"/>
                </a:solidFill>
              </a:rPr>
              <a:t>meselelere </a:t>
            </a:r>
            <a:r>
              <a:rPr lang="tr-TR" dirty="0">
                <a:solidFill>
                  <a:schemeClr val="bg1"/>
                </a:solidFill>
              </a:rPr>
              <a:t>BM’nin müdahale </a:t>
            </a:r>
            <a:r>
              <a:rPr lang="tr-TR" dirty="0" smtClean="0">
                <a:solidFill>
                  <a:schemeClr val="bg1"/>
                </a:solidFill>
              </a:rPr>
              <a:t>etmemesi</a:t>
            </a: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0380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BM ÜYELERİ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700809"/>
            <a:ext cx="8229600" cy="446449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b="1" dirty="0" smtClean="0">
                <a:solidFill>
                  <a:schemeClr val="bg1"/>
                </a:solidFill>
              </a:rPr>
              <a:t>1945: </a:t>
            </a:r>
            <a:r>
              <a:rPr lang="tr-TR" dirty="0" smtClean="0">
                <a:solidFill>
                  <a:schemeClr val="bg1"/>
                </a:solidFill>
              </a:rPr>
              <a:t>Asli üye olan </a:t>
            </a:r>
            <a:r>
              <a:rPr lang="tr-TR" b="1" dirty="0" smtClean="0">
                <a:solidFill>
                  <a:schemeClr val="bg1"/>
                </a:solidFill>
              </a:rPr>
              <a:t>51 kurucu</a:t>
            </a:r>
            <a:r>
              <a:rPr lang="tr-TR" dirty="0" smtClean="0">
                <a:solidFill>
                  <a:schemeClr val="bg1"/>
                </a:solidFill>
              </a:rPr>
              <a:t> Devlet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tr-TR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tr-TR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b="1" dirty="0" smtClean="0">
                <a:solidFill>
                  <a:schemeClr val="bg1"/>
                </a:solidFill>
              </a:rPr>
              <a:t>2012: 193</a:t>
            </a:r>
            <a:r>
              <a:rPr lang="tr-TR" dirty="0" smtClean="0">
                <a:solidFill>
                  <a:schemeClr val="bg1"/>
                </a:solidFill>
              </a:rPr>
              <a:t> üye Devlet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>
                <a:solidFill>
                  <a:schemeClr val="bg1"/>
                </a:solidFill>
              </a:rPr>
              <a:t>Son üye Güney Sudan (2011)</a:t>
            </a:r>
          </a:p>
        </p:txBody>
      </p:sp>
      <p:pic>
        <p:nvPicPr>
          <p:cNvPr id="7" name="4 Resim" descr="Un-flag-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4460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SELF-DETERMİNASYON HAKKI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BM’nin amaçları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b="1" dirty="0" smtClean="0">
                <a:solidFill>
                  <a:schemeClr val="bg1"/>
                </a:solidFill>
              </a:rPr>
              <a:t>(m. 1/2)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20486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BM Genel Kurul Kararları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5920680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1949 Cenevre Sözleşmelerine Ek I. Protokol (1977)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46856" y="270892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1514</a:t>
            </a: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46856" y="306896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2621</a:t>
            </a: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46856" y="342900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2625</a:t>
            </a: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46856" y="378904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3108…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33664" y="270892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3314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429309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1966 BM «İkiz» Sözleşmeleri</a:t>
            </a: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67544" y="4725144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Medeni ve Siyasi Haklar Sözleşmesi</a:t>
            </a: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67544" y="5085184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Ekonomik, Sosyal ve Kültürel Haklar Sözleşmesi</a:t>
            </a:r>
          </a:p>
        </p:txBody>
      </p:sp>
    </p:spTree>
    <p:extLst>
      <p:ext uri="{BB962C8B-B14F-4D97-AF65-F5344CB8AC3E}">
        <p14:creationId xmlns:p14="http://schemas.microsoft.com/office/powerpoint/2010/main" val="29103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build="p"/>
      <p:bldP spid="8" grpId="0"/>
      <p:bldP spid="9" grpId="0"/>
      <p:bldP spid="10" grpId="0"/>
      <p:bldP spid="11" grpId="0"/>
      <p:bldP spid="12" grpId="0"/>
      <p:bldP spid="14" grpId="0" build="p"/>
      <p:bldP spid="16" grpId="0" build="p"/>
      <p:bldP spid="1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SELF-DETERMİNASYON HAKKI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67667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err="1" smtClean="0">
                <a:solidFill>
                  <a:schemeClr val="bg1"/>
                </a:solidFill>
              </a:rPr>
              <a:t>Dekolonizasyon</a:t>
            </a:r>
            <a:r>
              <a:rPr lang="tr-TR" b="1" dirty="0" smtClean="0">
                <a:solidFill>
                  <a:schemeClr val="bg1"/>
                </a:solidFill>
              </a:rPr>
              <a:t> (1514 sayılı Karar vd.)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443711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BM Genel Kurul Kararları (1514 vd.)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46856" y="1916831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Bağımsızlığını ilan etmek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46856" y="2348879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Bağımsızlığını ilan ederek bir devletle birlik kurmak</a:t>
            </a: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46856" y="2809527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Bağımsız olmadan bir devlete katılmak</a:t>
            </a: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1238944" y="335699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1950, ‘55, ‘56 ve ‘71 Namibya D. Görüşleri</a:t>
            </a: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1238944" y="371703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1975 Batı Sahra Danışma Görüşü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57200" y="494116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Örf ve adet hukuku kuralı oluşturmaz.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46856" y="544522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Sömürgelerin bağımsızlık mücadelesi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46856" y="602128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Ülkesel bütünlük ilkesine aykırı değildir.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1238944" y="407707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2010 Kosova Danışma Görüşü</a:t>
            </a:r>
          </a:p>
        </p:txBody>
      </p:sp>
    </p:spTree>
    <p:extLst>
      <p:ext uri="{BB962C8B-B14F-4D97-AF65-F5344CB8AC3E}">
        <p14:creationId xmlns:p14="http://schemas.microsoft.com/office/powerpoint/2010/main" val="31373711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build="p"/>
      <p:bldP spid="8" grpId="0" build="p"/>
      <p:bldP spid="9" grpId="0" build="p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2582</TotalTime>
  <Words>1053</Words>
  <Application>Microsoft Office PowerPoint</Application>
  <PresentationFormat>Ekran Gösterisi (4:3)</PresentationFormat>
  <Paragraphs>213</Paragraphs>
  <Slides>27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Ofis Teması</vt:lpstr>
      <vt:lpstr>PowerPoint Sunusu</vt:lpstr>
      <vt:lpstr>BM’nin AmaçlarI (BM Antlaşması, m. 1)</vt:lpstr>
      <vt:lpstr>BM’nin TEMEL İLKELERİ (BM Antlaşması, m. 2)</vt:lpstr>
      <vt:lpstr>KUVVET KULLANMA YASAĞI (BM Antlaşması, m. 2/4)</vt:lpstr>
      <vt:lpstr>KUVVET KULLANMA YASAĞI</vt:lpstr>
      <vt:lpstr>BM’nin TEMEL İLKELERİ (BM Antlaşması, m. 2)</vt:lpstr>
      <vt:lpstr>BM ÜYELERİ</vt:lpstr>
      <vt:lpstr>SELF-DETERMİNASYON HAKKI</vt:lpstr>
      <vt:lpstr>SELF-DETERMİNASYON HAKKI</vt:lpstr>
      <vt:lpstr>BM GENEL MERKEZİ</vt:lpstr>
      <vt:lpstr>BM’nin ANA ORGANLARI (BM Antlaşması, m. 7)</vt:lpstr>
      <vt:lpstr>GENEL KURUL (BM Antlaşması, m. 9 vd.)</vt:lpstr>
      <vt:lpstr>GENEL KURUL</vt:lpstr>
      <vt:lpstr>VESAYET KONSEYİ (BM Antlaşması, m. 86 vd.)</vt:lpstr>
      <vt:lpstr>EKONOMİK VE SOSYAL KONSEY (BM Antlaşması, m. 61 vd.)</vt:lpstr>
      <vt:lpstr>SEKRETERLİK (BM Antlaşması, m. 97 vd.)</vt:lpstr>
      <vt:lpstr>GÜVENLİK KONSEYİ (BM Antlaşması, m. 23 vd.)</vt:lpstr>
      <vt:lpstr>GÜVENLİK KONSEYİ</vt:lpstr>
      <vt:lpstr>GÜVENLİK KONSEYİ</vt:lpstr>
      <vt:lpstr>GÜVENLİK KONSEYİ’NİN GÖREVLERİ</vt:lpstr>
      <vt:lpstr>GÜVENLİK KONSEYİ’NİN GÖREVLERİ</vt:lpstr>
      <vt:lpstr>KOLEKTİF GÜVENLİK SİSTEMİ</vt:lpstr>
      <vt:lpstr>MEŞRU MÜDAFAA HAKKI </vt:lpstr>
      <vt:lpstr>MEŞRU MÜDAFAA HAKKI </vt:lpstr>
      <vt:lpstr>MEŞRU MÜDAFAA HAKKI </vt:lpstr>
      <vt:lpstr> GÜNÜMÜZ MEŞRU MÜDAFAA HAKKI YAKLAŞIMLARI </vt:lpstr>
      <vt:lpstr> GÜNÜMÜZ MEŞRU MÜDAFAA HAKKI YAKLAŞIMLARI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283</cp:revision>
  <dcterms:modified xsi:type="dcterms:W3CDTF">2020-01-30T15:48:25Z</dcterms:modified>
</cp:coreProperties>
</file>