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257" r:id="rId3"/>
    <p:sldId id="258" r:id="rId4"/>
    <p:sldId id="259" r:id="rId5"/>
    <p:sldId id="260" r:id="rId6"/>
    <p:sldId id="261" r:id="rId7"/>
    <p:sldId id="270" r:id="rId8"/>
    <p:sldId id="3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356" r:id="rId24"/>
    <p:sldId id="277" r:id="rId25"/>
    <p:sldId id="278" r:id="rId26"/>
    <p:sldId id="279" r:id="rId27"/>
    <p:sldId id="280" r:id="rId28"/>
    <p:sldId id="281" r:id="rId29"/>
    <p:sldId id="357"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8" r:id="rId46"/>
    <p:sldId id="299" r:id="rId47"/>
    <p:sldId id="300" r:id="rId48"/>
    <p:sldId id="301" r:id="rId49"/>
    <p:sldId id="303" r:id="rId50"/>
    <p:sldId id="302"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58" r:id="rId65"/>
    <p:sldId id="359" r:id="rId66"/>
    <p:sldId id="324" r:id="rId67"/>
    <p:sldId id="325" r:id="rId68"/>
    <p:sldId id="326" r:id="rId69"/>
    <p:sldId id="327" r:id="rId70"/>
    <p:sldId id="328" r:id="rId71"/>
    <p:sldId id="329" r:id="rId72"/>
    <p:sldId id="330" r:id="rId73"/>
    <p:sldId id="360" r:id="rId74"/>
    <p:sldId id="331" r:id="rId75"/>
    <p:sldId id="332" r:id="rId76"/>
    <p:sldId id="333" r:id="rId77"/>
    <p:sldId id="334" r:id="rId78"/>
    <p:sldId id="335" r:id="rId79"/>
    <p:sldId id="336" r:id="rId80"/>
    <p:sldId id="337" r:id="rId81"/>
    <p:sldId id="338" r:id="rId82"/>
    <p:sldId id="339" r:id="rId83"/>
    <p:sldId id="340" r:id="rId84"/>
    <p:sldId id="342" r:id="rId85"/>
    <p:sldId id="341"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A4406D-2B39-4522-B61D-D010F0B44BA4}" type="datetimeFigureOut">
              <a:rPr lang="tr-TR" smtClean="0"/>
              <a:t>20.2.2016</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00338B-FEA9-4004-A842-6D7BFF0748B9}" type="slidenum">
              <a:rPr lang="tr-TR" smtClean="0"/>
              <a:t>‹#›</a:t>
            </a:fld>
            <a:endParaRPr lang="tr-TR"/>
          </a:p>
        </p:txBody>
      </p:sp>
    </p:spTree>
    <p:extLst>
      <p:ext uri="{BB962C8B-B14F-4D97-AF65-F5344CB8AC3E}">
        <p14:creationId xmlns:p14="http://schemas.microsoft.com/office/powerpoint/2010/main" val="2576388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D00338B-FEA9-4004-A842-6D7BFF0748B9}" type="slidenum">
              <a:rPr lang="tr-TR" smtClean="0"/>
              <a:t>78</a:t>
            </a:fld>
            <a:endParaRPr lang="tr-TR"/>
          </a:p>
        </p:txBody>
      </p:sp>
    </p:spTree>
    <p:extLst>
      <p:ext uri="{BB962C8B-B14F-4D97-AF65-F5344CB8AC3E}">
        <p14:creationId xmlns:p14="http://schemas.microsoft.com/office/powerpoint/2010/main" val="208989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20.2.2016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77738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20.2.2016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53101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20.2.2016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7428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20.2.2016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64994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55FAD2E3-10A8-4EE5-ADC3-DE6E0B9295B2}" type="datetimeFigureOut">
              <a:rPr lang="tr-TR" smtClean="0"/>
              <a:t>20.2.2016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339895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5FAD2E3-10A8-4EE5-ADC3-DE6E0B9295B2}" type="datetimeFigureOut">
              <a:rPr lang="tr-TR" smtClean="0"/>
              <a:t>20.2.2016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76861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5FAD2E3-10A8-4EE5-ADC3-DE6E0B9295B2}" type="datetimeFigureOut">
              <a:rPr lang="tr-TR" smtClean="0"/>
              <a:t>20.2.2016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78947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5FAD2E3-10A8-4EE5-ADC3-DE6E0B9295B2}" type="datetimeFigureOut">
              <a:rPr lang="tr-TR" smtClean="0"/>
              <a:t>20.2.2016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17431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5FAD2E3-10A8-4EE5-ADC3-DE6E0B9295B2}" type="datetimeFigureOut">
              <a:rPr lang="tr-TR" smtClean="0"/>
              <a:t>20.2.2016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162644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5FAD2E3-10A8-4EE5-ADC3-DE6E0B9295B2}" type="datetimeFigureOut">
              <a:rPr lang="tr-TR" smtClean="0"/>
              <a:t>20.2.2016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4233418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5FAD2E3-10A8-4EE5-ADC3-DE6E0B9295B2}" type="datetimeFigureOut">
              <a:rPr lang="tr-TR" smtClean="0"/>
              <a:t>20.2.2016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429019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AD2E3-10A8-4EE5-ADC3-DE6E0B9295B2}" type="datetimeFigureOut">
              <a:rPr lang="tr-TR" smtClean="0"/>
              <a:t>20.2.2016</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8A795-9320-4351-B713-1D761B129CE2}" type="slidenum">
              <a:rPr lang="tr-TR" smtClean="0"/>
              <a:t>‹#›</a:t>
            </a:fld>
            <a:endParaRPr lang="tr-TR"/>
          </a:p>
        </p:txBody>
      </p:sp>
    </p:spTree>
    <p:extLst>
      <p:ext uri="{BB962C8B-B14F-4D97-AF65-F5344CB8AC3E}">
        <p14:creationId xmlns:p14="http://schemas.microsoft.com/office/powerpoint/2010/main" val="878935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xml"/><Relationship Id="rId5" Type="http://schemas.openxmlformats.org/officeDocument/2006/relationships/image" Target="../media/image25.emf"/><Relationship Id="rId4" Type="http://schemas.openxmlformats.org/officeDocument/2006/relationships/image" Target="../media/image24.emf"/></Relationships>
</file>

<file path=ppt/slides/_rels/slide7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ctrTitle"/>
          </p:nvPr>
        </p:nvSpPr>
        <p:spPr/>
        <p:txBody>
          <a:bodyPr/>
          <a:lstStyle/>
          <a:p>
            <a:r>
              <a:rPr lang="tr-TR" dirty="0" smtClean="0"/>
              <a:t>BİRİNCİ VE İKİNCİ DEĞERLENDİRME</a:t>
            </a:r>
            <a:endParaRPr lang="tr-TR" dirty="0"/>
          </a:p>
        </p:txBody>
      </p:sp>
      <p:sp>
        <p:nvSpPr>
          <p:cNvPr id="7" name="Alt Başlık 6"/>
          <p:cNvSpPr>
            <a:spLocks noGrp="1"/>
          </p:cNvSpPr>
          <p:nvPr>
            <p:ph type="subTitle" idx="1"/>
          </p:nvPr>
        </p:nvSpPr>
        <p:spPr/>
        <p:txBody>
          <a:bodyPr/>
          <a:lstStyle/>
          <a:p>
            <a:r>
              <a:rPr lang="tr-TR" dirty="0" err="1" smtClean="0"/>
              <a:t>Öğr</a:t>
            </a:r>
            <a:r>
              <a:rPr lang="tr-TR" dirty="0" smtClean="0"/>
              <a:t>. Gör. Nurhan BİNGÖL</a:t>
            </a:r>
            <a:endParaRPr lang="tr-TR" dirty="0"/>
          </a:p>
        </p:txBody>
      </p:sp>
    </p:spTree>
    <p:extLst>
      <p:ext uri="{BB962C8B-B14F-4D97-AF65-F5344CB8AC3E}">
        <p14:creationId xmlns:p14="http://schemas.microsoft.com/office/powerpoint/2010/main" val="356283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normAutofit fontScale="92500"/>
          </a:bodyPr>
          <a:lstStyle/>
          <a:p>
            <a:pPr>
              <a:buFont typeface="Wingdings" panose="05000000000000000000" pitchFamily="2" charset="2"/>
              <a:buChar char="Ø"/>
            </a:pPr>
            <a:r>
              <a:rPr lang="tr-TR" dirty="0" smtClean="0">
                <a:solidFill>
                  <a:srgbClr val="FF0000"/>
                </a:solidFill>
              </a:rPr>
              <a:t>D-</a:t>
            </a:r>
            <a:r>
              <a:rPr lang="tr-TR" dirty="0" err="1" smtClean="0">
                <a:solidFill>
                  <a:srgbClr val="FF0000"/>
                </a:solidFill>
              </a:rPr>
              <a:t>Danger</a:t>
            </a:r>
            <a:r>
              <a:rPr lang="tr-TR" dirty="0" smtClean="0">
                <a:solidFill>
                  <a:srgbClr val="FF0000"/>
                </a:solidFill>
              </a:rPr>
              <a:t> (Tehlike): </a:t>
            </a:r>
          </a:p>
          <a:p>
            <a:pPr marL="0" indent="0">
              <a:buNone/>
            </a:pPr>
            <a:r>
              <a:rPr lang="tr-TR" dirty="0" smtClean="0"/>
              <a:t>Kendi güvenliğimiz ve hasta veya yaralının can güvenliğini tehdit eden durum var </a:t>
            </a:r>
            <a:r>
              <a:rPr lang="tr-TR" dirty="0" smtClean="0"/>
              <a:t>ise hasta </a:t>
            </a:r>
            <a:r>
              <a:rPr lang="tr-TR" dirty="0" smtClean="0"/>
              <a:t>veya yaralı en yakın ve güvenli bir yere dikkatlice taşınır.</a:t>
            </a:r>
          </a:p>
          <a:p>
            <a:pPr marL="0" indent="0">
              <a:buNone/>
            </a:pPr>
            <a:r>
              <a:rPr lang="tr-TR" dirty="0" smtClean="0"/>
              <a:t>Çevre güvenlik önlemleri alınırken adli bir durum mevcut ise hasta veya </a:t>
            </a:r>
            <a:r>
              <a:rPr lang="tr-TR" dirty="0" smtClean="0"/>
              <a:t>yaralıya müdahale </a:t>
            </a:r>
            <a:r>
              <a:rPr lang="tr-TR" dirty="0" smtClean="0"/>
              <a:t>ederken olay yerindeki delillerin korunmasına dikkat edilir. Toplanan tüm </a:t>
            </a:r>
            <a:r>
              <a:rPr lang="tr-TR" dirty="0" smtClean="0"/>
              <a:t>bilgiler ve </a:t>
            </a:r>
            <a:r>
              <a:rPr lang="tr-TR" dirty="0" smtClean="0"/>
              <a:t>uygulamalar vaka kayıt formuna kayıt edilir.</a:t>
            </a:r>
            <a:endParaRPr lang="tr-TR" dirty="0"/>
          </a:p>
        </p:txBody>
      </p:sp>
    </p:spTree>
    <p:extLst>
      <p:ext uri="{BB962C8B-B14F-4D97-AF65-F5344CB8AC3E}">
        <p14:creationId xmlns:p14="http://schemas.microsoft.com/office/powerpoint/2010/main" val="284968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solidFill>
                  <a:srgbClr val="FF0000"/>
                </a:solidFill>
              </a:rPr>
              <a:t>R-</a:t>
            </a:r>
            <a:r>
              <a:rPr lang="tr-TR" dirty="0" err="1" smtClean="0">
                <a:solidFill>
                  <a:srgbClr val="FF0000"/>
                </a:solidFill>
              </a:rPr>
              <a:t>Response</a:t>
            </a:r>
            <a:r>
              <a:rPr lang="tr-TR" dirty="0" smtClean="0">
                <a:solidFill>
                  <a:srgbClr val="FF0000"/>
                </a:solidFill>
              </a:rPr>
              <a:t> (Cevap): </a:t>
            </a:r>
            <a:r>
              <a:rPr lang="tr-TR" dirty="0" smtClean="0"/>
              <a:t>Bilinç durumunun değerlendirilmesi, Beynin normal faaliyetindeki bir aksama nedeni ile uyku halinden başlayarak, hiçbir uyarıya cevap verememe haline kadar giden, bilincin kısmen ya da tamamen kapanmasına </a:t>
            </a:r>
            <a:r>
              <a:rPr lang="tr-TR" dirty="0" smtClean="0">
                <a:solidFill>
                  <a:srgbClr val="FF0000"/>
                </a:solidFill>
              </a:rPr>
              <a:t>bilinç kaybı </a:t>
            </a:r>
            <a:r>
              <a:rPr lang="tr-TR" dirty="0" smtClean="0"/>
              <a:t>denir.</a:t>
            </a:r>
          </a:p>
          <a:p>
            <a:endParaRPr lang="tr-TR" dirty="0"/>
          </a:p>
        </p:txBody>
      </p:sp>
    </p:spTree>
    <p:extLst>
      <p:ext uri="{BB962C8B-B14F-4D97-AF65-F5344CB8AC3E}">
        <p14:creationId xmlns:p14="http://schemas.microsoft.com/office/powerpoint/2010/main" val="324530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normAutofit fontScale="92500" lnSpcReduction="20000"/>
          </a:bodyPr>
          <a:lstStyle/>
          <a:p>
            <a:pPr>
              <a:buFont typeface="Wingdings" panose="05000000000000000000" pitchFamily="2" charset="2"/>
              <a:buChar char="Ø"/>
            </a:pPr>
            <a:r>
              <a:rPr lang="tr-TR" dirty="0" smtClean="0">
                <a:solidFill>
                  <a:srgbClr val="FF0000"/>
                </a:solidFill>
              </a:rPr>
              <a:t>A-</a:t>
            </a:r>
            <a:r>
              <a:rPr lang="tr-TR" dirty="0" err="1" smtClean="0">
                <a:solidFill>
                  <a:srgbClr val="FF0000"/>
                </a:solidFill>
              </a:rPr>
              <a:t>Airway</a:t>
            </a:r>
            <a:r>
              <a:rPr lang="tr-TR" dirty="0" smtClean="0">
                <a:solidFill>
                  <a:srgbClr val="FF0000"/>
                </a:solidFill>
              </a:rPr>
              <a:t> (Havayolu): </a:t>
            </a:r>
            <a:r>
              <a:rPr lang="tr-TR" dirty="0" smtClean="0"/>
              <a:t>Hava yolu açıklığının </a:t>
            </a:r>
            <a:r>
              <a:rPr lang="tr-TR" dirty="0" smtClean="0"/>
              <a:t>değerlendirilmesi, Bilinci </a:t>
            </a:r>
            <a:r>
              <a:rPr lang="tr-TR" dirty="0" smtClean="0"/>
              <a:t>kapalı olan hasta veya yaralının, dili geri kaçarak solunum yolunu tıkayabilir.</a:t>
            </a:r>
          </a:p>
          <a:p>
            <a:pPr marL="0" indent="0">
              <a:buNone/>
            </a:pPr>
            <a:r>
              <a:rPr lang="tr-TR" dirty="0" smtClean="0"/>
              <a:t>Ayrıca solunum yolundaki yabancı cisim de hava yolunu tıkayabilir. Tüm bu durumlar </a:t>
            </a:r>
            <a:r>
              <a:rPr lang="tr-TR" dirty="0" smtClean="0"/>
              <a:t>göz önünde </a:t>
            </a:r>
            <a:r>
              <a:rPr lang="tr-TR" dirty="0" smtClean="0"/>
              <a:t>bulundurularak hava yolu </a:t>
            </a:r>
            <a:r>
              <a:rPr lang="tr-TR" dirty="0" smtClean="0"/>
              <a:t>açıklığının değerlendirilmesi </a:t>
            </a:r>
            <a:r>
              <a:rPr lang="tr-TR" dirty="0" smtClean="0"/>
              <a:t>yapılır.</a:t>
            </a:r>
          </a:p>
          <a:p>
            <a:pPr marL="0" indent="0">
              <a:buNone/>
            </a:pPr>
            <a:r>
              <a:rPr lang="tr-TR" dirty="0" smtClean="0"/>
              <a:t>Solunumun sağlanması için hava yolunun açık olması gerekir. Bu nedenle, çeşitli yöntemlerle hava yolu açılır ve gerekirse temizlenir.</a:t>
            </a:r>
            <a:endParaRPr lang="tr-TR" dirty="0"/>
          </a:p>
        </p:txBody>
      </p:sp>
    </p:spTree>
    <p:extLst>
      <p:ext uri="{BB962C8B-B14F-4D97-AF65-F5344CB8AC3E}">
        <p14:creationId xmlns:p14="http://schemas.microsoft.com/office/powerpoint/2010/main" val="207921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solidFill>
                  <a:srgbClr val="FF0000"/>
                </a:solidFill>
              </a:rPr>
              <a:t>B-</a:t>
            </a:r>
            <a:r>
              <a:rPr lang="tr-TR" dirty="0" err="1" smtClean="0">
                <a:solidFill>
                  <a:srgbClr val="FF0000"/>
                </a:solidFill>
              </a:rPr>
              <a:t>Breathing</a:t>
            </a:r>
            <a:r>
              <a:rPr lang="tr-TR" dirty="0" smtClean="0">
                <a:solidFill>
                  <a:srgbClr val="FF0000"/>
                </a:solidFill>
              </a:rPr>
              <a:t> (Solunum): </a:t>
            </a:r>
            <a:r>
              <a:rPr lang="tr-TR" dirty="0" smtClean="0"/>
              <a:t>Solunumun </a:t>
            </a:r>
            <a:r>
              <a:rPr lang="tr-TR" dirty="0" smtClean="0"/>
              <a:t>değerlendirilmesi, Hasta </a:t>
            </a:r>
            <a:r>
              <a:rPr lang="tr-TR" dirty="0" smtClean="0"/>
              <a:t>veya yaralının hava yolunun açıklığı sağlandıktan sonra solunum </a:t>
            </a:r>
            <a:r>
              <a:rPr lang="tr-TR" dirty="0" smtClean="0"/>
              <a:t>seslerini dinleyip </a:t>
            </a:r>
            <a:r>
              <a:rPr lang="tr-TR" dirty="0" smtClean="0"/>
              <a:t>solunum hareketlerini izleyerek ve solunumunu hissetmeye çalışarak </a:t>
            </a:r>
            <a:r>
              <a:rPr lang="tr-TR" dirty="0" smtClean="0"/>
              <a:t>solunumun olup </a:t>
            </a:r>
            <a:r>
              <a:rPr lang="tr-TR" dirty="0" smtClean="0"/>
              <a:t>olmadığı değerlendirilir (Bak-dinle- hisset yöntemi).</a:t>
            </a:r>
            <a:endParaRPr lang="tr-TR" dirty="0"/>
          </a:p>
        </p:txBody>
      </p:sp>
    </p:spTree>
    <p:extLst>
      <p:ext uri="{BB962C8B-B14F-4D97-AF65-F5344CB8AC3E}">
        <p14:creationId xmlns:p14="http://schemas.microsoft.com/office/powerpoint/2010/main" val="281520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solidFill>
                  <a:srgbClr val="FF0000"/>
                </a:solidFill>
              </a:rPr>
              <a:t>C-</a:t>
            </a:r>
            <a:r>
              <a:rPr lang="tr-TR" dirty="0" err="1" smtClean="0">
                <a:solidFill>
                  <a:srgbClr val="FF0000"/>
                </a:solidFill>
              </a:rPr>
              <a:t>Circulation</a:t>
            </a:r>
            <a:r>
              <a:rPr lang="tr-TR" dirty="0" smtClean="0">
                <a:solidFill>
                  <a:srgbClr val="FF0000"/>
                </a:solidFill>
              </a:rPr>
              <a:t> (Dolaşım): </a:t>
            </a:r>
            <a:r>
              <a:rPr lang="tr-TR" dirty="0" smtClean="0"/>
              <a:t>Kan dolaşımının değerlendirilmesi.</a:t>
            </a:r>
          </a:p>
          <a:p>
            <a:pPr marL="0" indent="0">
              <a:buNone/>
            </a:pPr>
            <a:r>
              <a:rPr lang="tr-TR" dirty="0" smtClean="0"/>
              <a:t>Hasta veya yaralının, yaşamsal fonksiyonlarından olan, nabız kontrolü yapılır.</a:t>
            </a:r>
          </a:p>
          <a:p>
            <a:pPr marL="0" indent="0">
              <a:buNone/>
            </a:pPr>
            <a:r>
              <a:rPr lang="tr-TR" dirty="0" err="1" smtClean="0"/>
              <a:t>İnspeksiyon</a:t>
            </a:r>
            <a:r>
              <a:rPr lang="tr-TR" dirty="0" smtClean="0"/>
              <a:t> ile dolaşımın yeterliği açısından deri rengi gözlenir.</a:t>
            </a:r>
            <a:endParaRPr lang="tr-TR" dirty="0"/>
          </a:p>
        </p:txBody>
      </p:sp>
    </p:spTree>
    <p:extLst>
      <p:ext uri="{BB962C8B-B14F-4D97-AF65-F5344CB8AC3E}">
        <p14:creationId xmlns:p14="http://schemas.microsoft.com/office/powerpoint/2010/main" val="288357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Hasta veya yaralının ilk değerlendirmesi sonucunda;</a:t>
            </a:r>
            <a:br>
              <a:rPr lang="tr-TR" sz="3200" dirty="0" smtClean="0"/>
            </a:br>
            <a:endParaRPr lang="tr-TR" sz="3200" dirty="0"/>
          </a:p>
        </p:txBody>
      </p:sp>
      <p:sp>
        <p:nvSpPr>
          <p:cNvPr id="3" name="İçerik Yer Tutucusu 2"/>
          <p:cNvSpPr>
            <a:spLocks noGrp="1"/>
          </p:cNvSpPr>
          <p:nvPr>
            <p:ph idx="1"/>
          </p:nvPr>
        </p:nvSpPr>
        <p:spPr/>
        <p:txBody>
          <a:bodyPr>
            <a:normAutofit/>
          </a:bodyPr>
          <a:lstStyle/>
          <a:p>
            <a:pPr marL="0" indent="0">
              <a:buNone/>
            </a:pPr>
            <a:r>
              <a:rPr lang="tr-TR" dirty="0" smtClean="0"/>
              <a:t> Bilinci kapalı; fakat solunum ve nabzı var ise ikinci değerlendirmeye geçilir.</a:t>
            </a:r>
          </a:p>
          <a:p>
            <a:pPr marL="0" indent="0">
              <a:buNone/>
            </a:pPr>
            <a:r>
              <a:rPr lang="tr-TR" dirty="0" smtClean="0"/>
              <a:t> Bilinci yok; solunumu var ise koma pozisyonuna getirilir.</a:t>
            </a:r>
          </a:p>
          <a:p>
            <a:pPr marL="0" indent="0">
              <a:buNone/>
            </a:pPr>
            <a:r>
              <a:rPr lang="tr-TR" dirty="0" smtClean="0"/>
              <a:t> Bilinci ve solunumu yok ise derhal Temel Yaşam Desteğine (dış kalp masajı ve suni solunum) başlanır.</a:t>
            </a:r>
          </a:p>
          <a:p>
            <a:pPr marL="0" indent="0">
              <a:buNone/>
            </a:pPr>
            <a:endParaRPr lang="tr-TR" dirty="0"/>
          </a:p>
        </p:txBody>
      </p:sp>
    </p:spTree>
    <p:extLst>
      <p:ext uri="{BB962C8B-B14F-4D97-AF65-F5344CB8AC3E}">
        <p14:creationId xmlns:p14="http://schemas.microsoft.com/office/powerpoint/2010/main" val="1683928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Bilinç Durumunun Değerlendirilmesi</a:t>
            </a:r>
            <a:br>
              <a:rPr lang="tr-TR" dirty="0" smtClean="0"/>
            </a:br>
            <a:endParaRPr lang="tr-TR" dirty="0"/>
          </a:p>
        </p:txBody>
      </p:sp>
      <p:sp>
        <p:nvSpPr>
          <p:cNvPr id="3" name="İçerik Yer Tutucusu 2"/>
          <p:cNvSpPr>
            <a:spLocks noGrp="1"/>
          </p:cNvSpPr>
          <p:nvPr>
            <p:ph sz="half" idx="1"/>
          </p:nvPr>
        </p:nvSpPr>
        <p:spPr>
          <a:xfrm>
            <a:off x="457200" y="1600200"/>
            <a:ext cx="5338936" cy="4525963"/>
          </a:xfrm>
        </p:spPr>
        <p:txBody>
          <a:bodyPr>
            <a:normAutofit fontScale="92500" lnSpcReduction="10000"/>
          </a:bodyPr>
          <a:lstStyle/>
          <a:p>
            <a:pPr marL="0" indent="0">
              <a:buNone/>
            </a:pPr>
            <a:r>
              <a:rPr lang="tr-TR" dirty="0" smtClean="0"/>
              <a:t>Her türlü hasta veya yaralıya, bilinç durumu değerlendirmesi yapılmalıdır. </a:t>
            </a:r>
            <a:r>
              <a:rPr lang="tr-TR" dirty="0" smtClean="0"/>
              <a:t>Bilinç durumu </a:t>
            </a:r>
            <a:r>
              <a:rPr lang="tr-TR" dirty="0" smtClean="0"/>
              <a:t>değerlendirmesi yapılarak beyin fonksiyonları kontrol edilmiş olunur. Normalde, </a:t>
            </a:r>
            <a:r>
              <a:rPr lang="tr-TR" dirty="0" smtClean="0"/>
              <a:t>bir kişi</a:t>
            </a:r>
            <a:r>
              <a:rPr lang="tr-TR" dirty="0" smtClean="0"/>
              <a:t>, kendine yöneltilen sorulara cevap verir yani </a:t>
            </a:r>
            <a:r>
              <a:rPr lang="tr-TR" b="1" dirty="0" err="1" smtClean="0">
                <a:solidFill>
                  <a:srgbClr val="FF0000"/>
                </a:solidFill>
              </a:rPr>
              <a:t>oryante</a:t>
            </a:r>
            <a:r>
              <a:rPr lang="tr-TR" dirty="0" err="1" smtClean="0"/>
              <a:t>dir</a:t>
            </a:r>
            <a:r>
              <a:rPr lang="tr-TR" dirty="0" smtClean="0"/>
              <a:t>. Hasta veya yaralı </a:t>
            </a:r>
            <a:r>
              <a:rPr lang="tr-TR" dirty="0" smtClean="0"/>
              <a:t>sorulan sorulara </a:t>
            </a:r>
            <a:r>
              <a:rPr lang="tr-TR" dirty="0" smtClean="0"/>
              <a:t>cevap verebiliyorsa yani, kim olduğunu; nerede olduğunu ve zamanı </a:t>
            </a:r>
            <a:r>
              <a:rPr lang="tr-TR" dirty="0" smtClean="0"/>
              <a:t>biliyorsa bilincinin </a:t>
            </a:r>
            <a:r>
              <a:rPr lang="tr-TR" dirty="0" smtClean="0"/>
              <a:t>yerinde olduğu kabul edilir. Böylelikle bilincin anlama ve </a:t>
            </a:r>
            <a:r>
              <a:rPr lang="tr-TR" dirty="0" smtClean="0"/>
              <a:t>algılaması değerlendirilir</a:t>
            </a:r>
            <a:r>
              <a:rPr lang="tr-TR" dirty="0" smtClean="0"/>
              <a:t>.</a:t>
            </a:r>
            <a:endParaRPr lang="tr-TR"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56176" y="1772816"/>
            <a:ext cx="236456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86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Bilinç Durumunun Değerlendirilmesi</a:t>
            </a: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Bilincin değerlendirilmesinde hasta veya yaralıya sözlü uyaran ile birlikte hafifçe omuz bölümüne ellerimizle dokunarak “iyi misiniz?” diye sorulur. Sözlü olarak uyarana cevap </a:t>
            </a:r>
            <a:r>
              <a:rPr lang="tr-TR" dirty="0" err="1" smtClean="0"/>
              <a:t>alınabiliniyor</a:t>
            </a:r>
            <a:r>
              <a:rPr lang="tr-TR" dirty="0" smtClean="0"/>
              <a:t> ise bilincin tam açık olduğuna karar verilir. Sözlü uyarana cevap</a:t>
            </a:r>
          </a:p>
          <a:p>
            <a:pPr marL="0" indent="0">
              <a:buNone/>
            </a:pPr>
            <a:r>
              <a:rPr lang="tr-TR" dirty="0" smtClean="0"/>
              <a:t>alınamaz ise ağrılı uyaran verilir. Ağrılı uyaranlara cevap </a:t>
            </a:r>
            <a:r>
              <a:rPr lang="tr-TR" dirty="0" err="1" smtClean="0"/>
              <a:t>alınabiliniyor</a:t>
            </a:r>
            <a:r>
              <a:rPr lang="tr-TR" dirty="0" smtClean="0"/>
              <a:t> ise bilincin kısmen açık olduğuna karar verilir. Eğer hiçbir uyarana cevap alınamıyor ise bilinci kapalı olabilir.</a:t>
            </a:r>
          </a:p>
          <a:p>
            <a:pPr marL="0" indent="0">
              <a:buNone/>
            </a:pPr>
            <a:r>
              <a:rPr lang="tr-TR" dirty="0" smtClean="0"/>
              <a:t>Bebeklerde (0–12 ay) bilinç kontrolü ise ayak tabanına elimizle vurarak yapılır.</a:t>
            </a:r>
            <a:endParaRPr lang="tr-TR" dirty="0"/>
          </a:p>
        </p:txBody>
      </p:sp>
    </p:spTree>
    <p:extLst>
      <p:ext uri="{BB962C8B-B14F-4D97-AF65-F5344CB8AC3E}">
        <p14:creationId xmlns:p14="http://schemas.microsoft.com/office/powerpoint/2010/main" val="2370940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Bilinç Durumunun Değerlendirilmesi</a:t>
            </a: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Hasta veya yaralının bilinci açık veya kapalı olsa da kimlik bilgileri alınarak vaka kayıt formuna yazılır.</a:t>
            </a:r>
          </a:p>
          <a:p>
            <a:pPr marL="0" indent="0">
              <a:buNone/>
            </a:pPr>
            <a:r>
              <a:rPr lang="tr-TR" dirty="0" smtClean="0"/>
              <a:t>Bilinci açık olan hasta veya yaralıya, olayın ne olduğu ve nasıl olduğu hakkında sorular sorularak olay anlamaya çalışılır. Bilinç durumunda herhangi bir değişikliğin gelişip</a:t>
            </a:r>
          </a:p>
          <a:p>
            <a:pPr marL="0" indent="0">
              <a:buNone/>
            </a:pPr>
            <a:r>
              <a:rPr lang="tr-TR" dirty="0" smtClean="0"/>
              <a:t>gelişmediği yani, bilinçte bulanıklığın olması veya bilincin açılıp tekrar kapanması gibi durumları da kontrol edilip değerlendirilerek meydana gelen değişiklikler ve zamanı, vaka kayıt formuna yazılır.</a:t>
            </a:r>
          </a:p>
          <a:p>
            <a:pPr marL="0" indent="0">
              <a:buNone/>
            </a:pPr>
            <a:r>
              <a:rPr lang="tr-TR" dirty="0" smtClean="0"/>
              <a:t>Bilinç tamamen kapalı ise hemen hava yolu, solunum ve dolaşımın değerlendirilmesine geçilir.</a:t>
            </a:r>
            <a:endParaRPr lang="tr-TR" dirty="0"/>
          </a:p>
        </p:txBody>
      </p:sp>
    </p:spTree>
    <p:extLst>
      <p:ext uri="{BB962C8B-B14F-4D97-AF65-F5344CB8AC3E}">
        <p14:creationId xmlns:p14="http://schemas.microsoft.com/office/powerpoint/2010/main" val="361111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AVPU Skalası</a:t>
            </a:r>
            <a:br>
              <a:rPr lang="tr-TR" dirty="0" smtClean="0"/>
            </a:br>
            <a:endParaRPr lang="tr-TR" dirty="0"/>
          </a:p>
        </p:txBody>
      </p:sp>
      <p:sp>
        <p:nvSpPr>
          <p:cNvPr id="3" name="İçerik Yer Tutucusu 2"/>
          <p:cNvSpPr>
            <a:spLocks noGrp="1"/>
          </p:cNvSpPr>
          <p:nvPr>
            <p:ph idx="1"/>
          </p:nvPr>
        </p:nvSpPr>
        <p:spPr/>
        <p:txBody>
          <a:bodyPr>
            <a:normAutofit/>
          </a:bodyPr>
          <a:lstStyle/>
          <a:p>
            <a:pPr marL="0" indent="0">
              <a:buNone/>
            </a:pPr>
            <a:r>
              <a:rPr lang="tr-TR" dirty="0" smtClean="0"/>
              <a:t>“AVPU” skalası hasta veya yaralının bilinç düzeyini değerlendirmemizi kolaylaştırır.</a:t>
            </a:r>
          </a:p>
          <a:p>
            <a:pPr>
              <a:buFont typeface="Wingdings" panose="05000000000000000000" pitchFamily="2" charset="2"/>
              <a:buChar char="v"/>
            </a:pPr>
            <a:r>
              <a:rPr lang="tr-TR" dirty="0" smtClean="0">
                <a:solidFill>
                  <a:srgbClr val="FF0000"/>
                </a:solidFill>
              </a:rPr>
              <a:t>A </a:t>
            </a:r>
            <a:r>
              <a:rPr lang="tr-TR" dirty="0" smtClean="0">
                <a:solidFill>
                  <a:srgbClr val="FF0000"/>
                </a:solidFill>
              </a:rPr>
              <a:t>(</a:t>
            </a:r>
            <a:r>
              <a:rPr lang="tr-TR" dirty="0" err="1" smtClean="0">
                <a:solidFill>
                  <a:srgbClr val="FF0000"/>
                </a:solidFill>
              </a:rPr>
              <a:t>Alert</a:t>
            </a:r>
            <a:r>
              <a:rPr lang="tr-TR" dirty="0" smtClean="0">
                <a:solidFill>
                  <a:srgbClr val="FF0000"/>
                </a:solidFill>
              </a:rPr>
              <a:t>)</a:t>
            </a:r>
          </a:p>
          <a:p>
            <a:pPr marL="0" indent="0">
              <a:buNone/>
            </a:pPr>
            <a:r>
              <a:rPr lang="tr-TR" dirty="0" smtClean="0"/>
              <a:t>Hasta veya yaralı uyanık ve bilinci yerindedir. Kim olduğunu, nerede olduğunu </a:t>
            </a:r>
            <a:r>
              <a:rPr lang="tr-TR" dirty="0" smtClean="0"/>
              <a:t>ve zamanı </a:t>
            </a:r>
            <a:r>
              <a:rPr lang="tr-TR" dirty="0" smtClean="0"/>
              <a:t>(takvim) biliyorsa </a:t>
            </a:r>
            <a:r>
              <a:rPr lang="tr-TR" dirty="0" err="1" smtClean="0"/>
              <a:t>oryante</a:t>
            </a:r>
            <a:r>
              <a:rPr lang="tr-TR" dirty="0" smtClean="0"/>
              <a:t> olduğu söylenir. AVPU skalasının en üst basamağı olan </a:t>
            </a:r>
            <a:r>
              <a:rPr lang="tr-TR" dirty="0" smtClean="0"/>
              <a:t>A basamağındadır</a:t>
            </a:r>
            <a:r>
              <a:rPr lang="tr-TR" dirty="0" smtClean="0"/>
              <a:t>.</a:t>
            </a:r>
          </a:p>
          <a:p>
            <a:pPr marL="0" indent="0">
              <a:buNone/>
            </a:pPr>
            <a:endParaRPr lang="tr-TR" dirty="0"/>
          </a:p>
        </p:txBody>
      </p:sp>
    </p:spTree>
    <p:extLst>
      <p:ext uri="{BB962C8B-B14F-4D97-AF65-F5344CB8AC3E}">
        <p14:creationId xmlns:p14="http://schemas.microsoft.com/office/powerpoint/2010/main" val="168772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
            </a:r>
            <a:br>
              <a:rPr lang="tr-TR" dirty="0"/>
            </a:br>
            <a:r>
              <a:rPr lang="tr-TR" dirty="0" smtClean="0"/>
              <a:t>BİRİNCİ </a:t>
            </a:r>
            <a:r>
              <a:rPr lang="tr-TR" dirty="0" smtClean="0"/>
              <a:t>DEĞERLENDİRME</a:t>
            </a:r>
            <a:br>
              <a:rPr lang="tr-TR" dirty="0" smtClean="0"/>
            </a:b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Kendi güvenliğimiz ve ortamın güvenliğinden emin olduktan sonra; birinci değerlendirmede, hasta veya yaralıda acil yardım gerektirecek hayati tehlike oluşturan</a:t>
            </a:r>
          </a:p>
          <a:p>
            <a:pPr marL="0" indent="0">
              <a:buNone/>
            </a:pPr>
            <a:r>
              <a:rPr lang="tr-TR" dirty="0" smtClean="0"/>
              <a:t>durumlar kontrol edilir. En hızlı ve doğru şekilde hasta veya yaralının öyküsü, bulgu ve belirtileri alınarak değerlendirilip ilk yardım ve acil bakım uygulanır.</a:t>
            </a:r>
          </a:p>
          <a:p>
            <a:pPr marL="0" indent="0">
              <a:buNone/>
            </a:pPr>
            <a:r>
              <a:rPr lang="tr-TR" dirty="0" smtClean="0"/>
              <a:t>Bulgu, belirtiler ve öykü almak için sorular kısa sürede ve sakin bir şekilde hasta veya yaralıya, yakınlarına ya da çevredeki kişilere sorularak sağlıklı ve net bilgiler alınır.</a:t>
            </a:r>
          </a:p>
          <a:p>
            <a:pPr marL="0" indent="0">
              <a:buNone/>
            </a:pPr>
            <a:r>
              <a:rPr lang="tr-TR" dirty="0" smtClean="0"/>
              <a:t>Alınan bilgiler vaka kayıt formuna yazılır.</a:t>
            </a:r>
            <a:endParaRPr lang="tr-TR" dirty="0"/>
          </a:p>
        </p:txBody>
      </p:sp>
    </p:spTree>
    <p:extLst>
      <p:ext uri="{BB962C8B-B14F-4D97-AF65-F5344CB8AC3E}">
        <p14:creationId xmlns:p14="http://schemas.microsoft.com/office/powerpoint/2010/main" val="65419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AVPU Skalası</a:t>
            </a:r>
            <a:endParaRPr lang="tr-TR" dirty="0"/>
          </a:p>
        </p:txBody>
      </p:sp>
      <p:sp>
        <p:nvSpPr>
          <p:cNvPr id="3" name="İçerik Yer Tutucusu 2"/>
          <p:cNvSpPr>
            <a:spLocks noGrp="1"/>
          </p:cNvSpPr>
          <p:nvPr>
            <p:ph idx="1"/>
          </p:nvPr>
        </p:nvSpPr>
        <p:spPr/>
        <p:txBody>
          <a:bodyPr>
            <a:normAutofit lnSpcReduction="10000"/>
          </a:bodyPr>
          <a:lstStyle/>
          <a:p>
            <a:pPr>
              <a:buFont typeface="Wingdings" panose="05000000000000000000" pitchFamily="2" charset="2"/>
              <a:buChar char="v"/>
            </a:pPr>
            <a:r>
              <a:rPr lang="tr-TR" dirty="0" smtClean="0">
                <a:solidFill>
                  <a:srgbClr val="FF0000"/>
                </a:solidFill>
              </a:rPr>
              <a:t>V </a:t>
            </a:r>
            <a:r>
              <a:rPr lang="tr-TR" dirty="0" smtClean="0">
                <a:solidFill>
                  <a:srgbClr val="FF0000"/>
                </a:solidFill>
              </a:rPr>
              <a:t>(Vokal/</a:t>
            </a:r>
            <a:r>
              <a:rPr lang="tr-TR" dirty="0" err="1" smtClean="0">
                <a:solidFill>
                  <a:srgbClr val="FF0000"/>
                </a:solidFill>
              </a:rPr>
              <a:t>Verbal</a:t>
            </a:r>
            <a:r>
              <a:rPr lang="tr-TR" dirty="0" smtClean="0">
                <a:solidFill>
                  <a:srgbClr val="FF0000"/>
                </a:solidFill>
              </a:rPr>
              <a:t>)</a:t>
            </a:r>
          </a:p>
          <a:p>
            <a:pPr marL="0" indent="0">
              <a:buNone/>
            </a:pPr>
            <a:r>
              <a:rPr lang="tr-TR" dirty="0" smtClean="0"/>
              <a:t>Hasta veya yaralı, sesli uyaranlara cevap verir. Gözlerini kendiliğinden açmaz, </a:t>
            </a:r>
            <a:r>
              <a:rPr lang="tr-TR" dirty="0" smtClean="0"/>
              <a:t>kim olduğunu</a:t>
            </a:r>
            <a:r>
              <a:rPr lang="tr-TR" dirty="0" smtClean="0"/>
              <a:t>, nerede olduğunu ve zamanı bilemeyebilir; fakat onunla </a:t>
            </a:r>
            <a:r>
              <a:rPr lang="tr-TR" dirty="0" smtClean="0"/>
              <a:t>konuştuğunuzda mantıklıdır</a:t>
            </a:r>
            <a:r>
              <a:rPr lang="tr-TR" dirty="0" smtClean="0"/>
              <a:t>. AVPU skalasının V basamağındadır. </a:t>
            </a:r>
            <a:endParaRPr lang="tr-TR" dirty="0" smtClean="0"/>
          </a:p>
          <a:p>
            <a:pPr marL="0" indent="0">
              <a:buNone/>
            </a:pPr>
            <a:r>
              <a:rPr lang="tr-TR" dirty="0" smtClean="0"/>
              <a:t>Örnek</a:t>
            </a:r>
            <a:r>
              <a:rPr lang="tr-TR" dirty="0" smtClean="0"/>
              <a:t>: Hasta veya yaralıya </a:t>
            </a:r>
            <a:r>
              <a:rPr lang="tr-TR" dirty="0" smtClean="0"/>
              <a:t>kolunu kaldırmasını </a:t>
            </a:r>
            <a:r>
              <a:rPr lang="tr-TR" dirty="0" smtClean="0"/>
              <a:t>söylediğimizde verilen komuta uyarak kolunu kaldırır.</a:t>
            </a:r>
            <a:endParaRPr lang="tr-TR" dirty="0"/>
          </a:p>
        </p:txBody>
      </p:sp>
    </p:spTree>
    <p:extLst>
      <p:ext uri="{BB962C8B-B14F-4D97-AF65-F5344CB8AC3E}">
        <p14:creationId xmlns:p14="http://schemas.microsoft.com/office/powerpoint/2010/main" val="816017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AVPU Skalası</a:t>
            </a:r>
            <a:endParaRPr lang="tr-TR" dirty="0"/>
          </a:p>
        </p:txBody>
      </p:sp>
      <p:sp>
        <p:nvSpPr>
          <p:cNvPr id="3" name="İçerik Yer Tutucusu 2"/>
          <p:cNvSpPr>
            <a:spLocks noGrp="1"/>
          </p:cNvSpPr>
          <p:nvPr>
            <p:ph idx="1"/>
          </p:nvPr>
        </p:nvSpPr>
        <p:spPr/>
        <p:txBody>
          <a:bodyPr>
            <a:normAutofit fontScale="92500" lnSpcReduction="10000"/>
          </a:bodyPr>
          <a:lstStyle/>
          <a:p>
            <a:pPr>
              <a:buFont typeface="Wingdings" panose="05000000000000000000" pitchFamily="2" charset="2"/>
              <a:buChar char="v"/>
            </a:pPr>
            <a:r>
              <a:rPr lang="tr-TR" dirty="0" smtClean="0">
                <a:solidFill>
                  <a:srgbClr val="FF0000"/>
                </a:solidFill>
              </a:rPr>
              <a:t>P (</a:t>
            </a:r>
            <a:r>
              <a:rPr lang="tr-TR" dirty="0" err="1" smtClean="0">
                <a:solidFill>
                  <a:srgbClr val="FF0000"/>
                </a:solidFill>
              </a:rPr>
              <a:t>Pain</a:t>
            </a:r>
            <a:r>
              <a:rPr lang="tr-TR" dirty="0" smtClean="0">
                <a:solidFill>
                  <a:srgbClr val="FF0000"/>
                </a:solidFill>
              </a:rPr>
              <a:t>)</a:t>
            </a:r>
          </a:p>
          <a:p>
            <a:pPr marL="0" indent="0">
              <a:buNone/>
            </a:pPr>
            <a:r>
              <a:rPr lang="tr-TR" dirty="0" smtClean="0"/>
              <a:t>Hasta veya yaralı sözlü uyarılara tepki vermiyor; ancak ağrılı uyarana tepki </a:t>
            </a:r>
            <a:r>
              <a:rPr lang="tr-TR" dirty="0" smtClean="0"/>
              <a:t>veriyorsa AVPU </a:t>
            </a:r>
            <a:r>
              <a:rPr lang="tr-TR" dirty="0" smtClean="0"/>
              <a:t>skalasının P basamağındadır. Yetişkinlerde ağrılı uyaran vermek için hasta </a:t>
            </a:r>
            <a:r>
              <a:rPr lang="tr-TR" dirty="0" smtClean="0"/>
              <a:t>veya yaralının</a:t>
            </a:r>
            <a:r>
              <a:rPr lang="tr-TR" dirty="0" smtClean="0"/>
              <a:t>, omuz bölgesinden hafifçe sarsmak veya </a:t>
            </a:r>
            <a:r>
              <a:rPr lang="tr-TR" dirty="0" err="1" smtClean="0"/>
              <a:t>clavicula</a:t>
            </a:r>
            <a:r>
              <a:rPr lang="tr-TR" dirty="0" smtClean="0"/>
              <a:t> üzerine hafifçe </a:t>
            </a:r>
            <a:r>
              <a:rPr lang="tr-TR" dirty="0" smtClean="0"/>
              <a:t>bastırmak gerekir</a:t>
            </a:r>
            <a:r>
              <a:rPr lang="tr-TR" dirty="0" smtClean="0"/>
              <a:t>. Bebeklerde ise ayak tabanına hafifçe vurmak ya da el orta parmağını hafifçe </a:t>
            </a:r>
            <a:r>
              <a:rPr lang="tr-TR" dirty="0" smtClean="0"/>
              <a:t>geriye ittirmek </a:t>
            </a:r>
            <a:r>
              <a:rPr lang="tr-TR" dirty="0" smtClean="0"/>
              <a:t>gerekir. Hasta veya yaralılarda çok ağrılı uyaran asla uygulanmamalıdır.</a:t>
            </a:r>
            <a:endParaRPr lang="tr-TR" dirty="0"/>
          </a:p>
        </p:txBody>
      </p:sp>
    </p:spTree>
    <p:extLst>
      <p:ext uri="{BB962C8B-B14F-4D97-AF65-F5344CB8AC3E}">
        <p14:creationId xmlns:p14="http://schemas.microsoft.com/office/powerpoint/2010/main" val="344999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AVPU Skalası</a:t>
            </a:r>
            <a:endParaRPr lang="tr-TR" dirty="0"/>
          </a:p>
        </p:txBody>
      </p:sp>
      <p:sp>
        <p:nvSpPr>
          <p:cNvPr id="3" name="İçerik Yer Tutucusu 2"/>
          <p:cNvSpPr>
            <a:spLocks noGrp="1"/>
          </p:cNvSpPr>
          <p:nvPr>
            <p:ph idx="1"/>
          </p:nvPr>
        </p:nvSpPr>
        <p:spPr/>
        <p:txBody>
          <a:bodyPr>
            <a:normAutofit fontScale="92500" lnSpcReduction="20000"/>
          </a:bodyPr>
          <a:lstStyle/>
          <a:p>
            <a:pPr>
              <a:buFont typeface="Wingdings" panose="05000000000000000000" pitchFamily="2" charset="2"/>
              <a:buChar char="v"/>
            </a:pPr>
            <a:r>
              <a:rPr lang="tr-TR" dirty="0" smtClean="0">
                <a:solidFill>
                  <a:srgbClr val="FF0000"/>
                </a:solidFill>
              </a:rPr>
              <a:t>U (</a:t>
            </a:r>
            <a:r>
              <a:rPr lang="tr-TR" dirty="0" err="1" smtClean="0">
                <a:solidFill>
                  <a:srgbClr val="FF0000"/>
                </a:solidFill>
              </a:rPr>
              <a:t>Unresponsive</a:t>
            </a:r>
            <a:r>
              <a:rPr lang="tr-TR" dirty="0" smtClean="0">
                <a:solidFill>
                  <a:srgbClr val="FF0000"/>
                </a:solidFill>
              </a:rPr>
              <a:t>)</a:t>
            </a:r>
          </a:p>
          <a:p>
            <a:pPr marL="0" indent="0">
              <a:buNone/>
            </a:pPr>
            <a:r>
              <a:rPr lang="tr-TR" dirty="0" smtClean="0"/>
              <a:t>Hasta veya yaralı, sözlü ve ağrılı uyaranların hiçbirine cevap veremez. </a:t>
            </a:r>
            <a:r>
              <a:rPr lang="tr-TR" dirty="0" smtClean="0"/>
              <a:t>AVPU skalasının </a:t>
            </a:r>
            <a:r>
              <a:rPr lang="tr-TR" dirty="0" smtClean="0"/>
              <a:t>en alt basamağı olan U basamağındadır.</a:t>
            </a:r>
          </a:p>
          <a:p>
            <a:pPr marL="0" indent="0">
              <a:buNone/>
            </a:pPr>
            <a:r>
              <a:rPr lang="tr-TR" dirty="0" smtClean="0"/>
              <a:t>Hasta veya yaralının yaşamsal fonksiyonları kontrol altına alındıktan </a:t>
            </a:r>
            <a:r>
              <a:rPr lang="tr-TR" dirty="0" smtClean="0"/>
              <a:t>sonra değerlendirmeye </a:t>
            </a:r>
            <a:r>
              <a:rPr lang="tr-TR" dirty="0" smtClean="0"/>
              <a:t>devam edilir. Bazen, hasta veya yaralı çok ağır durumda ise </a:t>
            </a:r>
            <a:r>
              <a:rPr lang="tr-TR" dirty="0" smtClean="0"/>
              <a:t>veya yaralanması </a:t>
            </a:r>
            <a:r>
              <a:rPr lang="tr-TR" dirty="0" smtClean="0"/>
              <a:t>çok ciddi ise acil olarak </a:t>
            </a:r>
            <a:r>
              <a:rPr lang="tr-TR" dirty="0" err="1" smtClean="0"/>
              <a:t>resüsitasyona</a:t>
            </a:r>
            <a:r>
              <a:rPr lang="tr-TR" dirty="0" smtClean="0"/>
              <a:t> (canlandırma) ve transporta gerek duyulur. Bu durumda, ikinci değerlendirme gereksizdir.</a:t>
            </a:r>
          </a:p>
          <a:p>
            <a:pPr marL="0" indent="0">
              <a:buNone/>
            </a:pPr>
            <a:endParaRPr lang="tr-TR" dirty="0"/>
          </a:p>
        </p:txBody>
      </p:sp>
    </p:spTree>
    <p:extLst>
      <p:ext uri="{BB962C8B-B14F-4D97-AF65-F5344CB8AC3E}">
        <p14:creationId xmlns:p14="http://schemas.microsoft.com/office/powerpoint/2010/main" val="251573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496944"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29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3200" dirty="0" smtClean="0"/>
              <a:t>HAVA YOLU AÇIKLIĞI VE SOLUNUMU</a:t>
            </a:r>
            <a:br>
              <a:rPr lang="tr-TR" sz="3200" dirty="0" smtClean="0"/>
            </a:br>
            <a:r>
              <a:rPr lang="tr-TR" sz="3200" dirty="0" smtClean="0"/>
              <a:t>DEĞERLENDİRME</a:t>
            </a:r>
            <a:br>
              <a:rPr lang="tr-TR" sz="3200" dirty="0" smtClean="0"/>
            </a:br>
            <a:endParaRPr lang="tr-TR" sz="3200" dirty="0"/>
          </a:p>
        </p:txBody>
      </p:sp>
      <p:sp>
        <p:nvSpPr>
          <p:cNvPr id="3" name="İçerik Yer Tutucusu 2"/>
          <p:cNvSpPr>
            <a:spLocks noGrp="1"/>
          </p:cNvSpPr>
          <p:nvPr>
            <p:ph idx="1"/>
          </p:nvPr>
        </p:nvSpPr>
        <p:spPr/>
        <p:txBody>
          <a:bodyPr>
            <a:normAutofit/>
          </a:bodyPr>
          <a:lstStyle/>
          <a:p>
            <a:pPr marL="0" indent="0">
              <a:buNone/>
            </a:pPr>
            <a:r>
              <a:rPr lang="tr-TR" dirty="0" smtClean="0"/>
              <a:t>Hava yolu açıklığını kontrol etmeden önce kendi güvenliğimizden, hasta veya yaralının güvenliğinden ve çevrenin güvenliğinden emin olunmalıdır. Daha sonra hasta veya yaralının, birinci öğrenme faaliyetinde belirtildiği şekilde bilinç kontrolü yapılarak yaşamsal fonksiyonları sırası ile değerlendirilir.</a:t>
            </a:r>
            <a:endParaRPr lang="tr-TR" dirty="0"/>
          </a:p>
        </p:txBody>
      </p:sp>
    </p:spTree>
    <p:extLst>
      <p:ext uri="{BB962C8B-B14F-4D97-AF65-F5344CB8AC3E}">
        <p14:creationId xmlns:p14="http://schemas.microsoft.com/office/powerpoint/2010/main" val="2731914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HAVA YOLU AÇIKLIĞI VE SOLUNUMU</a:t>
            </a:r>
            <a:br>
              <a:rPr lang="tr-TR" dirty="0"/>
            </a:br>
            <a:r>
              <a:rPr lang="tr-TR" dirty="0"/>
              <a:t>DEĞERLENDİRME</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Çevre güvenliği sağlanır,</a:t>
            </a:r>
          </a:p>
          <a:p>
            <a:pPr>
              <a:buFont typeface="Wingdings" panose="05000000000000000000" pitchFamily="2" charset="2"/>
              <a:buChar char="Ø"/>
            </a:pPr>
            <a:r>
              <a:rPr lang="tr-TR" dirty="0" smtClean="0"/>
              <a:t>Bilinç kontrolü yapılır,</a:t>
            </a:r>
          </a:p>
          <a:p>
            <a:pPr>
              <a:buFont typeface="Wingdings" panose="05000000000000000000" pitchFamily="2" charset="2"/>
              <a:buChar char="Ø"/>
            </a:pPr>
            <a:r>
              <a:rPr lang="tr-TR" dirty="0" smtClean="0"/>
              <a:t>İlk yardımın ABC’ si değerlendirilir.</a:t>
            </a:r>
          </a:p>
          <a:p>
            <a:pPr marL="0" indent="0">
              <a:buNone/>
            </a:pPr>
            <a:r>
              <a:rPr lang="tr-TR" dirty="0" smtClean="0"/>
              <a:t> A </a:t>
            </a:r>
            <a:r>
              <a:rPr lang="tr-TR" dirty="0" err="1" smtClean="0"/>
              <a:t>Airway</a:t>
            </a:r>
            <a:r>
              <a:rPr lang="tr-TR" dirty="0" smtClean="0"/>
              <a:t> (hava yolu)</a:t>
            </a:r>
          </a:p>
          <a:p>
            <a:pPr marL="0" indent="0">
              <a:buNone/>
            </a:pPr>
            <a:r>
              <a:rPr lang="tr-TR" dirty="0" smtClean="0"/>
              <a:t> B </a:t>
            </a:r>
            <a:r>
              <a:rPr lang="tr-TR" dirty="0" err="1" smtClean="0"/>
              <a:t>Breathing</a:t>
            </a:r>
            <a:r>
              <a:rPr lang="tr-TR" dirty="0" smtClean="0"/>
              <a:t> (solunum)</a:t>
            </a:r>
          </a:p>
          <a:p>
            <a:pPr marL="0" indent="0">
              <a:buNone/>
            </a:pPr>
            <a:r>
              <a:rPr lang="tr-TR" dirty="0" smtClean="0"/>
              <a:t> C </a:t>
            </a:r>
            <a:r>
              <a:rPr lang="tr-TR" dirty="0" err="1" smtClean="0"/>
              <a:t>Circulation</a:t>
            </a:r>
            <a:r>
              <a:rPr lang="tr-TR" dirty="0" smtClean="0"/>
              <a:t> (dolaşım)</a:t>
            </a:r>
          </a:p>
          <a:p>
            <a:pPr marL="0" indent="0">
              <a:buNone/>
            </a:pPr>
            <a:endParaRPr lang="tr-TR" dirty="0"/>
          </a:p>
        </p:txBody>
      </p:sp>
    </p:spTree>
    <p:extLst>
      <p:ext uri="{BB962C8B-B14F-4D97-AF65-F5344CB8AC3E}">
        <p14:creationId xmlns:p14="http://schemas.microsoft.com/office/powerpoint/2010/main" val="1603773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Hava Yolu Açıklığının Sağlanması</a:t>
            </a: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 </a:t>
            </a:r>
          </a:p>
          <a:p>
            <a:pPr marL="0" indent="0">
              <a:buNone/>
            </a:pPr>
            <a:r>
              <a:rPr lang="tr-TR" dirty="0" smtClean="0"/>
              <a:t>Bilinci kapalı olan hasta veya yaralının, hava yolu tıkanıklığının nedeni genellikle kas </a:t>
            </a:r>
            <a:r>
              <a:rPr lang="tr-TR" dirty="0" err="1" smtClean="0"/>
              <a:t>tonüsündeki</a:t>
            </a:r>
            <a:r>
              <a:rPr lang="tr-TR" dirty="0" smtClean="0"/>
              <a:t> yetersizlik ve yer çekiminin etkisi ile dilin geriye kaçmasıdır. Ayrıca ağız içindeki takma diş, kan pıhtısı ve kusmuk gibi yabancı maddeler hava yolunu tıkayabilir.</a:t>
            </a:r>
          </a:p>
          <a:p>
            <a:pPr marL="0" indent="0">
              <a:buNone/>
            </a:pPr>
            <a:r>
              <a:rPr lang="tr-TR" dirty="0" smtClean="0"/>
              <a:t>Hasta veya yaralının hava yolu açıklığını kontrol etmek amacı ile ağız içine bakılır. Sıkan giysileri var ise gevşetilir. Örnek: Kravat, kemer, gömlek yakası.</a:t>
            </a:r>
          </a:p>
          <a:p>
            <a:pPr marL="0" indent="0">
              <a:buNone/>
            </a:pPr>
            <a:r>
              <a:rPr lang="tr-TR" dirty="0" smtClean="0"/>
              <a:t>Hasta veya yaralının hava yolu açıklığını sağlamak amacı ile aşağıda verilen uygulamalar, sırası ile yapılır.</a:t>
            </a:r>
            <a:endParaRPr lang="tr-TR" dirty="0"/>
          </a:p>
        </p:txBody>
      </p:sp>
    </p:spTree>
    <p:extLst>
      <p:ext uri="{BB962C8B-B14F-4D97-AF65-F5344CB8AC3E}">
        <p14:creationId xmlns:p14="http://schemas.microsoft.com/office/powerpoint/2010/main" val="148250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Ağız İçi Temizliği</a:t>
            </a:r>
            <a:br>
              <a:rPr lang="tr-TR" dirty="0" smtClean="0"/>
            </a:br>
            <a:endParaRPr lang="tr-TR" dirty="0"/>
          </a:p>
        </p:txBody>
      </p:sp>
      <p:sp>
        <p:nvSpPr>
          <p:cNvPr id="3" name="İçerik Yer Tutucusu 2"/>
          <p:cNvSpPr>
            <a:spLocks noGrp="1"/>
          </p:cNvSpPr>
          <p:nvPr>
            <p:ph sz="half" idx="1"/>
          </p:nvPr>
        </p:nvSpPr>
        <p:spPr>
          <a:xfrm>
            <a:off x="457200" y="1639341"/>
            <a:ext cx="4762872" cy="4525963"/>
          </a:xfrm>
        </p:spPr>
        <p:txBody>
          <a:bodyPr>
            <a:normAutofit fontScale="77500" lnSpcReduction="20000"/>
          </a:bodyPr>
          <a:lstStyle/>
          <a:p>
            <a:pPr marL="0" indent="0">
              <a:buNone/>
            </a:pPr>
            <a:r>
              <a:rPr lang="tr-TR" dirty="0" smtClean="0"/>
              <a:t>Hava yolu açıklığının sağlanması için öncelikle ağız içi temizliğinin yapılması gerekir.</a:t>
            </a:r>
          </a:p>
          <a:p>
            <a:pPr marL="0" indent="0">
              <a:buNone/>
            </a:pPr>
            <a:r>
              <a:rPr lang="tr-TR" dirty="0" smtClean="0"/>
              <a:t> Hasta veya yaralının baş, boyun ve gövde ekseni korunarak sert bir zemine sırt üstü yatırılır.</a:t>
            </a:r>
          </a:p>
          <a:p>
            <a:pPr marL="0" indent="0">
              <a:buNone/>
            </a:pPr>
            <a:r>
              <a:rPr lang="tr-TR" dirty="0" smtClean="0"/>
              <a:t> Ağız içi, ilk önce göz ile bakılarak kontrol edilir.</a:t>
            </a:r>
          </a:p>
          <a:p>
            <a:pPr marL="0" indent="0">
              <a:buNone/>
            </a:pPr>
            <a:r>
              <a:rPr lang="tr-TR" dirty="0" smtClean="0"/>
              <a:t> Ağız içinde görünen bir cisim varsa ve alınabilecek durumda ise alınır. Fakat ağız içine kesinlikle kör dalış yapılmaz.</a:t>
            </a:r>
          </a:p>
          <a:p>
            <a:pPr marL="0" indent="0">
              <a:buNone/>
            </a:pPr>
            <a:r>
              <a:rPr lang="tr-TR" dirty="0" smtClean="0"/>
              <a:t> Varsa kan, kusmuk gibi yabancı maddeler bir bez aracılığı ile dışarı çıkarılır.</a:t>
            </a:r>
            <a:endParaRPr lang="tr-TR"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1556792"/>
            <a:ext cx="310668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704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3200" dirty="0" smtClean="0"/>
              <a:t>Baş-Çene Pozisyonu (</a:t>
            </a:r>
            <a:r>
              <a:rPr lang="tr-TR" sz="3200" dirty="0" err="1" smtClean="0"/>
              <a:t>Head</a:t>
            </a:r>
            <a:r>
              <a:rPr lang="tr-TR" sz="3200" dirty="0" smtClean="0"/>
              <a:t> </a:t>
            </a:r>
            <a:r>
              <a:rPr lang="tr-TR" sz="3200" dirty="0" err="1" smtClean="0"/>
              <a:t>Filt-Chin</a:t>
            </a:r>
            <a:r>
              <a:rPr lang="tr-TR" sz="3200" dirty="0" smtClean="0"/>
              <a:t> Lift)</a:t>
            </a:r>
            <a:br>
              <a:rPr lang="tr-TR" sz="3200" dirty="0" smtClean="0"/>
            </a:br>
            <a:endParaRPr lang="tr-TR" sz="3200" dirty="0"/>
          </a:p>
        </p:txBody>
      </p:sp>
      <p:sp>
        <p:nvSpPr>
          <p:cNvPr id="3" name="İçerik Yer Tutucusu 2"/>
          <p:cNvSpPr>
            <a:spLocks noGrp="1"/>
          </p:cNvSpPr>
          <p:nvPr>
            <p:ph sz="half" idx="1"/>
          </p:nvPr>
        </p:nvSpPr>
        <p:spPr/>
        <p:txBody>
          <a:bodyPr>
            <a:normAutofit lnSpcReduction="10000"/>
          </a:bodyPr>
          <a:lstStyle/>
          <a:p>
            <a:pPr marL="0" indent="0">
              <a:buNone/>
            </a:pPr>
            <a:r>
              <a:rPr lang="tr-TR" dirty="0" smtClean="0"/>
              <a:t>Hava yolu açıklığının sağlanması için  yetişkinlerde baş çene pozisyonu verilmesi:</a:t>
            </a:r>
          </a:p>
          <a:p>
            <a:pPr>
              <a:buFont typeface="Wingdings" panose="05000000000000000000" pitchFamily="2" charset="2"/>
              <a:buChar char="Ø"/>
            </a:pPr>
            <a:r>
              <a:rPr lang="tr-TR" dirty="0" smtClean="0"/>
              <a:t>Hasta veya yaralının alnına bir elin parmakları yerleştirilir.</a:t>
            </a:r>
          </a:p>
          <a:p>
            <a:pPr>
              <a:buFont typeface="Wingdings" panose="05000000000000000000" pitchFamily="2" charset="2"/>
              <a:buChar char="Ø"/>
            </a:pPr>
            <a:r>
              <a:rPr lang="tr-TR" dirty="0" smtClean="0"/>
              <a:t>Diğer elin 2–3 parmağı çene kısmının alt bölümüne yerleştirilir.</a:t>
            </a:r>
          </a:p>
          <a:p>
            <a:pPr marL="0" indent="0">
              <a:buNone/>
            </a:pPr>
            <a:endParaRPr lang="tr-TR"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44824"/>
            <a:ext cx="40386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605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en-US" sz="3600" dirty="0" err="1"/>
              <a:t>Baş-Çene</a:t>
            </a:r>
            <a:r>
              <a:rPr lang="en-US" sz="3600" dirty="0"/>
              <a:t> </a:t>
            </a:r>
            <a:r>
              <a:rPr lang="en-US" sz="3600" dirty="0" err="1"/>
              <a:t>Pozisyonu</a:t>
            </a:r>
            <a:r>
              <a:rPr lang="en-US" sz="3600" dirty="0"/>
              <a:t> (Head </a:t>
            </a:r>
            <a:r>
              <a:rPr lang="en-US" sz="3600" dirty="0" err="1"/>
              <a:t>Filt</a:t>
            </a:r>
            <a:r>
              <a:rPr lang="en-US" sz="3600" dirty="0"/>
              <a:t>-Chin Lift)</a:t>
            </a:r>
            <a:endParaRPr lang="tr-TR" sz="3600" dirty="0"/>
          </a:p>
        </p:txBody>
      </p:sp>
      <p:sp>
        <p:nvSpPr>
          <p:cNvPr id="3" name="İçerik Yer Tutucusu 2"/>
          <p:cNvSpPr>
            <a:spLocks noGrp="1"/>
          </p:cNvSpPr>
          <p:nvPr>
            <p:ph sz="half" idx="1"/>
          </p:nvPr>
        </p:nvSpPr>
        <p:spPr/>
        <p:txBody>
          <a:bodyPr>
            <a:normAutofit lnSpcReduction="10000"/>
          </a:bodyPr>
          <a:lstStyle/>
          <a:p>
            <a:pPr>
              <a:buFont typeface="Wingdings" panose="05000000000000000000" pitchFamily="2" charset="2"/>
              <a:buChar char="Ø"/>
            </a:pPr>
            <a:r>
              <a:rPr lang="tr-TR" dirty="0"/>
              <a:t>Baş yavaşça geriye doğru itilir.</a:t>
            </a:r>
          </a:p>
          <a:p>
            <a:pPr>
              <a:buFont typeface="Wingdings" panose="05000000000000000000" pitchFamily="2" charset="2"/>
              <a:buChar char="Ø"/>
            </a:pPr>
            <a:r>
              <a:rPr lang="tr-TR" dirty="0"/>
              <a:t>Çene kemiği, yere 90 derece dik hale gelene kadar, baş geriye doğru itilmeye devam edilir.</a:t>
            </a:r>
          </a:p>
          <a:p>
            <a:pPr>
              <a:buFont typeface="Wingdings" panose="05000000000000000000" pitchFamily="2" charset="2"/>
              <a:buChar char="Ø"/>
            </a:pPr>
            <a:r>
              <a:rPr lang="tr-TR" dirty="0"/>
              <a:t>Hasta veya yaralıya, baş çene pozisyonu verilerek hava yolu açılmış olur.</a:t>
            </a:r>
          </a:p>
          <a:p>
            <a:pPr marL="0" indent="0">
              <a:buNone/>
            </a:pPr>
            <a:endParaRPr lang="tr-TR"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44824"/>
            <a:ext cx="40386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921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a:t>BİRİNCİ DEĞERLENDİRME</a:t>
            </a:r>
            <a:r>
              <a:rPr lang="tr-TR" dirty="0" smtClean="0"/>
              <a:t/>
            </a:r>
            <a:br>
              <a:rPr lang="tr-TR" dirty="0" smtClean="0"/>
            </a:br>
            <a:endParaRPr lang="tr-TR" dirty="0"/>
          </a:p>
        </p:txBody>
      </p:sp>
      <p:sp>
        <p:nvSpPr>
          <p:cNvPr id="3" name="İçerik Yer Tutucusu 2"/>
          <p:cNvSpPr>
            <a:spLocks noGrp="1"/>
          </p:cNvSpPr>
          <p:nvPr>
            <p:ph idx="1"/>
          </p:nvPr>
        </p:nvSpPr>
        <p:spPr/>
        <p:txBody>
          <a:bodyPr>
            <a:normAutofit fontScale="77500" lnSpcReduction="20000"/>
          </a:bodyPr>
          <a:lstStyle/>
          <a:p>
            <a:pPr>
              <a:buFont typeface="Wingdings" panose="05000000000000000000" pitchFamily="2" charset="2"/>
              <a:buChar char="Ø"/>
            </a:pPr>
            <a:r>
              <a:rPr lang="tr-TR" dirty="0" smtClean="0">
                <a:solidFill>
                  <a:srgbClr val="FF0000"/>
                </a:solidFill>
              </a:rPr>
              <a:t>Bulgu</a:t>
            </a:r>
          </a:p>
          <a:p>
            <a:pPr marL="0" indent="0">
              <a:buNone/>
            </a:pPr>
            <a:r>
              <a:rPr lang="tr-TR" dirty="0" smtClean="0"/>
              <a:t>Hasta veya yaralının yaşamsal fonksiyonlarına, gözle bakarak </a:t>
            </a:r>
            <a:r>
              <a:rPr lang="tr-TR" dirty="0" smtClean="0">
                <a:solidFill>
                  <a:srgbClr val="FF0000"/>
                </a:solidFill>
              </a:rPr>
              <a:t>(</a:t>
            </a:r>
            <a:r>
              <a:rPr lang="tr-TR" dirty="0" err="1" smtClean="0">
                <a:solidFill>
                  <a:srgbClr val="FF0000"/>
                </a:solidFill>
              </a:rPr>
              <a:t>inspeksiyon</a:t>
            </a:r>
            <a:r>
              <a:rPr lang="tr-TR" dirty="0" smtClean="0">
                <a:solidFill>
                  <a:srgbClr val="FF0000"/>
                </a:solidFill>
              </a:rPr>
              <a:t>) </a:t>
            </a:r>
            <a:r>
              <a:rPr lang="tr-TR" dirty="0" smtClean="0"/>
              <a:t>elle hissederek </a:t>
            </a:r>
            <a:r>
              <a:rPr lang="tr-TR" dirty="0" smtClean="0">
                <a:solidFill>
                  <a:srgbClr val="FF0000"/>
                </a:solidFill>
              </a:rPr>
              <a:t>(</a:t>
            </a:r>
            <a:r>
              <a:rPr lang="tr-TR" dirty="0" err="1" smtClean="0">
                <a:solidFill>
                  <a:srgbClr val="FF0000"/>
                </a:solidFill>
              </a:rPr>
              <a:t>palpasyon</a:t>
            </a:r>
            <a:r>
              <a:rPr lang="tr-TR" dirty="0" smtClean="0">
                <a:solidFill>
                  <a:srgbClr val="FF0000"/>
                </a:solidFill>
              </a:rPr>
              <a:t>) </a:t>
            </a:r>
            <a:r>
              <a:rPr lang="tr-TR" dirty="0" smtClean="0"/>
              <a:t>ve dinleyerek </a:t>
            </a:r>
            <a:r>
              <a:rPr lang="tr-TR" dirty="0" smtClean="0">
                <a:solidFill>
                  <a:srgbClr val="FF0000"/>
                </a:solidFill>
              </a:rPr>
              <a:t>(</a:t>
            </a:r>
            <a:r>
              <a:rPr lang="tr-TR" dirty="0" err="1" smtClean="0">
                <a:solidFill>
                  <a:srgbClr val="FF0000"/>
                </a:solidFill>
              </a:rPr>
              <a:t>oskültasyon</a:t>
            </a:r>
            <a:r>
              <a:rPr lang="tr-TR" dirty="0" smtClean="0">
                <a:solidFill>
                  <a:srgbClr val="FF0000"/>
                </a:solidFill>
              </a:rPr>
              <a:t>) </a:t>
            </a:r>
            <a:r>
              <a:rPr lang="tr-TR" dirty="0" smtClean="0"/>
              <a:t>gerektiğinde araç gereç kullanarak elde edilen verilerdir.</a:t>
            </a:r>
          </a:p>
          <a:p>
            <a:pPr marL="0" indent="0">
              <a:buNone/>
            </a:pPr>
            <a:r>
              <a:rPr lang="tr-TR" dirty="0" smtClean="0"/>
              <a:t>Hasta veya yaralıdaki bakılması gereken yaşamsal bulgular şunlardır:</a:t>
            </a:r>
          </a:p>
          <a:p>
            <a:pPr marL="0" indent="0">
              <a:buNone/>
            </a:pPr>
            <a:r>
              <a:rPr lang="tr-TR" dirty="0" smtClean="0"/>
              <a:t> Bilinç durumu</a:t>
            </a:r>
          </a:p>
          <a:p>
            <a:pPr marL="0" indent="0">
              <a:buNone/>
            </a:pPr>
            <a:r>
              <a:rPr lang="tr-TR" dirty="0" smtClean="0"/>
              <a:t> Solunum</a:t>
            </a:r>
          </a:p>
          <a:p>
            <a:pPr marL="0" indent="0">
              <a:buNone/>
            </a:pPr>
            <a:r>
              <a:rPr lang="tr-TR" dirty="0" smtClean="0"/>
              <a:t> Nabız</a:t>
            </a:r>
          </a:p>
          <a:p>
            <a:pPr marL="0" indent="0">
              <a:buNone/>
            </a:pPr>
            <a:r>
              <a:rPr lang="tr-TR" dirty="0" smtClean="0"/>
              <a:t> Kan basıncı</a:t>
            </a:r>
          </a:p>
          <a:p>
            <a:pPr marL="0" indent="0">
              <a:buNone/>
            </a:pPr>
            <a:r>
              <a:rPr lang="tr-TR" dirty="0" smtClean="0"/>
              <a:t> Deri rengi </a:t>
            </a:r>
            <a:endParaRPr lang="tr-TR" dirty="0"/>
          </a:p>
        </p:txBody>
      </p:sp>
    </p:spTree>
    <p:extLst>
      <p:ext uri="{BB962C8B-B14F-4D97-AF65-F5344CB8AC3E}">
        <p14:creationId xmlns:p14="http://schemas.microsoft.com/office/powerpoint/2010/main" val="2989790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3200" dirty="0" smtClean="0"/>
              <a:t>Hava yolu açıklığının sağlanması için çocuklarda baş çene pozisyonu verilmesi:</a:t>
            </a:r>
            <a:br>
              <a:rPr lang="tr-TR" sz="3200" dirty="0" smtClean="0"/>
            </a:br>
            <a:endParaRPr lang="tr-TR" sz="3200" dirty="0"/>
          </a:p>
        </p:txBody>
      </p:sp>
      <p:sp>
        <p:nvSpPr>
          <p:cNvPr id="3" name="İçerik Yer Tutucusu 2"/>
          <p:cNvSpPr>
            <a:spLocks noGrp="1"/>
          </p:cNvSpPr>
          <p:nvPr>
            <p:ph sz="half" idx="1"/>
          </p:nvPr>
        </p:nvSpPr>
        <p:spPr>
          <a:xfrm>
            <a:off x="107504" y="1600200"/>
            <a:ext cx="5544616" cy="5069160"/>
          </a:xfrm>
        </p:spPr>
        <p:txBody>
          <a:bodyPr>
            <a:normAutofit fontScale="92500"/>
          </a:bodyPr>
          <a:lstStyle/>
          <a:p>
            <a:pPr marL="0" indent="0">
              <a:buNone/>
            </a:pPr>
            <a:r>
              <a:rPr lang="tr-TR" dirty="0" smtClean="0"/>
              <a:t> Hasta veya yaralının alnına bir elin parmakları yerleştirilir.</a:t>
            </a:r>
          </a:p>
          <a:p>
            <a:pPr marL="0" indent="0">
              <a:buNone/>
            </a:pPr>
            <a:r>
              <a:rPr lang="tr-TR" dirty="0" smtClean="0"/>
              <a:t> Diğer elin 2–3 parmağı çene kısmının alt bölümüne yerleştirilir.</a:t>
            </a:r>
          </a:p>
          <a:p>
            <a:pPr marL="0" indent="0">
              <a:buNone/>
            </a:pPr>
            <a:r>
              <a:rPr lang="tr-TR" dirty="0" smtClean="0"/>
              <a:t> Baş nazikçe geriye doğru itilir.</a:t>
            </a:r>
          </a:p>
          <a:p>
            <a:pPr marL="0" indent="0">
              <a:buNone/>
            </a:pPr>
            <a:r>
              <a:rPr lang="tr-TR" dirty="0" smtClean="0"/>
              <a:t> Parmak uçları ile çocuğun çenesi kaldırılır.(Hava yolu tıkanabileceği için</a:t>
            </a:r>
          </a:p>
          <a:p>
            <a:pPr marL="0" indent="0">
              <a:buNone/>
            </a:pPr>
            <a:r>
              <a:rPr lang="tr-TR" dirty="0" smtClean="0"/>
              <a:t>çene altındaki yumuşak dokuya bastırmayınız).</a:t>
            </a:r>
          </a:p>
          <a:p>
            <a:pPr marL="0" indent="0">
              <a:buNone/>
            </a:pPr>
            <a:r>
              <a:rPr lang="tr-TR" dirty="0" smtClean="0"/>
              <a:t> Çocuğa baş çene pozisyonu verilerek hava yolu açılmış olur.</a:t>
            </a:r>
            <a:endParaRPr lang="tr-TR"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2200" y="1988840"/>
            <a:ext cx="223224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41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Çene İtme Pozisyonu (</a:t>
            </a:r>
            <a:r>
              <a:rPr lang="tr-TR" dirty="0" err="1" smtClean="0"/>
              <a:t>Jaw-Thrust</a:t>
            </a:r>
            <a:r>
              <a:rPr lang="tr-TR" dirty="0" smtClean="0"/>
              <a:t>)</a:t>
            </a:r>
            <a:br>
              <a:rPr lang="tr-TR" dirty="0" smtClean="0"/>
            </a:br>
            <a:endParaRPr lang="tr-TR" dirty="0"/>
          </a:p>
        </p:txBody>
      </p:sp>
      <p:sp>
        <p:nvSpPr>
          <p:cNvPr id="3" name="İçerik Yer Tutucusu 2"/>
          <p:cNvSpPr>
            <a:spLocks noGrp="1"/>
          </p:cNvSpPr>
          <p:nvPr>
            <p:ph sz="half" idx="1"/>
          </p:nvPr>
        </p:nvSpPr>
        <p:spPr>
          <a:xfrm>
            <a:off x="251520" y="1600200"/>
            <a:ext cx="5184576" cy="5069160"/>
          </a:xfrm>
        </p:spPr>
        <p:txBody>
          <a:bodyPr>
            <a:normAutofit fontScale="92500"/>
          </a:bodyPr>
          <a:lstStyle/>
          <a:p>
            <a:pPr marL="0" indent="0">
              <a:buNone/>
            </a:pPr>
            <a:r>
              <a:rPr lang="tr-TR" dirty="0" err="1" smtClean="0"/>
              <a:t>Jaw-Thrust</a:t>
            </a:r>
            <a:r>
              <a:rPr lang="tr-TR" dirty="0" smtClean="0"/>
              <a:t> çeneyi öne getirmek ve yumuşak damak ve </a:t>
            </a:r>
            <a:r>
              <a:rPr lang="tr-TR" dirty="0" err="1" smtClean="0"/>
              <a:t>epiglotun</a:t>
            </a:r>
            <a:r>
              <a:rPr lang="tr-TR" dirty="0" smtClean="0"/>
              <a:t> oluşturduğu tıkanıklığı gidermek için kullanılan alternatif bir manevradır. Hasta veya yaralının, boyun</a:t>
            </a:r>
          </a:p>
          <a:p>
            <a:pPr marL="0" indent="0">
              <a:buNone/>
            </a:pPr>
            <a:r>
              <a:rPr lang="tr-TR" dirty="0" smtClean="0"/>
              <a:t>bölgesinde travma oluşmuş veya travma şüphesi var ise hava yolu açıklığının </a:t>
            </a:r>
            <a:r>
              <a:rPr lang="tr-TR" dirty="0" smtClean="0"/>
              <a:t>sağlanması için </a:t>
            </a:r>
            <a:r>
              <a:rPr lang="tr-TR" dirty="0" smtClean="0"/>
              <a:t>çene itme pozisyonu uygulanır. Aşağıda uygulama basamakları bulunan çene </a:t>
            </a:r>
            <a:r>
              <a:rPr lang="tr-TR" dirty="0" smtClean="0"/>
              <a:t>itme pozisyonu </a:t>
            </a:r>
            <a:r>
              <a:rPr lang="tr-TR" dirty="0" smtClean="0"/>
              <a:t>çocuklarda da aynı şekilde uygulanır.</a:t>
            </a:r>
            <a:endParaRPr lang="tr-TR"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772816"/>
            <a:ext cx="274664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440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Çene İtme Pozisyonu (</a:t>
            </a:r>
            <a:r>
              <a:rPr lang="tr-TR" dirty="0" err="1"/>
              <a:t>Jaw-Thrust</a:t>
            </a:r>
            <a:r>
              <a:rPr lang="tr-TR" dirty="0"/>
              <a:t>)</a:t>
            </a:r>
            <a:br>
              <a:rPr lang="tr-TR" dirty="0"/>
            </a:br>
            <a:endParaRPr lang="tr-TR" dirty="0"/>
          </a:p>
        </p:txBody>
      </p:sp>
      <p:sp>
        <p:nvSpPr>
          <p:cNvPr id="3" name="İçerik Yer Tutucusu 2"/>
          <p:cNvSpPr>
            <a:spLocks noGrp="1"/>
          </p:cNvSpPr>
          <p:nvPr>
            <p:ph idx="1"/>
          </p:nvPr>
        </p:nvSpPr>
        <p:spPr>
          <a:xfrm>
            <a:off x="457200" y="1600200"/>
            <a:ext cx="8229600" cy="5257800"/>
          </a:xfrm>
        </p:spPr>
        <p:txBody>
          <a:bodyPr>
            <a:normAutofit fontScale="85000" lnSpcReduction="10000"/>
          </a:bodyPr>
          <a:lstStyle/>
          <a:p>
            <a:pPr marL="0" indent="0">
              <a:buNone/>
            </a:pPr>
            <a:r>
              <a:rPr lang="tr-TR" dirty="0" smtClean="0"/>
              <a:t> Hasta veya yaralının baş kısmına diz çökülür.</a:t>
            </a:r>
          </a:p>
          <a:p>
            <a:pPr marL="0" indent="0">
              <a:buNone/>
            </a:pPr>
            <a:r>
              <a:rPr lang="tr-TR" dirty="0" smtClean="0"/>
              <a:t> Dirseklerimiz, hasta veya yaralının, baş kısmının bulunduğu yer seviyesine getirilir.</a:t>
            </a:r>
          </a:p>
          <a:p>
            <a:pPr marL="0" indent="0">
              <a:buNone/>
            </a:pPr>
            <a:r>
              <a:rPr lang="tr-TR" dirty="0" smtClean="0"/>
              <a:t> Her iki elin 3 ve 4. parmakları hastanın başının iki yanında </a:t>
            </a:r>
            <a:r>
              <a:rPr lang="tr-TR" dirty="0" err="1" smtClean="0"/>
              <a:t>angulus</a:t>
            </a:r>
            <a:r>
              <a:rPr lang="tr-TR" dirty="0"/>
              <a:t> </a:t>
            </a:r>
            <a:r>
              <a:rPr lang="tr-TR" dirty="0" err="1" smtClean="0"/>
              <a:t>mandibulaya</a:t>
            </a:r>
            <a:r>
              <a:rPr lang="tr-TR" dirty="0" smtClean="0"/>
              <a:t> yerleştirilir.</a:t>
            </a:r>
          </a:p>
          <a:p>
            <a:pPr marL="0" indent="0">
              <a:buNone/>
            </a:pPr>
            <a:r>
              <a:rPr lang="tr-TR" dirty="0" smtClean="0"/>
              <a:t> Başparmaklar üst çeneye yerleştirilir.</a:t>
            </a:r>
          </a:p>
          <a:p>
            <a:pPr marL="0" indent="0">
              <a:buNone/>
            </a:pPr>
            <a:r>
              <a:rPr lang="tr-TR" dirty="0" smtClean="0"/>
              <a:t> </a:t>
            </a:r>
            <a:r>
              <a:rPr lang="tr-TR" dirty="0" err="1" smtClean="0"/>
              <a:t>Mandibula</a:t>
            </a:r>
            <a:r>
              <a:rPr lang="tr-TR" dirty="0" smtClean="0"/>
              <a:t> öne doğru çekilirken başparmaklar ileri doğru itilerek ağız açılır.</a:t>
            </a:r>
          </a:p>
          <a:p>
            <a:pPr marL="0" indent="0">
              <a:buNone/>
            </a:pPr>
            <a:r>
              <a:rPr lang="tr-TR" dirty="0" smtClean="0"/>
              <a:t> Ağız açılırken baş ve boynun sabit pozisyonda kalması sağlanır.</a:t>
            </a:r>
          </a:p>
          <a:p>
            <a:pPr marL="0" indent="0">
              <a:buNone/>
            </a:pPr>
            <a:r>
              <a:rPr lang="tr-TR" dirty="0" smtClean="0"/>
              <a:t>Bu manevranın uygulanması sırasında, boyun hareket ettirilmeden hava yolu açıklığı sağlanmış olur.</a:t>
            </a:r>
            <a:endParaRPr lang="tr-TR" dirty="0"/>
          </a:p>
        </p:txBody>
      </p:sp>
    </p:spTree>
    <p:extLst>
      <p:ext uri="{BB962C8B-B14F-4D97-AF65-F5344CB8AC3E}">
        <p14:creationId xmlns:p14="http://schemas.microsoft.com/office/powerpoint/2010/main" val="1577465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sz="3600" b="1" dirty="0" smtClean="0"/>
              <a:t/>
            </a:r>
            <a:br>
              <a:rPr lang="tr-TR" sz="3600" b="1" dirty="0" smtClean="0"/>
            </a:br>
            <a:r>
              <a:rPr lang="tr-TR" sz="3600" b="1" dirty="0" smtClean="0"/>
              <a:t>Bebeklerde </a:t>
            </a:r>
            <a:r>
              <a:rPr lang="tr-TR" sz="3600" b="1" dirty="0"/>
              <a:t>Hava Yolu Açıklığının Sağlanması</a:t>
            </a:r>
            <a:br>
              <a:rPr lang="tr-TR" sz="3600" b="1" dirty="0"/>
            </a:br>
            <a:endParaRPr lang="tr-TR" sz="3600" dirty="0"/>
          </a:p>
        </p:txBody>
      </p:sp>
      <p:sp>
        <p:nvSpPr>
          <p:cNvPr id="3" name="İçerik Yer Tutucusu 2"/>
          <p:cNvSpPr>
            <a:spLocks noGrp="1"/>
          </p:cNvSpPr>
          <p:nvPr>
            <p:ph sz="half" idx="1"/>
          </p:nvPr>
        </p:nvSpPr>
        <p:spPr>
          <a:xfrm>
            <a:off x="457200" y="1600200"/>
            <a:ext cx="5266928" cy="5069160"/>
          </a:xfrm>
        </p:spPr>
        <p:txBody>
          <a:bodyPr>
            <a:normAutofit fontScale="85000" lnSpcReduction="20000"/>
          </a:bodyPr>
          <a:lstStyle/>
          <a:p>
            <a:pPr marL="0" indent="0">
              <a:buNone/>
            </a:pPr>
            <a:r>
              <a:rPr lang="tr-TR" dirty="0" smtClean="0"/>
              <a:t>Bebeklerde </a:t>
            </a:r>
            <a:r>
              <a:rPr lang="tr-TR" dirty="0" smtClean="0"/>
              <a:t>havayolu açıklığının sağlanması aşağıdaki tekniklerle gerçekleştirilir.</a:t>
            </a:r>
          </a:p>
          <a:p>
            <a:pPr marL="0" indent="0">
              <a:buNone/>
            </a:pPr>
            <a:r>
              <a:rPr lang="tr-TR" b="1" dirty="0" smtClean="0"/>
              <a:t>Bebeklerde Ağız İçi Temizliği</a:t>
            </a:r>
          </a:p>
          <a:p>
            <a:pPr marL="0" indent="0">
              <a:buNone/>
            </a:pPr>
            <a:r>
              <a:rPr lang="tr-TR" dirty="0" smtClean="0"/>
              <a:t> Bebeğin baş, boyun ve gövde ekseni korunarak sert bir zemine sırt üstü yatırılır.</a:t>
            </a:r>
          </a:p>
          <a:p>
            <a:pPr marL="0" indent="0">
              <a:buNone/>
            </a:pPr>
            <a:r>
              <a:rPr lang="tr-TR" dirty="0" smtClean="0"/>
              <a:t> Ağız içi, ilk önce göz ile bakılarak kontrol edilir.</a:t>
            </a:r>
          </a:p>
          <a:p>
            <a:pPr marL="0" indent="0">
              <a:buNone/>
            </a:pPr>
            <a:r>
              <a:rPr lang="tr-TR" dirty="0" smtClean="0"/>
              <a:t> Yabancı cisim görülebiliyorsa tek seferde, iki parmak kullanılarak cımbız yöntemi ile ağız içinden çıkarılır. Bebeklerde, kör dalış uygulanmaz.</a:t>
            </a:r>
          </a:p>
          <a:p>
            <a:pPr marL="0" indent="0">
              <a:buNone/>
            </a:pPr>
            <a:r>
              <a:rPr lang="tr-TR" dirty="0" smtClean="0"/>
              <a:t> Varsa kan, kusmuk gibi yabancı maddeler bir bez aracılığı ile çıkarılır.</a:t>
            </a:r>
            <a:endParaRPr lang="tr-TR"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844824"/>
            <a:ext cx="289066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463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Bebeklerde Hava Yolu Açıklığını Sağlayan Pozisyonun Verilmesi</a:t>
            </a:r>
            <a:br>
              <a:rPr lang="tr-TR" sz="3600" dirty="0" smtClean="0"/>
            </a:br>
            <a:endParaRPr lang="tr-TR" sz="3600" dirty="0"/>
          </a:p>
        </p:txBody>
      </p:sp>
      <p:sp>
        <p:nvSpPr>
          <p:cNvPr id="3" name="İçerik Yer Tutucusu 2"/>
          <p:cNvSpPr>
            <a:spLocks noGrp="1"/>
          </p:cNvSpPr>
          <p:nvPr>
            <p:ph idx="1"/>
          </p:nvPr>
        </p:nvSpPr>
        <p:spPr/>
        <p:txBody>
          <a:bodyPr>
            <a:normAutofit/>
          </a:bodyPr>
          <a:lstStyle/>
          <a:p>
            <a:pPr marL="0" indent="0">
              <a:buNone/>
            </a:pPr>
            <a:r>
              <a:rPr lang="tr-TR" dirty="0" smtClean="0"/>
              <a:t>Bebeklerde anatomik yapı gereği </a:t>
            </a:r>
            <a:r>
              <a:rPr lang="tr-TR" dirty="0" err="1" smtClean="0"/>
              <a:t>oksipital</a:t>
            </a:r>
            <a:r>
              <a:rPr lang="tr-TR" dirty="0" smtClean="0"/>
              <a:t> </a:t>
            </a:r>
            <a:r>
              <a:rPr lang="tr-TR" dirty="0" smtClean="0"/>
              <a:t>kemik  </a:t>
            </a:r>
            <a:r>
              <a:rPr lang="tr-TR" dirty="0" smtClean="0"/>
              <a:t>çok belirgindir. Bebek sırt </a:t>
            </a:r>
            <a:r>
              <a:rPr lang="tr-TR" dirty="0" smtClean="0"/>
              <a:t>üstü pozisyonda </a:t>
            </a:r>
            <a:r>
              <a:rPr lang="tr-TR" dirty="0" smtClean="0"/>
              <a:t>iken baş </a:t>
            </a:r>
            <a:r>
              <a:rPr lang="tr-TR" dirty="0" err="1" smtClean="0"/>
              <a:t>fleksiyonda</a:t>
            </a:r>
            <a:r>
              <a:rPr lang="tr-TR" dirty="0" smtClean="0"/>
              <a:t> kalır. Bu durum bebeklerde hava yolu tıkanıklığına </a:t>
            </a:r>
            <a:r>
              <a:rPr lang="tr-TR" dirty="0" smtClean="0"/>
              <a:t>neden olur</a:t>
            </a:r>
            <a:r>
              <a:rPr lang="tr-TR" dirty="0" smtClean="0"/>
              <a:t>. Ayrıca ağız içindeki kan pıhtısı ve kusmuk gibi yabancı maddelerin varlığı hava </a:t>
            </a:r>
            <a:r>
              <a:rPr lang="tr-TR" dirty="0" smtClean="0"/>
              <a:t>yolunu tıkayabilir</a:t>
            </a:r>
            <a:r>
              <a:rPr lang="tr-TR" dirty="0" smtClean="0"/>
              <a:t>. Bebeğin hava yolu açıklığını kontrol etmek amacı ile ağız içine bakılır.</a:t>
            </a:r>
            <a:endParaRPr lang="tr-TR" dirty="0"/>
          </a:p>
        </p:txBody>
      </p:sp>
    </p:spTree>
    <p:extLst>
      <p:ext uri="{BB962C8B-B14F-4D97-AF65-F5344CB8AC3E}">
        <p14:creationId xmlns:p14="http://schemas.microsoft.com/office/powerpoint/2010/main" val="197494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Bebeklerde Hava Yolu Açıklığını Sağlayan Pozisyonun Verilmesi</a:t>
            </a: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Bebeklerde, hava yolu açıklığını sağlamak için omuz ile boynun altına yerleşecek şekilde katlanmış bir havlu veya bez konulur. Omuzların yükseltilmesi ile baş ve boyun aynı</a:t>
            </a:r>
          </a:p>
          <a:p>
            <a:pPr marL="0" indent="0">
              <a:buNone/>
            </a:pPr>
            <a:r>
              <a:rPr lang="tr-TR" dirty="0" smtClean="0"/>
              <a:t>eksende tutulur. Böylelikle hava yolu açıklığı sağlanır.</a:t>
            </a:r>
          </a:p>
          <a:p>
            <a:pPr marL="0" indent="0">
              <a:buNone/>
            </a:pPr>
            <a:r>
              <a:rPr lang="tr-TR" dirty="0" smtClean="0"/>
              <a:t>Bebeklerde, hava yolu açıklığını sağlayan pozisyon verilirken dikkatli olunmalıdır.</a:t>
            </a:r>
          </a:p>
          <a:p>
            <a:pPr marL="0" indent="0">
              <a:buNone/>
            </a:pPr>
            <a:r>
              <a:rPr lang="tr-TR" dirty="0" smtClean="0"/>
              <a:t>Yetişkinlerde olduğu gibi uygulama yapılmamalıdır. Çünkü bebeklerin boyun bölümleri kısa olduğundan baş </a:t>
            </a:r>
            <a:r>
              <a:rPr lang="tr-TR" dirty="0" err="1" smtClean="0"/>
              <a:t>hiperekstansiyona</a:t>
            </a:r>
            <a:r>
              <a:rPr lang="tr-TR" dirty="0" smtClean="0"/>
              <a:t> getirildiğinde yeniden hava yolunun tıkanmasına neden olabilir.</a:t>
            </a:r>
          </a:p>
          <a:p>
            <a:pPr marL="0" indent="0">
              <a:buNone/>
            </a:pPr>
            <a:endParaRPr lang="tr-TR" dirty="0"/>
          </a:p>
        </p:txBody>
      </p:sp>
    </p:spTree>
    <p:extLst>
      <p:ext uri="{BB962C8B-B14F-4D97-AF65-F5344CB8AC3E}">
        <p14:creationId xmlns:p14="http://schemas.microsoft.com/office/powerpoint/2010/main" val="776235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Solunumun Değerlendirilmesi</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t>Solunum, normalde kolaylıkla ağrısız ve sessiz şekilde kendiliğinden olur. Yetişkin bir</a:t>
            </a:r>
          </a:p>
          <a:p>
            <a:pPr marL="0" indent="0">
              <a:buNone/>
            </a:pPr>
            <a:r>
              <a:rPr lang="tr-TR" dirty="0" smtClean="0"/>
              <a:t>kişinin solunum sayısı ise dakikada 12–20 arasındadır.</a:t>
            </a:r>
          </a:p>
          <a:p>
            <a:pPr marL="0" indent="0">
              <a:buNone/>
            </a:pPr>
            <a:endParaRPr lang="tr-TR" dirty="0"/>
          </a:p>
        </p:txBody>
      </p:sp>
    </p:spTree>
    <p:extLst>
      <p:ext uri="{BB962C8B-B14F-4D97-AF65-F5344CB8AC3E}">
        <p14:creationId xmlns:p14="http://schemas.microsoft.com/office/powerpoint/2010/main" val="1887193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Solunum;</a:t>
            </a:r>
            <a:br>
              <a:rPr lang="tr-TR" dirty="0" smtClean="0"/>
            </a:b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 </a:t>
            </a:r>
            <a:r>
              <a:rPr lang="tr-TR" dirty="0" err="1" smtClean="0">
                <a:solidFill>
                  <a:srgbClr val="FF0000"/>
                </a:solidFill>
              </a:rPr>
              <a:t>Bradipne</a:t>
            </a:r>
            <a:r>
              <a:rPr lang="tr-TR" dirty="0" smtClean="0">
                <a:solidFill>
                  <a:srgbClr val="FF0000"/>
                </a:solidFill>
              </a:rPr>
              <a:t>: </a:t>
            </a:r>
            <a:r>
              <a:rPr lang="tr-TR" dirty="0" smtClean="0"/>
              <a:t>Solunum hızının dakikada 10’un altında olması durumudur.</a:t>
            </a:r>
          </a:p>
          <a:p>
            <a:pPr marL="0" indent="0">
              <a:buNone/>
            </a:pPr>
            <a:r>
              <a:rPr lang="tr-TR" dirty="0" smtClean="0">
                <a:solidFill>
                  <a:srgbClr val="FF0000"/>
                </a:solidFill>
              </a:rPr>
              <a:t> </a:t>
            </a:r>
            <a:r>
              <a:rPr lang="tr-TR" dirty="0" err="1" smtClean="0">
                <a:solidFill>
                  <a:srgbClr val="FF0000"/>
                </a:solidFill>
              </a:rPr>
              <a:t>Takipne</a:t>
            </a:r>
            <a:r>
              <a:rPr lang="tr-TR" dirty="0" smtClean="0">
                <a:solidFill>
                  <a:srgbClr val="FF0000"/>
                </a:solidFill>
              </a:rPr>
              <a:t>: </a:t>
            </a:r>
            <a:r>
              <a:rPr lang="tr-TR" dirty="0" smtClean="0"/>
              <a:t>Solunum hızının dakikada 24’ün üstünde olması durumudur.</a:t>
            </a:r>
          </a:p>
          <a:p>
            <a:pPr marL="0" indent="0">
              <a:buNone/>
            </a:pPr>
            <a:r>
              <a:rPr lang="tr-TR" dirty="0" smtClean="0">
                <a:solidFill>
                  <a:srgbClr val="FF0000"/>
                </a:solidFill>
              </a:rPr>
              <a:t> </a:t>
            </a:r>
            <a:r>
              <a:rPr lang="tr-TR" dirty="0" err="1" smtClean="0">
                <a:solidFill>
                  <a:srgbClr val="FF0000"/>
                </a:solidFill>
              </a:rPr>
              <a:t>Hiperapne</a:t>
            </a:r>
            <a:r>
              <a:rPr lang="tr-TR" dirty="0" smtClean="0">
                <a:solidFill>
                  <a:srgbClr val="FF0000"/>
                </a:solidFill>
              </a:rPr>
              <a:t>: </a:t>
            </a:r>
            <a:r>
              <a:rPr lang="tr-TR" dirty="0" smtClean="0"/>
              <a:t>Solunum derinliğinin artması durumudur.</a:t>
            </a:r>
          </a:p>
          <a:p>
            <a:pPr marL="0" indent="0">
              <a:buNone/>
            </a:pPr>
            <a:r>
              <a:rPr lang="tr-TR" dirty="0" smtClean="0">
                <a:solidFill>
                  <a:srgbClr val="FF0000"/>
                </a:solidFill>
              </a:rPr>
              <a:t> </a:t>
            </a:r>
            <a:r>
              <a:rPr lang="tr-TR" dirty="0" err="1" smtClean="0">
                <a:solidFill>
                  <a:srgbClr val="FF0000"/>
                </a:solidFill>
              </a:rPr>
              <a:t>Hipopne</a:t>
            </a:r>
            <a:r>
              <a:rPr lang="tr-TR" dirty="0" smtClean="0">
                <a:solidFill>
                  <a:srgbClr val="FF0000"/>
                </a:solidFill>
              </a:rPr>
              <a:t>: </a:t>
            </a:r>
            <a:r>
              <a:rPr lang="tr-TR" dirty="0" smtClean="0"/>
              <a:t>Solunum derinliğinin azalması durumudur.</a:t>
            </a:r>
          </a:p>
          <a:p>
            <a:pPr marL="0" indent="0">
              <a:buNone/>
            </a:pPr>
            <a:r>
              <a:rPr lang="tr-TR" dirty="0" smtClean="0">
                <a:solidFill>
                  <a:srgbClr val="FF0000"/>
                </a:solidFill>
              </a:rPr>
              <a:t> </a:t>
            </a:r>
            <a:r>
              <a:rPr lang="tr-TR" dirty="0" err="1" smtClean="0">
                <a:solidFill>
                  <a:srgbClr val="FF0000"/>
                </a:solidFill>
              </a:rPr>
              <a:t>Apne</a:t>
            </a:r>
            <a:r>
              <a:rPr lang="tr-TR" dirty="0" smtClean="0">
                <a:solidFill>
                  <a:srgbClr val="FF0000"/>
                </a:solidFill>
              </a:rPr>
              <a:t>: </a:t>
            </a:r>
            <a:r>
              <a:rPr lang="tr-TR" dirty="0" smtClean="0"/>
              <a:t>Solunumun geçici veya kalıcı olarak durmasıdır.</a:t>
            </a:r>
          </a:p>
          <a:p>
            <a:pPr marL="0" indent="0">
              <a:buNone/>
            </a:pPr>
            <a:r>
              <a:rPr lang="tr-TR" dirty="0" smtClean="0">
                <a:solidFill>
                  <a:srgbClr val="FF0000"/>
                </a:solidFill>
              </a:rPr>
              <a:t> </a:t>
            </a:r>
            <a:r>
              <a:rPr lang="tr-TR" dirty="0" err="1" smtClean="0">
                <a:solidFill>
                  <a:srgbClr val="FF0000"/>
                </a:solidFill>
              </a:rPr>
              <a:t>Anoksi</a:t>
            </a:r>
            <a:r>
              <a:rPr lang="tr-TR" dirty="0" smtClean="0">
                <a:solidFill>
                  <a:srgbClr val="FF0000"/>
                </a:solidFill>
              </a:rPr>
              <a:t>: </a:t>
            </a:r>
            <a:r>
              <a:rPr lang="tr-TR" dirty="0" smtClean="0"/>
              <a:t>Oksijen yokluğudur.</a:t>
            </a:r>
          </a:p>
          <a:p>
            <a:pPr marL="0" indent="0">
              <a:buNone/>
            </a:pPr>
            <a:r>
              <a:rPr lang="tr-TR" dirty="0" smtClean="0">
                <a:solidFill>
                  <a:srgbClr val="FF0000"/>
                </a:solidFill>
              </a:rPr>
              <a:t> </a:t>
            </a:r>
            <a:r>
              <a:rPr lang="tr-TR" dirty="0" err="1" smtClean="0">
                <a:solidFill>
                  <a:srgbClr val="FF0000"/>
                </a:solidFill>
              </a:rPr>
              <a:t>Anoksemi</a:t>
            </a:r>
            <a:r>
              <a:rPr lang="tr-TR" dirty="0" smtClean="0">
                <a:solidFill>
                  <a:srgbClr val="FF0000"/>
                </a:solidFill>
              </a:rPr>
              <a:t>: </a:t>
            </a:r>
            <a:r>
              <a:rPr lang="tr-TR" dirty="0" err="1" smtClean="0"/>
              <a:t>Arteriyal</a:t>
            </a:r>
            <a:r>
              <a:rPr lang="tr-TR" dirty="0" smtClean="0"/>
              <a:t> kandaki oksijen miktarının azalmasıdır.</a:t>
            </a:r>
            <a:endParaRPr lang="tr-TR" dirty="0"/>
          </a:p>
        </p:txBody>
      </p:sp>
    </p:spTree>
    <p:extLst>
      <p:ext uri="{BB962C8B-B14F-4D97-AF65-F5344CB8AC3E}">
        <p14:creationId xmlns:p14="http://schemas.microsoft.com/office/powerpoint/2010/main" val="1304957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Solunumun özelliklerinin değişmesinde;</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solidFill>
                  <a:srgbClr val="FF0000"/>
                </a:solidFill>
              </a:rPr>
              <a:t> </a:t>
            </a:r>
            <a:r>
              <a:rPr lang="tr-TR" dirty="0" err="1" smtClean="0">
                <a:solidFill>
                  <a:srgbClr val="FF0000"/>
                </a:solidFill>
              </a:rPr>
              <a:t>Hiperventilasyon</a:t>
            </a:r>
            <a:r>
              <a:rPr lang="tr-TR" dirty="0" smtClean="0">
                <a:solidFill>
                  <a:srgbClr val="FF0000"/>
                </a:solidFill>
              </a:rPr>
              <a:t>: </a:t>
            </a:r>
            <a:r>
              <a:rPr lang="tr-TR" dirty="0" smtClean="0"/>
              <a:t>Solunum hızı ve derinliğinin, birlikte </a:t>
            </a:r>
            <a:r>
              <a:rPr lang="tr-TR" dirty="0" smtClean="0"/>
              <a:t>artması durumudur</a:t>
            </a:r>
            <a:r>
              <a:rPr lang="tr-TR" dirty="0" smtClean="0"/>
              <a:t>.</a:t>
            </a:r>
          </a:p>
          <a:p>
            <a:pPr marL="0" indent="0">
              <a:buNone/>
            </a:pPr>
            <a:r>
              <a:rPr lang="tr-TR" dirty="0" smtClean="0">
                <a:solidFill>
                  <a:srgbClr val="FF0000"/>
                </a:solidFill>
              </a:rPr>
              <a:t> </a:t>
            </a:r>
            <a:r>
              <a:rPr lang="tr-TR" dirty="0" err="1" smtClean="0">
                <a:solidFill>
                  <a:srgbClr val="FF0000"/>
                </a:solidFill>
              </a:rPr>
              <a:t>Hipoventilasyon</a:t>
            </a:r>
            <a:r>
              <a:rPr lang="tr-TR" dirty="0" smtClean="0">
                <a:solidFill>
                  <a:srgbClr val="FF0000"/>
                </a:solidFill>
              </a:rPr>
              <a:t>: </a:t>
            </a:r>
            <a:r>
              <a:rPr lang="tr-TR" dirty="0" smtClean="0"/>
              <a:t>Solunum hızı ve derinliğinin, birlikte </a:t>
            </a:r>
            <a:r>
              <a:rPr lang="tr-TR" dirty="0" smtClean="0"/>
              <a:t>azalması durumudur</a:t>
            </a:r>
            <a:r>
              <a:rPr lang="tr-TR" dirty="0" smtClean="0"/>
              <a:t>.</a:t>
            </a:r>
          </a:p>
          <a:p>
            <a:pPr marL="0" indent="0">
              <a:buNone/>
            </a:pPr>
            <a:r>
              <a:rPr lang="tr-TR" dirty="0" smtClean="0">
                <a:solidFill>
                  <a:srgbClr val="FF0000"/>
                </a:solidFill>
              </a:rPr>
              <a:t> </a:t>
            </a:r>
            <a:r>
              <a:rPr lang="tr-TR" dirty="0" err="1" smtClean="0">
                <a:solidFill>
                  <a:srgbClr val="FF0000"/>
                </a:solidFill>
              </a:rPr>
              <a:t>Dispne</a:t>
            </a:r>
            <a:r>
              <a:rPr lang="tr-TR" dirty="0" smtClean="0">
                <a:solidFill>
                  <a:srgbClr val="FF0000"/>
                </a:solidFill>
              </a:rPr>
              <a:t>: </a:t>
            </a:r>
            <a:r>
              <a:rPr lang="tr-TR" dirty="0" smtClean="0"/>
              <a:t>Ağrılı ve güç solunum durumudur.</a:t>
            </a:r>
            <a:endParaRPr lang="tr-TR" dirty="0"/>
          </a:p>
        </p:txBody>
      </p:sp>
    </p:spTree>
    <p:extLst>
      <p:ext uri="{BB962C8B-B14F-4D97-AF65-F5344CB8AC3E}">
        <p14:creationId xmlns:p14="http://schemas.microsoft.com/office/powerpoint/2010/main" val="2024974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Hasta veya yaralının solunum değerlendirmesi yapılırken;</a:t>
            </a:r>
            <a:br>
              <a:rPr lang="tr-TR" sz="3600" dirty="0" smtClean="0"/>
            </a:br>
            <a:endParaRPr lang="tr-TR" sz="3600" dirty="0"/>
          </a:p>
        </p:txBody>
      </p:sp>
      <p:sp>
        <p:nvSpPr>
          <p:cNvPr id="3" name="İçerik Yer Tutucusu 2"/>
          <p:cNvSpPr>
            <a:spLocks noGrp="1"/>
          </p:cNvSpPr>
          <p:nvPr>
            <p:ph idx="1"/>
          </p:nvPr>
        </p:nvSpPr>
        <p:spPr/>
        <p:txBody>
          <a:bodyPr>
            <a:normAutofit/>
          </a:bodyPr>
          <a:lstStyle/>
          <a:p>
            <a:pPr marL="0" indent="0">
              <a:buNone/>
            </a:pPr>
            <a:r>
              <a:rPr lang="tr-TR" dirty="0" smtClean="0"/>
              <a:t> Solunumun sıklığına,</a:t>
            </a:r>
          </a:p>
          <a:p>
            <a:pPr marL="0" indent="0">
              <a:buNone/>
            </a:pPr>
            <a:r>
              <a:rPr lang="tr-TR" dirty="0" smtClean="0"/>
              <a:t> Solunumun yüzeysel ve derinliğine,</a:t>
            </a:r>
          </a:p>
          <a:p>
            <a:pPr marL="0" indent="0">
              <a:buNone/>
            </a:pPr>
            <a:r>
              <a:rPr lang="tr-TR" dirty="0" smtClean="0"/>
              <a:t> Solunumun aralığına bakılır.</a:t>
            </a:r>
          </a:p>
          <a:p>
            <a:pPr marL="0" indent="0">
              <a:buNone/>
            </a:pPr>
            <a:r>
              <a:rPr lang="tr-TR" dirty="0" smtClean="0"/>
              <a:t>Bazen hasta veya yaralıdaki nefes kokusu da bulguda yardımcı olur. Örnek: </a:t>
            </a:r>
            <a:r>
              <a:rPr lang="tr-TR" dirty="0" smtClean="0"/>
              <a:t>Hasta veya </a:t>
            </a:r>
            <a:r>
              <a:rPr lang="tr-TR" dirty="0" smtClean="0"/>
              <a:t>yaralının nefesinde aseton kokusunun hissedilmesi </a:t>
            </a:r>
            <a:r>
              <a:rPr lang="tr-TR" dirty="0" err="1" smtClean="0"/>
              <a:t>ketoasidoz</a:t>
            </a:r>
            <a:r>
              <a:rPr lang="tr-TR" dirty="0" smtClean="0"/>
              <a:t> komasını (Şeker koması)</a:t>
            </a:r>
          </a:p>
          <a:p>
            <a:pPr marL="0" indent="0">
              <a:buNone/>
            </a:pPr>
            <a:r>
              <a:rPr lang="tr-TR" dirty="0" smtClean="0"/>
              <a:t>düşündürür.</a:t>
            </a:r>
            <a:endParaRPr lang="tr-TR" dirty="0"/>
          </a:p>
        </p:txBody>
      </p:sp>
    </p:spTree>
    <p:extLst>
      <p:ext uri="{BB962C8B-B14F-4D97-AF65-F5344CB8AC3E}">
        <p14:creationId xmlns:p14="http://schemas.microsoft.com/office/powerpoint/2010/main" val="2105592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BİRİNCİ DEĞERLENDİRME</a:t>
            </a:r>
            <a:endParaRPr lang="tr-TR" dirty="0"/>
          </a:p>
        </p:txBody>
      </p:sp>
      <p:sp>
        <p:nvSpPr>
          <p:cNvPr id="3" name="İçerik Yer Tutucusu 2"/>
          <p:cNvSpPr>
            <a:spLocks noGrp="1"/>
          </p:cNvSpPr>
          <p:nvPr>
            <p:ph idx="1"/>
          </p:nvPr>
        </p:nvSpPr>
        <p:spPr/>
        <p:txBody>
          <a:bodyPr>
            <a:normAutofit lnSpcReduction="10000"/>
          </a:bodyPr>
          <a:lstStyle/>
          <a:p>
            <a:pPr>
              <a:buFont typeface="Wingdings" panose="05000000000000000000" pitchFamily="2" charset="2"/>
              <a:buChar char="Ø"/>
            </a:pPr>
            <a:r>
              <a:rPr lang="tr-TR" dirty="0" smtClean="0">
                <a:solidFill>
                  <a:srgbClr val="FF0000"/>
                </a:solidFill>
              </a:rPr>
              <a:t>Belirti</a:t>
            </a:r>
          </a:p>
          <a:p>
            <a:pPr marL="0" indent="0">
              <a:buNone/>
            </a:pPr>
            <a:r>
              <a:rPr lang="tr-TR" dirty="0" smtClean="0"/>
              <a:t>Hasta veya yaralı tarafından söylenen şikâyetlere denir. Örnek: Ağrısının, mide bulantısının olduğunu söylemesi gibi.</a:t>
            </a:r>
          </a:p>
          <a:p>
            <a:pPr>
              <a:buFont typeface="Wingdings" panose="05000000000000000000" pitchFamily="2" charset="2"/>
              <a:buChar char="Ø"/>
            </a:pPr>
            <a:r>
              <a:rPr lang="tr-TR" dirty="0" smtClean="0">
                <a:solidFill>
                  <a:srgbClr val="FF0000"/>
                </a:solidFill>
              </a:rPr>
              <a:t>Tanı (Teşhis)</a:t>
            </a:r>
          </a:p>
          <a:p>
            <a:pPr marL="0" indent="0">
              <a:buNone/>
            </a:pPr>
            <a:r>
              <a:rPr lang="tr-TR" dirty="0" smtClean="0"/>
              <a:t>Hasta veya yaralının öykü, bulgu ve belirtileri değerlendirilerek bir kanıya varılmasıdır. Hasta veya yaralıya tanı (teşhis) konularak ilk yardım ve acil bakım uygulanır.</a:t>
            </a:r>
          </a:p>
        </p:txBody>
      </p:sp>
    </p:spTree>
    <p:extLst>
      <p:ext uri="{BB962C8B-B14F-4D97-AF65-F5344CB8AC3E}">
        <p14:creationId xmlns:p14="http://schemas.microsoft.com/office/powerpoint/2010/main" val="4180877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Hasta veya yaralının solunum değerlendirmesi yapılırken;</a:t>
            </a: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Solunum yolunun değerlendirilmesi, en fazla 10 saniye içinde yapılmalı ve hızlı bir şekilde hava yolu açılmalıdır. Çünkü </a:t>
            </a:r>
            <a:r>
              <a:rPr lang="tr-TR" dirty="0" err="1" smtClean="0"/>
              <a:t>anoksemi</a:t>
            </a:r>
            <a:r>
              <a:rPr lang="tr-TR" dirty="0" smtClean="0"/>
              <a:t> arttıkça ilk 2 dakika içinde </a:t>
            </a:r>
            <a:r>
              <a:rPr lang="tr-TR" dirty="0" err="1" smtClean="0"/>
              <a:t>senkop</a:t>
            </a:r>
            <a:r>
              <a:rPr lang="tr-TR" dirty="0" smtClean="0"/>
              <a:t> (bayılma) ve bilinç kaybı, 3–5 dakika içinde dolaşım yetmezliği, 6–10 dakika içinde beyinde geri dönüşümü olmayan hasar gelişebilir.</a:t>
            </a:r>
          </a:p>
          <a:p>
            <a:pPr marL="0" indent="0">
              <a:buNone/>
            </a:pPr>
            <a:r>
              <a:rPr lang="tr-TR" dirty="0" smtClean="0"/>
              <a:t>Hava yolu açıklığı sağlandıktan sonra, hasta veya yaralının solunumuna bakarak; dinleyerek ve hissederek solunumun olup olmadığı, 5–10 saniye içinde kontrol edilir.</a:t>
            </a:r>
            <a:endParaRPr lang="tr-TR" dirty="0"/>
          </a:p>
        </p:txBody>
      </p:sp>
    </p:spTree>
    <p:extLst>
      <p:ext uri="{BB962C8B-B14F-4D97-AF65-F5344CB8AC3E}">
        <p14:creationId xmlns:p14="http://schemas.microsoft.com/office/powerpoint/2010/main" val="3551820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Bak–Dinle–Hisset Yöntemi</a:t>
            </a:r>
            <a:br>
              <a:rPr lang="tr-TR" dirty="0" smtClean="0"/>
            </a:br>
            <a:endParaRPr lang="tr-TR" dirty="0"/>
          </a:p>
        </p:txBody>
      </p:sp>
      <p:sp>
        <p:nvSpPr>
          <p:cNvPr id="3" name="İçerik Yer Tutucusu 2"/>
          <p:cNvSpPr>
            <a:spLocks noGrp="1"/>
          </p:cNvSpPr>
          <p:nvPr>
            <p:ph sz="half" idx="1"/>
          </p:nvPr>
        </p:nvSpPr>
        <p:spPr>
          <a:xfrm>
            <a:off x="457200" y="1600200"/>
            <a:ext cx="4834880" cy="4525963"/>
          </a:xfrm>
        </p:spPr>
        <p:txBody>
          <a:bodyPr>
            <a:normAutofit fontScale="92500" lnSpcReduction="20000"/>
          </a:bodyPr>
          <a:lstStyle/>
          <a:p>
            <a:pPr marL="0" indent="0">
              <a:buNone/>
            </a:pPr>
            <a:r>
              <a:rPr lang="tr-TR" dirty="0" smtClean="0"/>
              <a:t>  Hasta veya yaralının, baş kısmının yan tarafına diz çökülür.</a:t>
            </a:r>
          </a:p>
          <a:p>
            <a:pPr marL="0" indent="0">
              <a:buNone/>
            </a:pPr>
            <a:r>
              <a:rPr lang="tr-TR" dirty="0" smtClean="0"/>
              <a:t> Hasta veya yaralının durumuna uygun olan yöntem ile hava yolu açıklığı sağlanır.</a:t>
            </a:r>
          </a:p>
          <a:p>
            <a:pPr marL="0" indent="0">
              <a:buNone/>
            </a:pPr>
            <a:r>
              <a:rPr lang="tr-TR" dirty="0" smtClean="0"/>
              <a:t> Başımız hasta veya yaralının yüzüne yaklaştırılır.</a:t>
            </a:r>
          </a:p>
          <a:p>
            <a:pPr marL="0" indent="0">
              <a:buNone/>
            </a:pPr>
            <a:r>
              <a:rPr lang="tr-TR" dirty="0" smtClean="0"/>
              <a:t> Yüzümüz hasta veya yaralının göğüs kısmına bakacak şekilde çevrilir.</a:t>
            </a:r>
          </a:p>
          <a:p>
            <a:pPr marL="0" indent="0">
              <a:buNone/>
            </a:pPr>
            <a:r>
              <a:rPr lang="tr-TR" dirty="0" smtClean="0"/>
              <a:t> Yanağımız hasta veya yaralının ağız ve burun kısmına yaklaştırılır.</a:t>
            </a:r>
            <a:endParaRPr lang="tr-TR"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8104" y="1484784"/>
            <a:ext cx="317869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748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Bak–Dinle–Hisset Yöntemi</a:t>
            </a:r>
          </a:p>
        </p:txBody>
      </p:sp>
      <p:sp>
        <p:nvSpPr>
          <p:cNvPr id="3" name="İçerik Yer Tutucusu 2"/>
          <p:cNvSpPr>
            <a:spLocks noGrp="1"/>
          </p:cNvSpPr>
          <p:nvPr>
            <p:ph sz="half" idx="1"/>
          </p:nvPr>
        </p:nvSpPr>
        <p:spPr>
          <a:xfrm>
            <a:off x="0" y="1600200"/>
            <a:ext cx="6084168" cy="5257800"/>
          </a:xfrm>
        </p:spPr>
        <p:txBody>
          <a:bodyPr>
            <a:noAutofit/>
          </a:bodyPr>
          <a:lstStyle/>
          <a:p>
            <a:pPr marL="0" indent="0">
              <a:buNone/>
            </a:pPr>
            <a:r>
              <a:rPr lang="tr-TR" sz="2000" dirty="0" smtClean="0">
                <a:solidFill>
                  <a:srgbClr val="FF0000"/>
                </a:solidFill>
              </a:rPr>
              <a:t> Bak: </a:t>
            </a:r>
            <a:r>
              <a:rPr lang="tr-TR" sz="2000" dirty="0" smtClean="0"/>
              <a:t>Hasta veya yaralının, göğüs hareketleri, göz ile takip edilir.</a:t>
            </a:r>
          </a:p>
          <a:p>
            <a:pPr marL="0" indent="0">
              <a:buNone/>
            </a:pPr>
            <a:r>
              <a:rPr lang="tr-TR" sz="2000" dirty="0" smtClean="0">
                <a:solidFill>
                  <a:srgbClr val="FF0000"/>
                </a:solidFill>
              </a:rPr>
              <a:t> Dinle: </a:t>
            </a:r>
            <a:r>
              <a:rPr lang="tr-TR" sz="2000" dirty="0" smtClean="0"/>
              <a:t>Hasta veya yaralının, solunum sesleri dinlenir.</a:t>
            </a:r>
          </a:p>
          <a:p>
            <a:pPr marL="0" indent="0">
              <a:buNone/>
            </a:pPr>
            <a:r>
              <a:rPr lang="tr-TR" sz="2000" dirty="0" smtClean="0">
                <a:solidFill>
                  <a:srgbClr val="FF0000"/>
                </a:solidFill>
              </a:rPr>
              <a:t> Hisset: </a:t>
            </a:r>
            <a:r>
              <a:rPr lang="tr-TR" sz="2000" dirty="0" smtClean="0"/>
              <a:t>Hasta veya yaralının, nefesi yanağımızda hissedilir</a:t>
            </a:r>
          </a:p>
          <a:p>
            <a:pPr marL="0" indent="0">
              <a:buNone/>
            </a:pPr>
            <a:r>
              <a:rPr lang="tr-TR" sz="2000" dirty="0" smtClean="0"/>
              <a:t>Bu yöntem ile hasta veya yaralının solunum değerlendirmesi yapılır. </a:t>
            </a:r>
            <a:r>
              <a:rPr lang="tr-TR" sz="2000" dirty="0" smtClean="0"/>
              <a:t>Solunum değerlendirmesi </a:t>
            </a:r>
            <a:r>
              <a:rPr lang="tr-TR" sz="2000" dirty="0" smtClean="0"/>
              <a:t>işlemi, en fazla 10 saniye içinde yapılmalıdır.</a:t>
            </a:r>
          </a:p>
          <a:p>
            <a:pPr marL="0" indent="0">
              <a:buNone/>
            </a:pPr>
            <a:r>
              <a:rPr lang="tr-TR" sz="2000" dirty="0" smtClean="0"/>
              <a:t>Hasta veya yaralıda solunum var ise 1. değerlendirmenin diğer basamağına geçilir.</a:t>
            </a:r>
          </a:p>
          <a:p>
            <a:pPr marL="0" indent="0">
              <a:buNone/>
            </a:pPr>
            <a:r>
              <a:rPr lang="tr-TR" sz="2000" dirty="0" smtClean="0"/>
              <a:t>Hasta veya yaralıda solunum yok ise yetişkinlerde 30 kalp masajı ile başlanır, çocuklarda ve bebeklerde ise 2 kurtarıcı soluk verilerek dış kalp masajına başlanır. (</a:t>
            </a:r>
            <a:r>
              <a:rPr lang="tr-TR" sz="2000" dirty="0" smtClean="0"/>
              <a:t>ERC2010 </a:t>
            </a:r>
            <a:r>
              <a:rPr lang="tr-TR" sz="2000" dirty="0" err="1" smtClean="0"/>
              <a:t>klavuzu</a:t>
            </a:r>
            <a:r>
              <a:rPr lang="tr-TR" sz="2000" dirty="0" smtClean="0"/>
              <a:t>)</a:t>
            </a:r>
            <a:endParaRPr lang="tr-TR" sz="2000"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84168" y="1844824"/>
            <a:ext cx="259228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232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DOLAŞIMI DEĞERLENDİRME</a:t>
            </a:r>
            <a:br>
              <a:rPr lang="tr-TR" dirty="0" smtClean="0"/>
            </a:b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Dolaşım sistemini kalp, arterler, </a:t>
            </a:r>
            <a:r>
              <a:rPr lang="tr-TR" dirty="0" err="1" smtClean="0"/>
              <a:t>venler</a:t>
            </a:r>
            <a:r>
              <a:rPr lang="tr-TR" dirty="0" smtClean="0"/>
              <a:t>, </a:t>
            </a:r>
            <a:r>
              <a:rPr lang="tr-TR" dirty="0" err="1" smtClean="0"/>
              <a:t>kapiller</a:t>
            </a:r>
            <a:r>
              <a:rPr lang="tr-TR" dirty="0" smtClean="0"/>
              <a:t> damarlar ve kan sıvısı oluşturur. Kalp</a:t>
            </a:r>
          </a:p>
          <a:p>
            <a:pPr marL="0" indent="0">
              <a:buNone/>
            </a:pPr>
            <a:r>
              <a:rPr lang="tr-TR" dirty="0" smtClean="0"/>
              <a:t>atışının uçtaki atardamarlardan (</a:t>
            </a:r>
            <a:r>
              <a:rPr lang="tr-TR" dirty="0" err="1" smtClean="0"/>
              <a:t>periferik</a:t>
            </a:r>
            <a:r>
              <a:rPr lang="tr-TR" dirty="0" smtClean="0"/>
              <a:t> arterlerden) hissedilmesine nabız denilir. Dolaşım sisteminin kontrolü ise nabız alınarak değerlendirilir. Dolaşım değerlendirmesinde nabız 5–10 saniye içinde hissedilmelidir</a:t>
            </a:r>
            <a:r>
              <a:rPr lang="tr-TR" dirty="0"/>
              <a:t>. </a:t>
            </a:r>
            <a:r>
              <a:rPr lang="tr-TR" dirty="0" smtClean="0"/>
              <a:t>Dolaşım değerlendirmesinde</a:t>
            </a:r>
            <a:r>
              <a:rPr lang="tr-TR" dirty="0"/>
              <a:t>, öncelikle nabzın olup olmadığının kontrolü yapılır. Nabız </a:t>
            </a:r>
            <a:r>
              <a:rPr lang="tr-TR" dirty="0" smtClean="0"/>
              <a:t>vücut yüzeylerine </a:t>
            </a:r>
            <a:r>
              <a:rPr lang="tr-TR" dirty="0"/>
              <a:t>yakın olan arterlerden alınır. </a:t>
            </a:r>
            <a:endParaRPr lang="tr-TR" dirty="0"/>
          </a:p>
        </p:txBody>
      </p:sp>
    </p:spTree>
    <p:extLst>
      <p:ext uri="{BB962C8B-B14F-4D97-AF65-F5344CB8AC3E}">
        <p14:creationId xmlns:p14="http://schemas.microsoft.com/office/powerpoint/2010/main" val="3858846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Normalde nabız değerleri aşağıdaki tabloda belirtilmiştir</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109404445"/>
              </p:ext>
            </p:extLst>
          </p:nvPr>
        </p:nvGraphicFramePr>
        <p:xfrm>
          <a:off x="457200" y="1600200"/>
          <a:ext cx="8229600" cy="4997150"/>
        </p:xfrm>
        <a:graphic>
          <a:graphicData uri="http://schemas.openxmlformats.org/drawingml/2006/table">
            <a:tbl>
              <a:tblPr firstRow="1" bandRow="1">
                <a:tableStyleId>{5C22544A-7EE6-4342-B048-85BDC9FD1C3A}</a:tableStyleId>
              </a:tblPr>
              <a:tblGrid>
                <a:gridCol w="2743200"/>
                <a:gridCol w="2743200"/>
                <a:gridCol w="2743200"/>
              </a:tblGrid>
              <a:tr h="999430">
                <a:tc>
                  <a:txBody>
                    <a:bodyPr/>
                    <a:lstStyle/>
                    <a:p>
                      <a:r>
                        <a:rPr lang="tr-TR" dirty="0" smtClean="0"/>
                        <a:t>Yaş</a:t>
                      </a:r>
                      <a:endParaRPr lang="tr-TR" dirty="0"/>
                    </a:p>
                  </a:txBody>
                  <a:tcPr/>
                </a:tc>
                <a:tc>
                  <a:txBody>
                    <a:bodyPr/>
                    <a:lstStyle/>
                    <a:p>
                      <a:r>
                        <a:rPr lang="tr-TR" dirty="0" smtClean="0"/>
                        <a:t>Nabız Hızı/ Dakika</a:t>
                      </a:r>
                      <a:endParaRPr lang="tr-TR" dirty="0"/>
                    </a:p>
                  </a:txBody>
                  <a:tcPr/>
                </a:tc>
                <a:tc>
                  <a:txBody>
                    <a:bodyPr/>
                    <a:lstStyle/>
                    <a:p>
                      <a:r>
                        <a:rPr lang="tr-TR" dirty="0" smtClean="0"/>
                        <a:t>Ortalama</a:t>
                      </a:r>
                      <a:endParaRPr lang="tr-TR" dirty="0"/>
                    </a:p>
                  </a:txBody>
                  <a:tcPr/>
                </a:tc>
              </a:tr>
              <a:tr h="999430">
                <a:tc>
                  <a:txBody>
                    <a:bodyPr/>
                    <a:lstStyle/>
                    <a:p>
                      <a:r>
                        <a:rPr lang="tr-TR" dirty="0" err="1" smtClean="0"/>
                        <a:t>Yenidoğan</a:t>
                      </a:r>
                      <a:endParaRPr lang="tr-TR" dirty="0"/>
                    </a:p>
                  </a:txBody>
                  <a:tcPr/>
                </a:tc>
                <a:tc>
                  <a:txBody>
                    <a:bodyPr/>
                    <a:lstStyle/>
                    <a:p>
                      <a:r>
                        <a:rPr lang="tr-TR" dirty="0" smtClean="0"/>
                        <a:t>120- 160</a:t>
                      </a:r>
                      <a:endParaRPr lang="tr-TR" dirty="0"/>
                    </a:p>
                  </a:txBody>
                  <a:tcPr/>
                </a:tc>
                <a:tc>
                  <a:txBody>
                    <a:bodyPr/>
                    <a:lstStyle/>
                    <a:p>
                      <a:r>
                        <a:rPr lang="tr-TR" dirty="0" smtClean="0"/>
                        <a:t>140</a:t>
                      </a:r>
                    </a:p>
                    <a:p>
                      <a:endParaRPr lang="tr-TR" dirty="0"/>
                    </a:p>
                  </a:txBody>
                  <a:tcPr/>
                </a:tc>
              </a:tr>
              <a:tr h="999430">
                <a:tc>
                  <a:txBody>
                    <a:bodyPr/>
                    <a:lstStyle/>
                    <a:p>
                      <a:r>
                        <a:rPr lang="tr-TR" dirty="0" smtClean="0"/>
                        <a:t>Bebek</a:t>
                      </a:r>
                      <a:endParaRPr lang="tr-TR" dirty="0"/>
                    </a:p>
                  </a:txBody>
                  <a:tcPr/>
                </a:tc>
                <a:tc>
                  <a:txBody>
                    <a:bodyPr/>
                    <a:lstStyle/>
                    <a:p>
                      <a:r>
                        <a:rPr lang="tr-TR" dirty="0" smtClean="0"/>
                        <a:t>100- 140 </a:t>
                      </a:r>
                      <a:endParaRPr lang="tr-TR" dirty="0"/>
                    </a:p>
                  </a:txBody>
                  <a:tcPr/>
                </a:tc>
                <a:tc>
                  <a:txBody>
                    <a:bodyPr/>
                    <a:lstStyle/>
                    <a:p>
                      <a:r>
                        <a:rPr lang="tr-TR" dirty="0" smtClean="0"/>
                        <a:t>120</a:t>
                      </a:r>
                      <a:endParaRPr lang="tr-TR" dirty="0"/>
                    </a:p>
                  </a:txBody>
                  <a:tcPr/>
                </a:tc>
              </a:tr>
              <a:tr h="999430">
                <a:tc>
                  <a:txBody>
                    <a:bodyPr/>
                    <a:lstStyle/>
                    <a:p>
                      <a:r>
                        <a:rPr lang="tr-TR" dirty="0" smtClean="0"/>
                        <a:t>Çocuk</a:t>
                      </a:r>
                      <a:endParaRPr lang="tr-TR" dirty="0"/>
                    </a:p>
                  </a:txBody>
                  <a:tcPr/>
                </a:tc>
                <a:tc>
                  <a:txBody>
                    <a:bodyPr/>
                    <a:lstStyle/>
                    <a:p>
                      <a:r>
                        <a:rPr lang="tr-TR" dirty="0" smtClean="0"/>
                        <a:t>80- 120</a:t>
                      </a:r>
                      <a:endParaRPr lang="tr-TR" dirty="0"/>
                    </a:p>
                  </a:txBody>
                  <a:tcPr/>
                </a:tc>
                <a:tc>
                  <a:txBody>
                    <a:bodyPr/>
                    <a:lstStyle/>
                    <a:p>
                      <a:r>
                        <a:rPr lang="tr-TR" dirty="0" smtClean="0"/>
                        <a:t>100</a:t>
                      </a:r>
                      <a:endParaRPr lang="tr-TR" dirty="0"/>
                    </a:p>
                  </a:txBody>
                  <a:tcPr/>
                </a:tc>
              </a:tr>
              <a:tr h="999430">
                <a:tc>
                  <a:txBody>
                    <a:bodyPr/>
                    <a:lstStyle/>
                    <a:p>
                      <a:r>
                        <a:rPr lang="tr-TR" dirty="0" smtClean="0"/>
                        <a:t>Yetişkin </a:t>
                      </a:r>
                      <a:endParaRPr lang="tr-TR" dirty="0"/>
                    </a:p>
                  </a:txBody>
                  <a:tcPr/>
                </a:tc>
                <a:tc>
                  <a:txBody>
                    <a:bodyPr/>
                    <a:lstStyle/>
                    <a:p>
                      <a:r>
                        <a:rPr lang="tr-TR" dirty="0" smtClean="0"/>
                        <a:t>60- 100 </a:t>
                      </a:r>
                      <a:endParaRPr lang="tr-TR" dirty="0"/>
                    </a:p>
                  </a:txBody>
                  <a:tcPr/>
                </a:tc>
                <a:tc>
                  <a:txBody>
                    <a:bodyPr/>
                    <a:lstStyle/>
                    <a:p>
                      <a:r>
                        <a:rPr lang="tr-TR" dirty="0" smtClean="0"/>
                        <a:t>80</a:t>
                      </a:r>
                      <a:endParaRPr lang="tr-TR" dirty="0"/>
                    </a:p>
                  </a:txBody>
                  <a:tcPr/>
                </a:tc>
              </a:tr>
            </a:tbl>
          </a:graphicData>
        </a:graphic>
      </p:graphicFrame>
    </p:spTree>
    <p:extLst>
      <p:ext uri="{BB962C8B-B14F-4D97-AF65-F5344CB8AC3E}">
        <p14:creationId xmlns:p14="http://schemas.microsoft.com/office/powerpoint/2010/main" val="2664329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Vücuttaki nabız alınan noktalar:</a:t>
            </a:r>
            <a:br>
              <a:rPr lang="tr-TR" dirty="0" smtClean="0"/>
            </a:br>
            <a:endParaRPr lang="tr-TR" dirty="0"/>
          </a:p>
        </p:txBody>
      </p:sp>
      <p:sp>
        <p:nvSpPr>
          <p:cNvPr id="3" name="İçerik Yer Tutucusu 2"/>
          <p:cNvSpPr>
            <a:spLocks noGrp="1"/>
          </p:cNvSpPr>
          <p:nvPr>
            <p:ph sz="half" idx="1"/>
          </p:nvPr>
        </p:nvSpPr>
        <p:spPr/>
        <p:txBody>
          <a:bodyPr>
            <a:normAutofit fontScale="85000" lnSpcReduction="20000"/>
          </a:bodyPr>
          <a:lstStyle/>
          <a:p>
            <a:pPr marL="0" indent="0">
              <a:buNone/>
            </a:pPr>
            <a:r>
              <a:rPr lang="tr-TR" dirty="0" smtClean="0"/>
              <a:t> Kulağın önünde </a:t>
            </a:r>
            <a:r>
              <a:rPr lang="tr-TR" dirty="0" err="1" smtClean="0"/>
              <a:t>temporal</a:t>
            </a:r>
            <a:r>
              <a:rPr lang="tr-TR" dirty="0" smtClean="0"/>
              <a:t> arter,</a:t>
            </a:r>
          </a:p>
          <a:p>
            <a:pPr marL="0" indent="0">
              <a:buNone/>
            </a:pPr>
            <a:r>
              <a:rPr lang="tr-TR" dirty="0" smtClean="0"/>
              <a:t> Boyun önünde </a:t>
            </a:r>
            <a:r>
              <a:rPr lang="tr-TR" dirty="0" err="1" smtClean="0"/>
              <a:t>karotis</a:t>
            </a:r>
            <a:r>
              <a:rPr lang="tr-TR" dirty="0" smtClean="0"/>
              <a:t> arter,</a:t>
            </a:r>
          </a:p>
          <a:p>
            <a:pPr marL="0" indent="0">
              <a:buNone/>
            </a:pPr>
            <a:r>
              <a:rPr lang="tr-TR" dirty="0" smtClean="0"/>
              <a:t> El bileğinin iç kısmında </a:t>
            </a:r>
            <a:r>
              <a:rPr lang="tr-TR" dirty="0" err="1" smtClean="0"/>
              <a:t>radial</a:t>
            </a:r>
            <a:r>
              <a:rPr lang="tr-TR" dirty="0" smtClean="0"/>
              <a:t> arter, </a:t>
            </a:r>
          </a:p>
          <a:p>
            <a:pPr marL="0" indent="0">
              <a:buNone/>
            </a:pPr>
            <a:r>
              <a:rPr lang="tr-TR" dirty="0" smtClean="0"/>
              <a:t> Kolun iç yüzünde </a:t>
            </a:r>
            <a:r>
              <a:rPr lang="tr-TR" dirty="0" err="1" smtClean="0"/>
              <a:t>brakial</a:t>
            </a:r>
            <a:r>
              <a:rPr lang="tr-TR" dirty="0" smtClean="0"/>
              <a:t> arter,</a:t>
            </a:r>
          </a:p>
          <a:p>
            <a:pPr marL="0" indent="0">
              <a:buNone/>
            </a:pPr>
            <a:r>
              <a:rPr lang="tr-TR" dirty="0" smtClean="0"/>
              <a:t> Kasıkta </a:t>
            </a:r>
            <a:r>
              <a:rPr lang="tr-TR" dirty="0" err="1" smtClean="0"/>
              <a:t>femoral</a:t>
            </a:r>
            <a:r>
              <a:rPr lang="tr-TR" dirty="0" smtClean="0"/>
              <a:t> arter,</a:t>
            </a:r>
          </a:p>
          <a:p>
            <a:pPr marL="0" indent="0">
              <a:buNone/>
            </a:pPr>
            <a:r>
              <a:rPr lang="tr-TR" dirty="0" smtClean="0"/>
              <a:t> Dizin iç yan kısmında </a:t>
            </a:r>
            <a:r>
              <a:rPr lang="tr-TR" dirty="0" err="1" smtClean="0"/>
              <a:t>popliteal</a:t>
            </a:r>
            <a:r>
              <a:rPr lang="tr-TR" dirty="0" smtClean="0"/>
              <a:t> arter,</a:t>
            </a:r>
          </a:p>
          <a:p>
            <a:pPr marL="0" indent="0">
              <a:buNone/>
            </a:pPr>
            <a:r>
              <a:rPr lang="tr-TR" dirty="0" smtClean="0"/>
              <a:t> Ayağın sırtında </a:t>
            </a:r>
            <a:r>
              <a:rPr lang="tr-TR" dirty="0" err="1" smtClean="0"/>
              <a:t>dorsalis</a:t>
            </a:r>
            <a:r>
              <a:rPr lang="tr-TR" dirty="0" smtClean="0"/>
              <a:t> </a:t>
            </a:r>
            <a:r>
              <a:rPr lang="tr-TR" dirty="0" err="1" smtClean="0"/>
              <a:t>pedis</a:t>
            </a:r>
            <a:r>
              <a:rPr lang="tr-TR" dirty="0" smtClean="0"/>
              <a:t> arter,</a:t>
            </a:r>
          </a:p>
          <a:p>
            <a:pPr marL="0" indent="0">
              <a:buNone/>
            </a:pPr>
            <a:r>
              <a:rPr lang="tr-TR" dirty="0" smtClean="0"/>
              <a:t> </a:t>
            </a:r>
            <a:r>
              <a:rPr lang="tr-TR" dirty="0" err="1" smtClean="0"/>
              <a:t>Tibialis</a:t>
            </a:r>
            <a:r>
              <a:rPr lang="tr-TR" dirty="0" smtClean="0"/>
              <a:t> </a:t>
            </a:r>
            <a:r>
              <a:rPr lang="tr-TR" dirty="0" err="1" smtClean="0"/>
              <a:t>posterior</a:t>
            </a:r>
            <a:r>
              <a:rPr lang="tr-TR" dirty="0" smtClean="0"/>
              <a:t> arter. </a:t>
            </a:r>
            <a:endParaRPr lang="tr-TR"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556792"/>
            <a:ext cx="2470981" cy="177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9" y="1533935"/>
            <a:ext cx="144016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667535"/>
            <a:ext cx="2016224"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247" y="3861048"/>
            <a:ext cx="1755849"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51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Yetişkin ve Çocuklarda Dolaşımın Değerlendirilmesi</a:t>
            </a:r>
            <a:br>
              <a:rPr lang="tr-TR" sz="3600" dirty="0" smtClean="0"/>
            </a:br>
            <a:endParaRPr lang="tr-TR" sz="3600"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Yetişkin ve çocuklarda, </a:t>
            </a:r>
            <a:r>
              <a:rPr lang="tr-TR" dirty="0" err="1" smtClean="0"/>
              <a:t>karotis</a:t>
            </a:r>
            <a:r>
              <a:rPr lang="tr-TR" dirty="0" smtClean="0"/>
              <a:t> arterden dolaşım kontrolü yapılır. Nabız alınırken derinliği ve hızı da değerlendirilir.</a:t>
            </a:r>
          </a:p>
          <a:p>
            <a:pPr marL="0" indent="0">
              <a:buNone/>
            </a:pPr>
            <a:r>
              <a:rPr lang="tr-TR" dirty="0" err="1" smtClean="0"/>
              <a:t>Karotis</a:t>
            </a:r>
            <a:r>
              <a:rPr lang="tr-TR" dirty="0" smtClean="0"/>
              <a:t> arterden nabız kontrolü, tek taraftan yapılmalıdır. </a:t>
            </a:r>
            <a:r>
              <a:rPr lang="tr-TR" dirty="0" err="1" smtClean="0"/>
              <a:t>Karotis</a:t>
            </a:r>
            <a:r>
              <a:rPr lang="tr-TR" dirty="0" smtClean="0"/>
              <a:t> arterden </a:t>
            </a:r>
            <a:r>
              <a:rPr lang="tr-TR" dirty="0" smtClean="0"/>
              <a:t>nabız kontrolü</a:t>
            </a:r>
            <a:r>
              <a:rPr lang="tr-TR" dirty="0" smtClean="0"/>
              <a:t>, aynı anda çift taraflı yapılacak olursa var olan dolaşımın bozulmasına ve </a:t>
            </a:r>
            <a:r>
              <a:rPr lang="tr-TR" dirty="0" err="1" smtClean="0"/>
              <a:t>bradikardiye</a:t>
            </a:r>
            <a:r>
              <a:rPr lang="tr-TR" dirty="0" smtClean="0"/>
              <a:t> neden olabilir. Boyun bölgesindeki, yaralanmalar; yanıklar gibi </a:t>
            </a:r>
            <a:r>
              <a:rPr lang="tr-TR" dirty="0" smtClean="0"/>
              <a:t>durumlarda dolaşım </a:t>
            </a:r>
            <a:r>
              <a:rPr lang="tr-TR" dirty="0" smtClean="0"/>
              <a:t>kontrolü </a:t>
            </a:r>
            <a:r>
              <a:rPr lang="tr-TR" dirty="0" err="1" smtClean="0"/>
              <a:t>femoral</a:t>
            </a:r>
            <a:r>
              <a:rPr lang="tr-TR" dirty="0" smtClean="0"/>
              <a:t> arterden yapılmalıdır.</a:t>
            </a:r>
          </a:p>
          <a:p>
            <a:pPr marL="0" indent="0">
              <a:buNone/>
            </a:pPr>
            <a:endParaRPr lang="tr-TR" dirty="0"/>
          </a:p>
        </p:txBody>
      </p:sp>
    </p:spTree>
    <p:extLst>
      <p:ext uri="{BB962C8B-B14F-4D97-AF65-F5344CB8AC3E}">
        <p14:creationId xmlns:p14="http://schemas.microsoft.com/office/powerpoint/2010/main" val="3364152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Yetişkin ve Çocuklarda Dolaşımın Değerlendirilmesi</a:t>
            </a:r>
            <a:endParaRPr lang="tr-TR" dirty="0"/>
          </a:p>
        </p:txBody>
      </p:sp>
      <p:sp>
        <p:nvSpPr>
          <p:cNvPr id="3" name="İçerik Yer Tutucusu 2"/>
          <p:cNvSpPr>
            <a:spLocks noGrp="1"/>
          </p:cNvSpPr>
          <p:nvPr>
            <p:ph idx="1"/>
          </p:nvPr>
        </p:nvSpPr>
        <p:spPr>
          <a:xfrm>
            <a:off x="0" y="1600200"/>
            <a:ext cx="9144000" cy="4525963"/>
          </a:xfrm>
        </p:spPr>
        <p:txBody>
          <a:bodyPr/>
          <a:lstStyle/>
          <a:p>
            <a:pPr marL="0" indent="0">
              <a:buNone/>
            </a:pPr>
            <a:r>
              <a:rPr lang="tr-TR" dirty="0" smtClean="0"/>
              <a:t>Nabız kontrolü sırasında, nabız var ise nabız değerlendirmesinin yanında, hasta veya yaralının;</a:t>
            </a:r>
          </a:p>
          <a:p>
            <a:pPr marL="0" indent="0">
              <a:buNone/>
            </a:pPr>
            <a:r>
              <a:rPr lang="tr-TR" dirty="0" smtClean="0"/>
              <a:t> Deri rengi,</a:t>
            </a:r>
          </a:p>
          <a:p>
            <a:pPr marL="0" indent="0">
              <a:buNone/>
            </a:pPr>
            <a:r>
              <a:rPr lang="tr-TR" dirty="0" smtClean="0"/>
              <a:t> Vücut ısısı,</a:t>
            </a:r>
          </a:p>
          <a:p>
            <a:pPr marL="0" indent="0">
              <a:buNone/>
            </a:pPr>
            <a:r>
              <a:rPr lang="tr-TR" dirty="0" smtClean="0"/>
              <a:t> Derideki nemliliği de değerlendirilir.</a:t>
            </a:r>
          </a:p>
          <a:p>
            <a:pPr marL="0" indent="0">
              <a:buNone/>
            </a:pPr>
            <a:r>
              <a:rPr lang="tr-TR" dirty="0" smtClean="0"/>
              <a:t>Nabız alınamıyor ise dolaşım yok demektir ve dış kalp masajına başlanmalıdır.</a:t>
            </a:r>
            <a:endParaRPr lang="tr-TR" dirty="0"/>
          </a:p>
        </p:txBody>
      </p:sp>
    </p:spTree>
    <p:extLst>
      <p:ext uri="{BB962C8B-B14F-4D97-AF65-F5344CB8AC3E}">
        <p14:creationId xmlns:p14="http://schemas.microsoft.com/office/powerpoint/2010/main" val="3833716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Bebeklerde Dolaşım Değerlendirmesi</a:t>
            </a:r>
            <a:br>
              <a:rPr lang="tr-TR" dirty="0" smtClean="0"/>
            </a:br>
            <a:endParaRPr lang="tr-TR" dirty="0"/>
          </a:p>
        </p:txBody>
      </p:sp>
      <p:sp>
        <p:nvSpPr>
          <p:cNvPr id="3" name="İçerik Yer Tutucusu 2"/>
          <p:cNvSpPr>
            <a:spLocks noGrp="1"/>
          </p:cNvSpPr>
          <p:nvPr>
            <p:ph sz="half" idx="1"/>
          </p:nvPr>
        </p:nvSpPr>
        <p:spPr>
          <a:xfrm>
            <a:off x="457200" y="1600200"/>
            <a:ext cx="5050904" cy="4525963"/>
          </a:xfrm>
        </p:spPr>
        <p:txBody>
          <a:bodyPr>
            <a:normAutofit lnSpcReduction="10000"/>
          </a:bodyPr>
          <a:lstStyle/>
          <a:p>
            <a:pPr marL="0" indent="0">
              <a:buNone/>
            </a:pPr>
            <a:r>
              <a:rPr lang="tr-TR" dirty="0" smtClean="0"/>
              <a:t>Bebeklerde, dolaşım değerlendirmesi yapılırken nabız, </a:t>
            </a:r>
            <a:r>
              <a:rPr lang="tr-TR" dirty="0" err="1" smtClean="0"/>
              <a:t>brakial</a:t>
            </a:r>
            <a:r>
              <a:rPr lang="tr-TR" dirty="0" smtClean="0"/>
              <a:t> veya </a:t>
            </a:r>
            <a:r>
              <a:rPr lang="tr-TR" dirty="0" err="1" smtClean="0"/>
              <a:t>femoral</a:t>
            </a:r>
            <a:r>
              <a:rPr lang="tr-TR" dirty="0" smtClean="0"/>
              <a:t> </a:t>
            </a:r>
            <a:r>
              <a:rPr lang="tr-TR" dirty="0" smtClean="0"/>
              <a:t>arterden alınmalıdır</a:t>
            </a:r>
            <a:r>
              <a:rPr lang="tr-TR" dirty="0" smtClean="0"/>
              <a:t>. Nabız değerlendirmesi 5–10 saniye içerisinde yapılmalıdır.</a:t>
            </a:r>
          </a:p>
          <a:p>
            <a:pPr marL="0" indent="0">
              <a:buNone/>
            </a:pPr>
            <a:r>
              <a:rPr lang="tr-TR" dirty="0" smtClean="0"/>
              <a:t>Bebeklerde, </a:t>
            </a:r>
            <a:r>
              <a:rPr lang="tr-TR" dirty="0" err="1" smtClean="0"/>
              <a:t>karotis</a:t>
            </a:r>
            <a:r>
              <a:rPr lang="tr-TR" dirty="0" smtClean="0"/>
              <a:t> arterden nabız alınmaz. </a:t>
            </a:r>
            <a:r>
              <a:rPr lang="tr-TR" dirty="0" err="1" smtClean="0"/>
              <a:t>Karotis</a:t>
            </a:r>
            <a:r>
              <a:rPr lang="tr-TR" dirty="0" smtClean="0"/>
              <a:t> arterden nabız kontrolü yapılırsa</a:t>
            </a:r>
          </a:p>
          <a:p>
            <a:pPr marL="0" indent="0">
              <a:buNone/>
            </a:pPr>
            <a:r>
              <a:rPr lang="tr-TR" dirty="0" smtClean="0"/>
              <a:t>dolaşımının bozulmasına neden olabilir.</a:t>
            </a:r>
            <a:endParaRPr lang="tr-TR"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1844824"/>
            <a:ext cx="310668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50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buNone/>
            </a:pPr>
            <a:endParaRPr lang="tr-TR" dirty="0" smtClean="0"/>
          </a:p>
          <a:p>
            <a:pPr marL="0" indent="0">
              <a:buNone/>
            </a:pPr>
            <a:endParaRPr lang="tr-TR" dirty="0"/>
          </a:p>
          <a:p>
            <a:pPr marL="0" indent="0">
              <a:buNone/>
            </a:pPr>
            <a:r>
              <a:rPr lang="tr-TR" dirty="0"/>
              <a:t> </a:t>
            </a:r>
            <a:r>
              <a:rPr lang="tr-TR" dirty="0" smtClean="0"/>
              <a:t>           </a:t>
            </a:r>
          </a:p>
          <a:p>
            <a:pPr marL="0" indent="0">
              <a:buNone/>
            </a:pPr>
            <a:r>
              <a:rPr lang="tr-TR" dirty="0"/>
              <a:t> </a:t>
            </a:r>
            <a:r>
              <a:rPr lang="tr-TR" dirty="0" smtClean="0"/>
              <a:t>                </a:t>
            </a:r>
            <a:r>
              <a:rPr lang="tr-TR" dirty="0" smtClean="0"/>
              <a:t>İKİNCİ </a:t>
            </a:r>
            <a:r>
              <a:rPr lang="tr-TR" dirty="0" smtClean="0"/>
              <a:t>DEĞERLENDİRME</a:t>
            </a:r>
            <a:endParaRPr lang="tr-TR" dirty="0"/>
          </a:p>
        </p:txBody>
      </p:sp>
    </p:spTree>
    <p:extLst>
      <p:ext uri="{BB962C8B-B14F-4D97-AF65-F5344CB8AC3E}">
        <p14:creationId xmlns:p14="http://schemas.microsoft.com/office/powerpoint/2010/main" val="398888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Hasta </a:t>
            </a:r>
            <a:r>
              <a:rPr lang="tr-TR" sz="3600" dirty="0" smtClean="0"/>
              <a:t>veya Yaralı Değerlendirmenin Amacı</a:t>
            </a:r>
            <a:br>
              <a:rPr lang="tr-TR" sz="3600" dirty="0" smtClean="0"/>
            </a:br>
            <a:endParaRPr lang="tr-TR" sz="3600" dirty="0"/>
          </a:p>
        </p:txBody>
      </p:sp>
      <p:sp>
        <p:nvSpPr>
          <p:cNvPr id="3" name="İçerik Yer Tutucusu 2"/>
          <p:cNvSpPr>
            <a:spLocks noGrp="1"/>
          </p:cNvSpPr>
          <p:nvPr>
            <p:ph idx="1"/>
          </p:nvPr>
        </p:nvSpPr>
        <p:spPr/>
        <p:txBody>
          <a:bodyPr>
            <a:normAutofit lnSpcReduction="10000"/>
          </a:bodyPr>
          <a:lstStyle/>
          <a:p>
            <a:pPr marL="0" indent="0">
              <a:buNone/>
            </a:pPr>
            <a:r>
              <a:rPr lang="tr-TR" dirty="0" smtClean="0"/>
              <a:t> Kendi güvenliğimizden; hasta veya yaralının güvenliğinden ve </a:t>
            </a:r>
            <a:r>
              <a:rPr lang="tr-TR" dirty="0" smtClean="0"/>
              <a:t>çevrenin güvenliğinden </a:t>
            </a:r>
            <a:r>
              <a:rPr lang="tr-TR" dirty="0" smtClean="0"/>
              <a:t>emin olmak.</a:t>
            </a:r>
          </a:p>
          <a:p>
            <a:pPr marL="0" indent="0">
              <a:buNone/>
            </a:pPr>
            <a:r>
              <a:rPr lang="tr-TR" dirty="0" smtClean="0"/>
              <a:t> Hasta veya yaralının, yaşamsal fonksiyonlarını belirleyip, değerlendirmek.</a:t>
            </a:r>
          </a:p>
          <a:p>
            <a:pPr marL="0" indent="0">
              <a:buNone/>
            </a:pPr>
            <a:r>
              <a:rPr lang="tr-TR" dirty="0" smtClean="0"/>
              <a:t> Hasta veya yaralının belirti ve bulgularını ayırt etmek.</a:t>
            </a:r>
          </a:p>
          <a:p>
            <a:pPr marL="0" indent="0">
              <a:buNone/>
            </a:pPr>
            <a:r>
              <a:rPr lang="tr-TR" dirty="0" smtClean="0"/>
              <a:t> Hastalık veya yaralanmanın ciddiyetini belirlemek.</a:t>
            </a:r>
          </a:p>
        </p:txBody>
      </p:sp>
    </p:spTree>
    <p:extLst>
      <p:ext uri="{BB962C8B-B14F-4D97-AF65-F5344CB8AC3E}">
        <p14:creationId xmlns:p14="http://schemas.microsoft.com/office/powerpoint/2010/main" val="3357554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a:t/>
            </a:r>
            <a:br>
              <a:rPr lang="tr-TR" sz="3600" dirty="0"/>
            </a:br>
            <a:r>
              <a:rPr lang="tr-TR" sz="3600" dirty="0" smtClean="0"/>
              <a:t>HASTA </a:t>
            </a:r>
            <a:r>
              <a:rPr lang="tr-TR" sz="3600" dirty="0" smtClean="0"/>
              <a:t>VEYA YARALININ ÖYKÜSÜNÜ</a:t>
            </a:r>
            <a:br>
              <a:rPr lang="tr-TR" sz="3600" dirty="0" smtClean="0"/>
            </a:br>
            <a:r>
              <a:rPr lang="tr-TR" sz="3600" dirty="0" smtClean="0"/>
              <a:t>ALMA</a:t>
            </a:r>
            <a:br>
              <a:rPr lang="tr-TR" sz="3600" dirty="0" smtClean="0"/>
            </a:br>
            <a:endParaRPr lang="tr-TR" sz="3600" dirty="0"/>
          </a:p>
        </p:txBody>
      </p:sp>
      <p:sp>
        <p:nvSpPr>
          <p:cNvPr id="3" name="İçerik Yer Tutucusu 2"/>
          <p:cNvSpPr>
            <a:spLocks noGrp="1"/>
          </p:cNvSpPr>
          <p:nvPr>
            <p:ph sz="half" idx="1"/>
          </p:nvPr>
        </p:nvSpPr>
        <p:spPr>
          <a:xfrm>
            <a:off x="179512" y="1600200"/>
            <a:ext cx="5544616" cy="4997152"/>
          </a:xfrm>
        </p:spPr>
        <p:txBody>
          <a:bodyPr>
            <a:normAutofit fontScale="92500" lnSpcReduction="20000"/>
          </a:bodyPr>
          <a:lstStyle/>
          <a:p>
            <a:pPr marL="0" indent="0">
              <a:buNone/>
            </a:pPr>
            <a:r>
              <a:rPr lang="tr-TR" dirty="0" smtClean="0"/>
              <a:t>Birinci değerlendirmenin ardından hasta veya yaralının baştan aşağı </a:t>
            </a:r>
            <a:r>
              <a:rPr lang="tr-TR" dirty="0" err="1" smtClean="0"/>
              <a:t>yaralanmalarını,deformitelerini</a:t>
            </a:r>
            <a:r>
              <a:rPr lang="tr-TR" dirty="0" smtClean="0"/>
              <a:t>, (şekil bozukluğu) ağrılı ve hassasiyet noktalarını belirleyerek muayene</a:t>
            </a:r>
          </a:p>
          <a:p>
            <a:pPr marL="0" indent="0">
              <a:buNone/>
            </a:pPr>
            <a:r>
              <a:rPr lang="tr-TR" dirty="0" smtClean="0"/>
              <a:t>etmeye </a:t>
            </a:r>
            <a:r>
              <a:rPr lang="tr-TR" b="1" dirty="0" smtClean="0">
                <a:solidFill>
                  <a:srgbClr val="FF0000"/>
                </a:solidFill>
              </a:rPr>
              <a:t>ikinci değerlendirme </a:t>
            </a:r>
            <a:r>
              <a:rPr lang="tr-TR" dirty="0" smtClean="0"/>
              <a:t>denilir.</a:t>
            </a:r>
          </a:p>
          <a:p>
            <a:pPr marL="0" indent="0">
              <a:buNone/>
            </a:pPr>
            <a:r>
              <a:rPr lang="tr-TR" b="1" dirty="0" smtClean="0">
                <a:solidFill>
                  <a:srgbClr val="00B0F0"/>
                </a:solidFill>
              </a:rPr>
              <a:t>İkinci değerlendirmenin amacı: </a:t>
            </a:r>
            <a:endParaRPr lang="tr-TR" b="1" dirty="0" smtClean="0">
              <a:solidFill>
                <a:srgbClr val="00B0F0"/>
              </a:solidFill>
            </a:endParaRPr>
          </a:p>
          <a:p>
            <a:pPr marL="0" indent="0">
              <a:buNone/>
            </a:pPr>
            <a:r>
              <a:rPr lang="tr-TR" dirty="0" smtClean="0"/>
              <a:t>Hasta </a:t>
            </a:r>
            <a:r>
              <a:rPr lang="tr-TR" dirty="0" smtClean="0"/>
              <a:t>veya yaralının birinci </a:t>
            </a:r>
            <a:r>
              <a:rPr lang="tr-TR" dirty="0" smtClean="0"/>
              <a:t>değerlendirmesinde yaşamsal </a:t>
            </a:r>
            <a:r>
              <a:rPr lang="tr-TR" dirty="0" smtClean="0"/>
              <a:t>tehlikesi bulunmayıp fakat müdahale edilmediği takdirde yaşam tehlikesi</a:t>
            </a:r>
          </a:p>
          <a:p>
            <a:pPr marL="0" indent="0">
              <a:buNone/>
            </a:pPr>
            <a:r>
              <a:rPr lang="tr-TR" dirty="0" smtClean="0"/>
              <a:t>oluşturabilecek tıbbi problemlerin belirlenmesidir.</a:t>
            </a:r>
            <a:endParaRPr lang="tr-TR" dirty="0"/>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700808"/>
            <a:ext cx="289066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183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İkinci Değerlendirmenin Aşamaları</a:t>
            </a:r>
            <a:br>
              <a:rPr lang="tr-TR" dirty="0" smtClean="0"/>
            </a:b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 Hasta veya yaralının ikinci değerlendirmesinde aşağıdaki uygulamalar yapılır.</a:t>
            </a:r>
          </a:p>
          <a:p>
            <a:pPr>
              <a:buFont typeface="Wingdings" panose="05000000000000000000" pitchFamily="2" charset="2"/>
              <a:buChar char="Ø"/>
            </a:pPr>
            <a:r>
              <a:rPr lang="tr-TR" dirty="0" smtClean="0"/>
              <a:t>Hasta veya yaralı öyküsü alma</a:t>
            </a:r>
          </a:p>
          <a:p>
            <a:pPr marL="0" indent="0">
              <a:buNone/>
            </a:pPr>
            <a:r>
              <a:rPr lang="tr-TR" dirty="0" smtClean="0"/>
              <a:t> Hasta veya yaralı ile görüşerek bilgi edinme</a:t>
            </a:r>
          </a:p>
          <a:p>
            <a:pPr marL="0" indent="0">
              <a:buNone/>
            </a:pPr>
            <a:r>
              <a:rPr lang="tr-TR" dirty="0" smtClean="0"/>
              <a:t> Çevredekiler ile görüşerek bilgi edinme</a:t>
            </a:r>
          </a:p>
          <a:p>
            <a:pPr>
              <a:buFont typeface="Wingdings" panose="05000000000000000000" pitchFamily="2" charset="2"/>
              <a:buChar char="Ø"/>
            </a:pPr>
            <a:r>
              <a:rPr lang="tr-TR" dirty="0" err="1" smtClean="0"/>
              <a:t>Vital</a:t>
            </a:r>
            <a:r>
              <a:rPr lang="tr-TR" dirty="0" smtClean="0"/>
              <a:t> bulguları alma</a:t>
            </a:r>
          </a:p>
          <a:p>
            <a:pPr marL="0" indent="0">
              <a:buNone/>
            </a:pPr>
            <a:r>
              <a:rPr lang="tr-TR" dirty="0" smtClean="0"/>
              <a:t> Solunum</a:t>
            </a:r>
          </a:p>
          <a:p>
            <a:pPr marL="0" indent="0">
              <a:buNone/>
            </a:pPr>
            <a:r>
              <a:rPr lang="tr-TR" dirty="0" smtClean="0"/>
              <a:t> Nabız</a:t>
            </a:r>
          </a:p>
          <a:p>
            <a:pPr marL="0" indent="0">
              <a:buNone/>
            </a:pPr>
            <a:r>
              <a:rPr lang="tr-TR" dirty="0" smtClean="0"/>
              <a:t> Kan basıncı</a:t>
            </a:r>
          </a:p>
          <a:p>
            <a:pPr marL="0" indent="0">
              <a:buNone/>
            </a:pPr>
            <a:r>
              <a:rPr lang="tr-TR" dirty="0" smtClean="0"/>
              <a:t> Vücut ısısı</a:t>
            </a:r>
            <a:endParaRPr lang="tr-TR" dirty="0"/>
          </a:p>
        </p:txBody>
      </p:sp>
    </p:spTree>
    <p:extLst>
      <p:ext uri="{BB962C8B-B14F-4D97-AF65-F5344CB8AC3E}">
        <p14:creationId xmlns:p14="http://schemas.microsoft.com/office/powerpoint/2010/main" val="2223832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İkinci </a:t>
            </a:r>
            <a:r>
              <a:rPr lang="tr-TR" dirty="0"/>
              <a:t>Değerlendirmenin Aşamaları</a:t>
            </a:r>
            <a:br>
              <a:rPr lang="tr-TR" dirty="0"/>
            </a:b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Baştan aşağı muayene</a:t>
            </a:r>
          </a:p>
          <a:p>
            <a:pPr marL="0" indent="0">
              <a:buNone/>
            </a:pPr>
            <a:r>
              <a:rPr lang="tr-TR" dirty="0" smtClean="0"/>
              <a:t> Baş, boyun ve yüz muayenesi</a:t>
            </a:r>
          </a:p>
          <a:p>
            <a:pPr marL="0" indent="0">
              <a:buNone/>
            </a:pPr>
            <a:r>
              <a:rPr lang="tr-TR" dirty="0" smtClean="0"/>
              <a:t> Göğüs muayenesi ve batın muayenesi</a:t>
            </a:r>
          </a:p>
          <a:p>
            <a:pPr marL="0" indent="0">
              <a:buNone/>
            </a:pPr>
            <a:r>
              <a:rPr lang="tr-TR" dirty="0" smtClean="0"/>
              <a:t> Alt, üst </a:t>
            </a:r>
            <a:r>
              <a:rPr lang="tr-TR" dirty="0" err="1" smtClean="0"/>
              <a:t>ekstremite</a:t>
            </a:r>
            <a:r>
              <a:rPr lang="tr-TR" dirty="0" smtClean="0"/>
              <a:t> ve </a:t>
            </a:r>
            <a:r>
              <a:rPr lang="tr-TR" dirty="0" err="1" smtClean="0"/>
              <a:t>kapiller</a:t>
            </a:r>
            <a:r>
              <a:rPr lang="tr-TR" dirty="0" smtClean="0"/>
              <a:t> dolum muayenesi</a:t>
            </a:r>
            <a:endParaRPr lang="tr-TR" dirty="0"/>
          </a:p>
        </p:txBody>
      </p:sp>
    </p:spTree>
    <p:extLst>
      <p:ext uri="{BB962C8B-B14F-4D97-AF65-F5344CB8AC3E}">
        <p14:creationId xmlns:p14="http://schemas.microsoft.com/office/powerpoint/2010/main" val="1388834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Hasta veya Yaralı Öyküsü Alma</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t>Hasta veya yaralı öyküsü alınırken bilinci açık ise kendisinden, değil ise yakınları veya çevredeki kişilerden konuşmaya dayalı olarak bilgiler toplanarak öykü alınır.</a:t>
            </a:r>
          </a:p>
          <a:p>
            <a:pPr marL="0" indent="0">
              <a:buNone/>
            </a:pPr>
            <a:endParaRPr lang="tr-TR" dirty="0"/>
          </a:p>
        </p:txBody>
      </p:sp>
    </p:spTree>
    <p:extLst>
      <p:ext uri="{BB962C8B-B14F-4D97-AF65-F5344CB8AC3E}">
        <p14:creationId xmlns:p14="http://schemas.microsoft.com/office/powerpoint/2010/main" val="2662976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es-ES" dirty="0" smtClean="0"/>
              <a:t>Hasta </a:t>
            </a:r>
            <a:r>
              <a:rPr lang="es-ES" dirty="0"/>
              <a:t>veya Yaralı Öyküsü Alma</a:t>
            </a:r>
            <a:br>
              <a:rPr lang="es-ES" dirty="0"/>
            </a:b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Hasta veya Yaralı ile Görüşerek Bilgi Edinme</a:t>
            </a:r>
          </a:p>
          <a:p>
            <a:pPr marL="0" indent="0">
              <a:buNone/>
            </a:pPr>
            <a:r>
              <a:rPr lang="tr-TR" dirty="0" smtClean="0"/>
              <a:t>Hasta veya yaralının bilinci yerinde ise aşağıdaki şekilde uygulamalar yapılarak bilgiler elde edilir.</a:t>
            </a:r>
          </a:p>
          <a:p>
            <a:pPr marL="0" indent="0">
              <a:buNone/>
            </a:pPr>
            <a:r>
              <a:rPr lang="tr-TR" dirty="0" smtClean="0">
                <a:solidFill>
                  <a:srgbClr val="FF0000"/>
                </a:solidFill>
              </a:rPr>
              <a:t>Hasta veya Yaralıya Yakın Oturulması</a:t>
            </a:r>
          </a:p>
          <a:p>
            <a:pPr marL="0" indent="0">
              <a:buNone/>
            </a:pPr>
            <a:r>
              <a:rPr lang="tr-TR" dirty="0" smtClean="0"/>
              <a:t>Hasta veya yaralının sizi net bir şekilde görebileceği ve duyabileceği mesafede durulmalıdır.</a:t>
            </a:r>
          </a:p>
          <a:p>
            <a:pPr marL="0" indent="0">
              <a:buNone/>
            </a:pPr>
            <a:r>
              <a:rPr lang="tr-TR" dirty="0" smtClean="0">
                <a:solidFill>
                  <a:srgbClr val="FF0000"/>
                </a:solidFill>
              </a:rPr>
              <a:t>Kendinizin Hasta veya Yaralıya Tanıtılması</a:t>
            </a:r>
          </a:p>
          <a:p>
            <a:pPr marL="0" indent="0">
              <a:buNone/>
            </a:pPr>
            <a:r>
              <a:rPr lang="tr-TR" dirty="0" smtClean="0"/>
              <a:t>Adınız, </a:t>
            </a:r>
            <a:r>
              <a:rPr lang="tr-TR" dirty="0" err="1" smtClean="0"/>
              <a:t>ünvanınız</a:t>
            </a:r>
            <a:r>
              <a:rPr lang="tr-TR" dirty="0" smtClean="0"/>
              <a:t> ve hangi kurum görevlisi olduğunuz hasta veya yaralıya açıklanmalıdır. Hasta veya yaralıya güven verilerek endişeleri giderilmelidir.</a:t>
            </a:r>
            <a:endParaRPr lang="tr-TR" dirty="0"/>
          </a:p>
        </p:txBody>
      </p:sp>
    </p:spTree>
    <p:extLst>
      <p:ext uri="{BB962C8B-B14F-4D97-AF65-F5344CB8AC3E}">
        <p14:creationId xmlns:p14="http://schemas.microsoft.com/office/powerpoint/2010/main" val="1147206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es-ES" dirty="0" smtClean="0"/>
              <a:t>Hasta </a:t>
            </a:r>
            <a:r>
              <a:rPr lang="es-ES" dirty="0"/>
              <a:t>veya Yaralı Öyküsü Alma</a:t>
            </a:r>
            <a:br>
              <a:rPr lang="es-ES" dirty="0"/>
            </a:b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dirty="0" smtClean="0">
                <a:solidFill>
                  <a:srgbClr val="FF0000"/>
                </a:solidFill>
              </a:rPr>
              <a:t>Hasta veya Yaralının Adının Öğrenilmesi</a:t>
            </a:r>
          </a:p>
          <a:p>
            <a:pPr marL="0" indent="0">
              <a:buNone/>
            </a:pPr>
            <a:r>
              <a:rPr lang="tr-TR" dirty="0" smtClean="0"/>
              <a:t>Hasta veya yaralının ismini öğrendikten sonra adıyla hitap edilerek kibar ve nazik davranılmalıdır; ayrıca vaka kayıt formunun doldurulmasında da isim gereklidir.</a:t>
            </a:r>
          </a:p>
          <a:p>
            <a:pPr marL="0" indent="0">
              <a:buNone/>
            </a:pPr>
            <a:r>
              <a:rPr lang="tr-TR" dirty="0" smtClean="0">
                <a:solidFill>
                  <a:srgbClr val="FF0000"/>
                </a:solidFill>
              </a:rPr>
              <a:t>Hasta veya Yaralının Yaşının Öğrenilmesi</a:t>
            </a:r>
          </a:p>
          <a:p>
            <a:pPr marL="0" indent="0">
              <a:buNone/>
            </a:pPr>
            <a:r>
              <a:rPr lang="tr-TR" dirty="0" smtClean="0"/>
              <a:t>Yaşın öğrenilmesi hasta veya yaralıya kullanılacak olan tıbbi malzeme ve ilaçların seçiminde size kolaylık sağlayacaktır.</a:t>
            </a:r>
          </a:p>
          <a:p>
            <a:pPr marL="0" indent="0">
              <a:buNone/>
            </a:pPr>
            <a:endParaRPr lang="tr-TR" dirty="0"/>
          </a:p>
        </p:txBody>
      </p:sp>
    </p:spTree>
    <p:extLst>
      <p:ext uri="{BB962C8B-B14F-4D97-AF65-F5344CB8AC3E}">
        <p14:creationId xmlns:p14="http://schemas.microsoft.com/office/powerpoint/2010/main" val="3129393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Olayın Nasıl Geliştiğinin Öğrenilmesi</a:t>
            </a:r>
            <a:br>
              <a:rPr lang="tr-TR" dirty="0" smtClean="0"/>
            </a:b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dirty="0" smtClean="0"/>
              <a:t>Hasta veya yaralıya, temel şikâyetinin ne olduğu sorulur. Ayrıca; mide bulantısı, baş ağrısı gibi belirtiler hakkında bilgiler elde edilir. Birden fazla belirtiden söz ediyor ise en çok neden rahatsız olduğu sorularak öğrenilir.</a:t>
            </a:r>
          </a:p>
          <a:p>
            <a:pPr marL="0" indent="0">
              <a:buNone/>
            </a:pPr>
            <a:r>
              <a:rPr lang="tr-TR" dirty="0" smtClean="0"/>
              <a:t>Hasta veya yaralı bir kaza geçirmiş ise açık uçlu sorular sorularak olayın detayları hakkında geniş bilgiler elde edilir. Daha sonra özel sorulara geçilerek olay netleştirilmeye çalışılır.</a:t>
            </a:r>
            <a:endParaRPr lang="tr-TR" dirty="0"/>
          </a:p>
        </p:txBody>
      </p:sp>
    </p:spTree>
    <p:extLst>
      <p:ext uri="{BB962C8B-B14F-4D97-AF65-F5344CB8AC3E}">
        <p14:creationId xmlns:p14="http://schemas.microsoft.com/office/powerpoint/2010/main" val="2941639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4000" dirty="0" smtClean="0"/>
              <a:t>Hasta veya Yaralının Kişisel Özgeçmişinin Alınması</a:t>
            </a:r>
            <a:r>
              <a:rPr lang="tr-TR" sz="3200" dirty="0" smtClean="0"/>
              <a:t/>
            </a:r>
            <a:br>
              <a:rPr lang="tr-TR" sz="3200" dirty="0" smtClean="0"/>
            </a:br>
            <a:endParaRPr lang="tr-TR" sz="3200" dirty="0"/>
          </a:p>
        </p:txBody>
      </p:sp>
      <p:sp>
        <p:nvSpPr>
          <p:cNvPr id="3" name="İçerik Yer Tutucusu 2"/>
          <p:cNvSpPr>
            <a:spLocks noGrp="1"/>
          </p:cNvSpPr>
          <p:nvPr>
            <p:ph idx="1"/>
          </p:nvPr>
        </p:nvSpPr>
        <p:spPr/>
        <p:txBody>
          <a:bodyPr/>
          <a:lstStyle/>
          <a:p>
            <a:pPr marL="0" indent="0">
              <a:buNone/>
            </a:pPr>
            <a:r>
              <a:rPr lang="tr-TR" dirty="0" smtClean="0"/>
              <a:t>Hasta veya yaralının kişisel özgeçmişine ait bilgiler edinilmesi tanı ve </a:t>
            </a:r>
            <a:r>
              <a:rPr lang="tr-TR" dirty="0" smtClean="0"/>
              <a:t>tıbbi müdahalede </a:t>
            </a:r>
            <a:r>
              <a:rPr lang="tr-TR" dirty="0" smtClean="0"/>
              <a:t>çok yardımcı olabilir. Ayrıca, hasta veya yaralının bilincinin </a:t>
            </a:r>
            <a:r>
              <a:rPr lang="tr-TR" dirty="0" smtClean="0"/>
              <a:t>kapanması durumunda </a:t>
            </a:r>
            <a:r>
              <a:rPr lang="tr-TR" dirty="0" smtClean="0"/>
              <a:t>da tıbbi müdahalede bulunan sağlık personeline yol gösterici olabilir.</a:t>
            </a:r>
            <a:endParaRPr lang="tr-TR" dirty="0"/>
          </a:p>
        </p:txBody>
      </p:sp>
    </p:spTree>
    <p:extLst>
      <p:ext uri="{BB962C8B-B14F-4D97-AF65-F5344CB8AC3E}">
        <p14:creationId xmlns:p14="http://schemas.microsoft.com/office/powerpoint/2010/main" val="868979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SAMPLE</a:t>
            </a: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solidFill>
                  <a:srgbClr val="FF0000"/>
                </a:solidFill>
              </a:rPr>
              <a:t>S-</a:t>
            </a:r>
            <a:r>
              <a:rPr lang="tr-TR" dirty="0" err="1" smtClean="0">
                <a:solidFill>
                  <a:srgbClr val="FF0000"/>
                </a:solidFill>
              </a:rPr>
              <a:t>Signsard</a:t>
            </a:r>
            <a:r>
              <a:rPr lang="tr-TR" dirty="0" smtClean="0">
                <a:solidFill>
                  <a:srgbClr val="FF0000"/>
                </a:solidFill>
              </a:rPr>
              <a:t> </a:t>
            </a:r>
            <a:r>
              <a:rPr lang="tr-TR" dirty="0" err="1" smtClean="0">
                <a:solidFill>
                  <a:srgbClr val="FF0000"/>
                </a:solidFill>
              </a:rPr>
              <a:t>symptoms</a:t>
            </a:r>
            <a:r>
              <a:rPr lang="tr-TR" dirty="0" smtClean="0">
                <a:solidFill>
                  <a:srgbClr val="FF0000"/>
                </a:solidFill>
              </a:rPr>
              <a:t> (Bulgular ve belirtiler): </a:t>
            </a:r>
            <a:r>
              <a:rPr lang="tr-TR" dirty="0" smtClean="0"/>
              <a:t>Hasta veya yaralının belirti ve bulgularının alınması gerekir.</a:t>
            </a:r>
          </a:p>
          <a:p>
            <a:pPr marL="0" indent="0">
              <a:buNone/>
            </a:pPr>
            <a:r>
              <a:rPr lang="tr-TR" dirty="0" smtClean="0">
                <a:solidFill>
                  <a:srgbClr val="FF0000"/>
                </a:solidFill>
              </a:rPr>
              <a:t>A-</a:t>
            </a:r>
            <a:r>
              <a:rPr lang="tr-TR" dirty="0" err="1" smtClean="0">
                <a:solidFill>
                  <a:srgbClr val="FF0000"/>
                </a:solidFill>
              </a:rPr>
              <a:t>Allergics</a:t>
            </a:r>
            <a:r>
              <a:rPr lang="tr-TR" dirty="0" smtClean="0">
                <a:solidFill>
                  <a:srgbClr val="FF0000"/>
                </a:solidFill>
              </a:rPr>
              <a:t> </a:t>
            </a:r>
            <a:r>
              <a:rPr lang="tr-TR" dirty="0" smtClean="0">
                <a:solidFill>
                  <a:srgbClr val="FF0000"/>
                </a:solidFill>
              </a:rPr>
              <a:t>(Alerjiler): </a:t>
            </a:r>
            <a:r>
              <a:rPr lang="tr-TR" dirty="0" smtClean="0"/>
              <a:t>Herhangi bir ilaca veya maddeye alerjisinin olup olmadığının öğrenilmesi önemlidir.</a:t>
            </a:r>
          </a:p>
          <a:p>
            <a:pPr marL="0" indent="0">
              <a:buNone/>
            </a:pPr>
            <a:r>
              <a:rPr lang="tr-TR" dirty="0" smtClean="0">
                <a:solidFill>
                  <a:srgbClr val="FF0000"/>
                </a:solidFill>
              </a:rPr>
              <a:t>M-</a:t>
            </a:r>
            <a:r>
              <a:rPr lang="tr-TR" dirty="0" err="1" smtClean="0">
                <a:solidFill>
                  <a:srgbClr val="FF0000"/>
                </a:solidFill>
              </a:rPr>
              <a:t>Medications</a:t>
            </a:r>
            <a:r>
              <a:rPr lang="tr-TR" dirty="0" smtClean="0">
                <a:solidFill>
                  <a:srgbClr val="FF0000"/>
                </a:solidFill>
              </a:rPr>
              <a:t> </a:t>
            </a:r>
            <a:r>
              <a:rPr lang="tr-TR" dirty="0" smtClean="0">
                <a:solidFill>
                  <a:srgbClr val="FF0000"/>
                </a:solidFill>
              </a:rPr>
              <a:t>(İlaç): </a:t>
            </a:r>
            <a:r>
              <a:rPr lang="tr-TR" dirty="0" smtClean="0"/>
              <a:t>Kullanmakta olduğu ilaçların öğrenilmesi gerekir.</a:t>
            </a:r>
          </a:p>
          <a:p>
            <a:pPr marL="0" indent="0">
              <a:buNone/>
            </a:pPr>
            <a:r>
              <a:rPr lang="tr-TR" dirty="0" smtClean="0">
                <a:solidFill>
                  <a:srgbClr val="FF0000"/>
                </a:solidFill>
              </a:rPr>
              <a:t>P-</a:t>
            </a:r>
            <a:r>
              <a:rPr lang="tr-TR" dirty="0" err="1" smtClean="0">
                <a:solidFill>
                  <a:srgbClr val="FF0000"/>
                </a:solidFill>
              </a:rPr>
              <a:t>Past</a:t>
            </a:r>
            <a:r>
              <a:rPr lang="tr-TR" dirty="0" smtClean="0">
                <a:solidFill>
                  <a:srgbClr val="FF0000"/>
                </a:solidFill>
              </a:rPr>
              <a:t> </a:t>
            </a:r>
            <a:r>
              <a:rPr lang="tr-TR" dirty="0" err="1" smtClean="0">
                <a:solidFill>
                  <a:srgbClr val="FF0000"/>
                </a:solidFill>
              </a:rPr>
              <a:t>history</a:t>
            </a:r>
            <a:r>
              <a:rPr lang="tr-TR" dirty="0" smtClean="0">
                <a:solidFill>
                  <a:srgbClr val="FF0000"/>
                </a:solidFill>
              </a:rPr>
              <a:t> (Tıbbi geçmiş): </a:t>
            </a:r>
            <a:r>
              <a:rPr lang="tr-TR" dirty="0" smtClean="0"/>
              <a:t>Daha önce geçirmiş olduğu rahatsızlıkları, görmekte olduğu tedavi olup olmadığının sorulması gerekir.</a:t>
            </a:r>
            <a:endParaRPr lang="tr-TR" dirty="0"/>
          </a:p>
        </p:txBody>
      </p:sp>
    </p:spTree>
    <p:extLst>
      <p:ext uri="{BB962C8B-B14F-4D97-AF65-F5344CB8AC3E}">
        <p14:creationId xmlns:p14="http://schemas.microsoft.com/office/powerpoint/2010/main" val="1383163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SAMPLE</a:t>
            </a: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L-</a:t>
            </a:r>
            <a:r>
              <a:rPr lang="tr-TR" dirty="0" err="1" smtClean="0">
                <a:solidFill>
                  <a:srgbClr val="FF0000"/>
                </a:solidFill>
              </a:rPr>
              <a:t>Last</a:t>
            </a:r>
            <a:r>
              <a:rPr lang="tr-TR" dirty="0" smtClean="0">
                <a:solidFill>
                  <a:srgbClr val="FF0000"/>
                </a:solidFill>
              </a:rPr>
              <a:t> </a:t>
            </a:r>
            <a:r>
              <a:rPr lang="tr-TR" dirty="0" smtClean="0">
                <a:solidFill>
                  <a:srgbClr val="FF0000"/>
                </a:solidFill>
              </a:rPr>
              <a:t>meal (Son yediği yemek): </a:t>
            </a:r>
            <a:r>
              <a:rPr lang="tr-TR" dirty="0" smtClean="0"/>
              <a:t>Hasta veya yaralıya, en son ne yediği ve saat kaçta yediği veya içtiği gibi soruların sorulup bilgi elde edilmesi gerekir. Çünkü hasta veya yaralıya cerrahi bir müdahale yapılması gerektiğinde, son yemek saatinin bilinmesi önemlidir.</a:t>
            </a:r>
          </a:p>
          <a:p>
            <a:pPr marL="0" indent="0">
              <a:buNone/>
            </a:pPr>
            <a:r>
              <a:rPr lang="tr-TR" dirty="0" smtClean="0">
                <a:solidFill>
                  <a:srgbClr val="FF0000"/>
                </a:solidFill>
              </a:rPr>
              <a:t>E-</a:t>
            </a:r>
            <a:r>
              <a:rPr lang="tr-TR" dirty="0" err="1" smtClean="0">
                <a:solidFill>
                  <a:srgbClr val="FF0000"/>
                </a:solidFill>
              </a:rPr>
              <a:t>Events</a:t>
            </a:r>
            <a:r>
              <a:rPr lang="tr-TR" dirty="0" smtClean="0">
                <a:solidFill>
                  <a:srgbClr val="FF0000"/>
                </a:solidFill>
              </a:rPr>
              <a:t> </a:t>
            </a:r>
            <a:r>
              <a:rPr lang="tr-TR" dirty="0" err="1" smtClean="0">
                <a:solidFill>
                  <a:srgbClr val="FF0000"/>
                </a:solidFill>
              </a:rPr>
              <a:t>leading</a:t>
            </a:r>
            <a:r>
              <a:rPr lang="tr-TR" dirty="0" smtClean="0">
                <a:solidFill>
                  <a:srgbClr val="FF0000"/>
                </a:solidFill>
              </a:rPr>
              <a:t> </a:t>
            </a:r>
            <a:r>
              <a:rPr lang="tr-TR" dirty="0" err="1" smtClean="0">
                <a:solidFill>
                  <a:srgbClr val="FF0000"/>
                </a:solidFill>
              </a:rPr>
              <a:t>to</a:t>
            </a:r>
            <a:r>
              <a:rPr lang="tr-TR" dirty="0" smtClean="0">
                <a:solidFill>
                  <a:srgbClr val="FF0000"/>
                </a:solidFill>
              </a:rPr>
              <a:t> </a:t>
            </a:r>
            <a:r>
              <a:rPr lang="tr-TR" dirty="0" err="1" smtClean="0">
                <a:solidFill>
                  <a:srgbClr val="FF0000"/>
                </a:solidFill>
              </a:rPr>
              <a:t>incident</a:t>
            </a:r>
            <a:r>
              <a:rPr lang="tr-TR" dirty="0" smtClean="0">
                <a:solidFill>
                  <a:srgbClr val="FF0000"/>
                </a:solidFill>
              </a:rPr>
              <a:t> (Olaya götüren sonuçlar): </a:t>
            </a:r>
            <a:r>
              <a:rPr lang="tr-TR" dirty="0" smtClean="0"/>
              <a:t>Olayın, nasıl oluştuğu ve geliştiği hakkında bilgiler elde edilmesi gereklidir.</a:t>
            </a:r>
          </a:p>
          <a:p>
            <a:pPr marL="0" indent="0">
              <a:buNone/>
            </a:pPr>
            <a:r>
              <a:rPr lang="tr-TR" dirty="0" smtClean="0"/>
              <a:t>En fazla karşılaşılan şikâyetlerden birisi de ağrıdır. Hasta veya yaralıdaki ağrının niteliği ve şiddetini öğrenmek için aşağıda yer alan sorular sorulabilir.</a:t>
            </a:r>
            <a:endParaRPr lang="tr-TR" dirty="0"/>
          </a:p>
        </p:txBody>
      </p:sp>
    </p:spTree>
    <p:extLst>
      <p:ext uri="{BB962C8B-B14F-4D97-AF65-F5344CB8AC3E}">
        <p14:creationId xmlns:p14="http://schemas.microsoft.com/office/powerpoint/2010/main" val="4216099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sz="4000" dirty="0" smtClean="0"/>
              <a:t>Hasta </a:t>
            </a:r>
            <a:r>
              <a:rPr lang="tr-TR" sz="4000" dirty="0"/>
              <a:t>veya Yaralı Değerlendirmenin Amacı</a:t>
            </a:r>
            <a:r>
              <a:rPr lang="tr-TR" dirty="0"/>
              <a:t/>
            </a:r>
            <a:br>
              <a:rPr lang="tr-TR" dirty="0"/>
            </a:br>
            <a:endParaRPr lang="tr-TR" dirty="0"/>
          </a:p>
        </p:txBody>
      </p:sp>
      <p:sp>
        <p:nvSpPr>
          <p:cNvPr id="3" name="İçerik Yer Tutucusu 2"/>
          <p:cNvSpPr>
            <a:spLocks noGrp="1"/>
          </p:cNvSpPr>
          <p:nvPr>
            <p:ph idx="1"/>
          </p:nvPr>
        </p:nvSpPr>
        <p:spPr/>
        <p:txBody>
          <a:bodyPr/>
          <a:lstStyle/>
          <a:p>
            <a:pPr marL="0" indent="0">
              <a:buNone/>
            </a:pPr>
            <a:r>
              <a:rPr lang="tr-TR" dirty="0" smtClean="0"/>
              <a:t> Yapılacak müdahalede öncelikleri belirlemek.</a:t>
            </a:r>
          </a:p>
          <a:p>
            <a:pPr marL="0" indent="0">
              <a:buNone/>
            </a:pPr>
            <a:r>
              <a:rPr lang="tr-TR" dirty="0" smtClean="0"/>
              <a:t> Hasta veya yaralıya yapılacak olan tıbbi müdahale sırasını belirlemek.</a:t>
            </a:r>
          </a:p>
          <a:p>
            <a:pPr marL="0" indent="0">
              <a:buNone/>
            </a:pPr>
            <a:r>
              <a:rPr lang="tr-TR" dirty="0" smtClean="0"/>
              <a:t> Hasta veya yaralıya, en hızlı ve doğru şekilde güvenli müdahalede bulunmak</a:t>
            </a:r>
          </a:p>
          <a:p>
            <a:pPr marL="0" indent="0">
              <a:buNone/>
            </a:pPr>
            <a:r>
              <a:rPr lang="tr-TR" dirty="0" smtClean="0"/>
              <a:t> Hasta veya yaralıyı, en hızlı ve doğru şekilde uygun sağlık </a:t>
            </a:r>
            <a:r>
              <a:rPr lang="tr-TR" dirty="0" smtClean="0"/>
              <a:t>kuruluşuna transportunu </a:t>
            </a:r>
            <a:r>
              <a:rPr lang="tr-TR" dirty="0" smtClean="0"/>
              <a:t>sağlamak.</a:t>
            </a:r>
          </a:p>
          <a:p>
            <a:pPr marL="0" indent="0">
              <a:buNone/>
            </a:pPr>
            <a:endParaRPr lang="tr-TR" dirty="0"/>
          </a:p>
        </p:txBody>
      </p:sp>
    </p:spTree>
    <p:extLst>
      <p:ext uri="{BB962C8B-B14F-4D97-AF65-F5344CB8AC3E}">
        <p14:creationId xmlns:p14="http://schemas.microsoft.com/office/powerpoint/2010/main" val="3591548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PQRST</a:t>
            </a: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solidFill>
                  <a:srgbClr val="FF0000"/>
                </a:solidFill>
              </a:rPr>
              <a:t>P-</a:t>
            </a:r>
            <a:r>
              <a:rPr lang="tr-TR" dirty="0" err="1" smtClean="0">
                <a:solidFill>
                  <a:srgbClr val="FF0000"/>
                </a:solidFill>
              </a:rPr>
              <a:t>Provoked</a:t>
            </a:r>
            <a:r>
              <a:rPr lang="tr-TR" dirty="0" smtClean="0">
                <a:solidFill>
                  <a:srgbClr val="FF0000"/>
                </a:solidFill>
              </a:rPr>
              <a:t> (Provoke eden nedenler): </a:t>
            </a:r>
            <a:r>
              <a:rPr lang="tr-TR" dirty="0" smtClean="0"/>
              <a:t>Ağrıya neyin neden olduğu, neyin hafifleştirdiği ve kötüleştirdiği sorulmalıdır.</a:t>
            </a:r>
          </a:p>
          <a:p>
            <a:pPr marL="0" indent="0">
              <a:buNone/>
            </a:pPr>
            <a:r>
              <a:rPr lang="tr-TR" dirty="0" smtClean="0">
                <a:solidFill>
                  <a:srgbClr val="FF0000"/>
                </a:solidFill>
              </a:rPr>
              <a:t>Q-</a:t>
            </a:r>
            <a:r>
              <a:rPr lang="tr-TR" dirty="0" err="1" smtClean="0">
                <a:solidFill>
                  <a:srgbClr val="FF0000"/>
                </a:solidFill>
              </a:rPr>
              <a:t>Quality</a:t>
            </a:r>
            <a:r>
              <a:rPr lang="tr-TR" dirty="0" smtClean="0">
                <a:solidFill>
                  <a:srgbClr val="FF0000"/>
                </a:solidFill>
              </a:rPr>
              <a:t> </a:t>
            </a:r>
            <a:r>
              <a:rPr lang="tr-TR" dirty="0" smtClean="0">
                <a:solidFill>
                  <a:srgbClr val="FF0000"/>
                </a:solidFill>
              </a:rPr>
              <a:t>(Kalitesi): </a:t>
            </a:r>
            <a:r>
              <a:rPr lang="tr-TR" dirty="0" smtClean="0"/>
              <a:t>Ağrının batıcı, </a:t>
            </a:r>
            <a:r>
              <a:rPr lang="tr-TR" dirty="0" err="1" smtClean="0"/>
              <a:t>künt</a:t>
            </a:r>
            <a:r>
              <a:rPr lang="tr-TR" dirty="0" smtClean="0"/>
              <a:t>, keskin ya da yaygın olup olmadığı sorularak ağrının niteliği öğrenilir.</a:t>
            </a:r>
          </a:p>
          <a:p>
            <a:pPr marL="0" indent="0">
              <a:buNone/>
            </a:pPr>
            <a:r>
              <a:rPr lang="tr-TR" dirty="0" smtClean="0">
                <a:solidFill>
                  <a:srgbClr val="FF0000"/>
                </a:solidFill>
              </a:rPr>
              <a:t>R-</a:t>
            </a:r>
            <a:r>
              <a:rPr lang="tr-TR" dirty="0" err="1" smtClean="0">
                <a:solidFill>
                  <a:srgbClr val="FF0000"/>
                </a:solidFill>
              </a:rPr>
              <a:t>Region</a:t>
            </a:r>
            <a:r>
              <a:rPr lang="tr-TR" dirty="0" smtClean="0">
                <a:solidFill>
                  <a:srgbClr val="FF0000"/>
                </a:solidFill>
              </a:rPr>
              <a:t> </a:t>
            </a:r>
            <a:r>
              <a:rPr lang="tr-TR" dirty="0" smtClean="0">
                <a:solidFill>
                  <a:srgbClr val="FF0000"/>
                </a:solidFill>
              </a:rPr>
              <a:t>(Bölgesi): </a:t>
            </a:r>
            <a:r>
              <a:rPr lang="tr-TR" dirty="0" smtClean="0"/>
              <a:t>Ağrının bir bölgeden diğer bir bölgeye geçişi olup olmadığı sorulur. Örnek: Göğüs bölgesindeki bir ağrının sol omuza doğru yayılarak devam etmesi gibi.</a:t>
            </a:r>
            <a:endParaRPr lang="tr-TR" dirty="0"/>
          </a:p>
        </p:txBody>
      </p:sp>
    </p:spTree>
    <p:extLst>
      <p:ext uri="{BB962C8B-B14F-4D97-AF65-F5344CB8AC3E}">
        <p14:creationId xmlns:p14="http://schemas.microsoft.com/office/powerpoint/2010/main" val="178441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PQRST</a:t>
            </a: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S-</a:t>
            </a:r>
            <a:r>
              <a:rPr lang="tr-TR" dirty="0" err="1" smtClean="0">
                <a:solidFill>
                  <a:srgbClr val="FF0000"/>
                </a:solidFill>
              </a:rPr>
              <a:t>Severity</a:t>
            </a:r>
            <a:r>
              <a:rPr lang="tr-TR" dirty="0" smtClean="0">
                <a:solidFill>
                  <a:srgbClr val="FF0000"/>
                </a:solidFill>
              </a:rPr>
              <a:t> </a:t>
            </a:r>
            <a:r>
              <a:rPr lang="tr-TR" dirty="0" smtClean="0">
                <a:solidFill>
                  <a:srgbClr val="FF0000"/>
                </a:solidFill>
              </a:rPr>
              <a:t>(Şiddeti): </a:t>
            </a:r>
            <a:r>
              <a:rPr lang="tr-TR" dirty="0" smtClean="0"/>
              <a:t>Ağrının az, orta veya çok şiddetli olup olmadığı sorularak öğrenilir. Örnek: Hasta veya yaralının ağrısı 5 rakamı ile </a:t>
            </a:r>
            <a:r>
              <a:rPr lang="tr-TR" dirty="0" smtClean="0"/>
              <a:t>değerlendirilecek olursa</a:t>
            </a:r>
            <a:r>
              <a:rPr lang="tr-TR" dirty="0" smtClean="0"/>
              <a:t>, ağrının numarası kaç olduğu sorularak şiddeti tespit </a:t>
            </a:r>
            <a:r>
              <a:rPr lang="tr-TR" dirty="0" smtClean="0"/>
              <a:t>edilebilir.</a:t>
            </a:r>
          </a:p>
          <a:p>
            <a:pPr marL="0" indent="0">
              <a:buNone/>
            </a:pPr>
            <a:r>
              <a:rPr lang="tr-TR" dirty="0" smtClean="0">
                <a:solidFill>
                  <a:srgbClr val="FF0000"/>
                </a:solidFill>
              </a:rPr>
              <a:t>T-Time </a:t>
            </a:r>
            <a:r>
              <a:rPr lang="tr-TR" dirty="0" smtClean="0">
                <a:solidFill>
                  <a:srgbClr val="FF0000"/>
                </a:solidFill>
              </a:rPr>
              <a:t>(Zaman): </a:t>
            </a:r>
            <a:r>
              <a:rPr lang="tr-TR" dirty="0" smtClean="0"/>
              <a:t>Hasta veya yaralıya ağrının hafifleme, şiddetlenme zamanları ve daha önce böyle ağrılarının olup olmadığı sorulur. </a:t>
            </a:r>
            <a:endParaRPr lang="tr-TR" dirty="0" smtClean="0"/>
          </a:p>
          <a:p>
            <a:pPr marL="0" indent="0">
              <a:buNone/>
            </a:pPr>
            <a:r>
              <a:rPr lang="tr-TR" dirty="0" smtClean="0"/>
              <a:t>Örnek</a:t>
            </a:r>
            <a:r>
              <a:rPr lang="tr-TR" dirty="0" smtClean="0"/>
              <a:t>: Ağrının batıcı şekilde beş dakika devam edip sonra durması ve ardından </a:t>
            </a:r>
            <a:r>
              <a:rPr lang="tr-TR" dirty="0" smtClean="0"/>
              <a:t>tekrar başlaması </a:t>
            </a:r>
            <a:r>
              <a:rPr lang="tr-TR" dirty="0" smtClean="0"/>
              <a:t>gibi. Elde edilen tüm bu bilgiler vaka kayıt formuna tam ve eksiksiz olarak </a:t>
            </a:r>
            <a:r>
              <a:rPr lang="tr-TR" dirty="0" smtClean="0"/>
              <a:t>süresinde yazılmalıdır</a:t>
            </a:r>
            <a:r>
              <a:rPr lang="tr-TR" dirty="0" smtClean="0"/>
              <a:t>.</a:t>
            </a:r>
          </a:p>
          <a:p>
            <a:pPr marL="0" indent="0">
              <a:buNone/>
            </a:pPr>
            <a:endParaRPr lang="tr-TR" dirty="0"/>
          </a:p>
        </p:txBody>
      </p:sp>
    </p:spTree>
    <p:extLst>
      <p:ext uri="{BB962C8B-B14F-4D97-AF65-F5344CB8AC3E}">
        <p14:creationId xmlns:p14="http://schemas.microsoft.com/office/powerpoint/2010/main" val="1911970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Çevredekiler ile Görüşerek Bilgi Edinme</a:t>
            </a:r>
            <a:br>
              <a:rPr lang="tr-TR" dirty="0" smtClean="0"/>
            </a:br>
            <a:endParaRPr lang="tr-TR" dirty="0"/>
          </a:p>
        </p:txBody>
      </p:sp>
      <p:sp>
        <p:nvSpPr>
          <p:cNvPr id="3" name="İçerik Yer Tutucusu 2"/>
          <p:cNvSpPr>
            <a:spLocks noGrp="1"/>
          </p:cNvSpPr>
          <p:nvPr>
            <p:ph idx="1"/>
          </p:nvPr>
        </p:nvSpPr>
        <p:spPr>
          <a:xfrm>
            <a:off x="0" y="1600200"/>
            <a:ext cx="9144000" cy="5257800"/>
          </a:xfrm>
        </p:spPr>
        <p:txBody>
          <a:bodyPr>
            <a:normAutofit fontScale="47500" lnSpcReduction="20000"/>
          </a:bodyPr>
          <a:lstStyle/>
          <a:p>
            <a:pPr marL="0" indent="0">
              <a:buNone/>
            </a:pPr>
            <a:r>
              <a:rPr lang="tr-TR" sz="6000" dirty="0" smtClean="0"/>
              <a:t>Çevredeki kişiler ile görüşme yaparken hasta veya yaralı ile akrabalık derecesi ve kim</a:t>
            </a:r>
          </a:p>
          <a:p>
            <a:pPr marL="0" indent="0">
              <a:buNone/>
            </a:pPr>
            <a:r>
              <a:rPr lang="tr-TR" sz="6000" dirty="0" smtClean="0"/>
              <a:t>olduğu mutlaka öğrenilmelidir. Olayı görenleri belirleyerek aşağıdaki bilgiler elde</a:t>
            </a:r>
          </a:p>
          <a:p>
            <a:pPr marL="0" indent="0">
              <a:buNone/>
            </a:pPr>
            <a:r>
              <a:rPr lang="tr-TR" sz="6000" dirty="0" smtClean="0"/>
              <a:t>edilmelidir</a:t>
            </a:r>
            <a:r>
              <a:rPr lang="tr-TR" sz="6000" dirty="0" smtClean="0"/>
              <a:t>.</a:t>
            </a:r>
            <a:endParaRPr lang="tr-TR" sz="6000" dirty="0" smtClean="0"/>
          </a:p>
          <a:p>
            <a:pPr marL="0" indent="0">
              <a:buNone/>
            </a:pPr>
            <a:r>
              <a:rPr lang="tr-TR" sz="6000" dirty="0" smtClean="0"/>
              <a:t> Hasta veya yaralının adının öğrenilmesi</a:t>
            </a:r>
            <a:r>
              <a:rPr lang="tr-TR" sz="6000" dirty="0" smtClean="0"/>
              <a:t>.</a:t>
            </a:r>
          </a:p>
          <a:p>
            <a:pPr marL="0" indent="0">
              <a:buNone/>
            </a:pPr>
            <a:r>
              <a:rPr lang="tr-TR" sz="6000" dirty="0" smtClean="0"/>
              <a:t> </a:t>
            </a:r>
            <a:r>
              <a:rPr lang="tr-TR" sz="6000" dirty="0" smtClean="0"/>
              <a:t>Örnek: Hasta veya yaralı çocuk ise</a:t>
            </a:r>
          </a:p>
          <a:p>
            <a:pPr marL="0" indent="0">
              <a:buNone/>
            </a:pPr>
            <a:r>
              <a:rPr lang="tr-TR" sz="6000" dirty="0" smtClean="0"/>
              <a:t>ebeveynlerinden bilgi alınması.</a:t>
            </a:r>
          </a:p>
          <a:p>
            <a:pPr marL="0" indent="0">
              <a:buNone/>
            </a:pPr>
            <a:r>
              <a:rPr lang="tr-TR" sz="6000" dirty="0" smtClean="0"/>
              <a:t> Olayın ne olduğunun öğrenilmesi. </a:t>
            </a:r>
            <a:endParaRPr lang="tr-TR" sz="6000" dirty="0" smtClean="0"/>
          </a:p>
          <a:p>
            <a:pPr marL="0" indent="0">
              <a:buNone/>
            </a:pPr>
            <a:r>
              <a:rPr lang="tr-TR" sz="6000" dirty="0" smtClean="0"/>
              <a:t>Örnek</a:t>
            </a:r>
            <a:r>
              <a:rPr lang="tr-TR" sz="6000" dirty="0" smtClean="0"/>
              <a:t>: Düşerek kafasını yere çarptığının</a:t>
            </a:r>
          </a:p>
          <a:p>
            <a:pPr marL="0" indent="0">
              <a:buNone/>
            </a:pPr>
            <a:r>
              <a:rPr lang="tr-TR" sz="6000" dirty="0" smtClean="0"/>
              <a:t>öğrenilmesi gibi.</a:t>
            </a:r>
          </a:p>
          <a:p>
            <a:pPr marL="0" indent="0">
              <a:buNone/>
            </a:pPr>
            <a:endParaRPr lang="tr-TR" dirty="0"/>
          </a:p>
        </p:txBody>
      </p:sp>
    </p:spTree>
    <p:extLst>
      <p:ext uri="{BB962C8B-B14F-4D97-AF65-F5344CB8AC3E}">
        <p14:creationId xmlns:p14="http://schemas.microsoft.com/office/powerpoint/2010/main" val="1843105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Çevredekiler ile Görüşerek Bilgi Edinme</a:t>
            </a: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a:t> Olay gelişmeden önce herhangi bir şikâyetinin olup olmadığının öğrenilmesi.</a:t>
            </a:r>
          </a:p>
          <a:p>
            <a:pPr marL="0" indent="0">
              <a:buNone/>
            </a:pPr>
            <a:r>
              <a:rPr lang="tr-TR" dirty="0"/>
              <a:t>Örnek: Düşmeden önce yüzünü veya başını tutması ya da başının </a:t>
            </a:r>
            <a:r>
              <a:rPr lang="tr-TR" dirty="0" smtClean="0"/>
              <a:t>döndüğünü söylemesi </a:t>
            </a:r>
            <a:r>
              <a:rPr lang="tr-TR" dirty="0"/>
              <a:t>gibi</a:t>
            </a:r>
            <a:r>
              <a:rPr lang="tr-TR" dirty="0" smtClean="0"/>
              <a:t>.</a:t>
            </a:r>
            <a:endParaRPr lang="tr-TR" dirty="0" smtClean="0"/>
          </a:p>
          <a:p>
            <a:pPr marL="0" indent="0">
              <a:buNone/>
            </a:pPr>
            <a:r>
              <a:rPr lang="tr-TR" dirty="0" smtClean="0"/>
              <a:t> </a:t>
            </a:r>
            <a:r>
              <a:rPr lang="tr-TR" dirty="0" smtClean="0"/>
              <a:t>Hasta veya yaralının olaydan </a:t>
            </a:r>
            <a:r>
              <a:rPr lang="tr-TR" dirty="0" smtClean="0"/>
              <a:t>önce rahatsızlığının </a:t>
            </a:r>
            <a:r>
              <a:rPr lang="tr-TR" dirty="0" smtClean="0"/>
              <a:t>olup olmadığı. </a:t>
            </a:r>
          </a:p>
          <a:p>
            <a:pPr marL="0" indent="0">
              <a:buNone/>
            </a:pPr>
            <a:r>
              <a:rPr lang="tr-TR" dirty="0" smtClean="0"/>
              <a:t>Örnek: Önceden epilepsi (sara) hastası olması gibi.</a:t>
            </a:r>
          </a:p>
          <a:p>
            <a:pPr marL="0" indent="0">
              <a:buNone/>
            </a:pPr>
            <a:r>
              <a:rPr lang="tr-TR" dirty="0" smtClean="0"/>
              <a:t> Hasta veya yaralının herhangi bir ilaç kullanıp kullanmadığı öğrenilmeli.</a:t>
            </a:r>
          </a:p>
          <a:p>
            <a:pPr marL="0" indent="0">
              <a:buNone/>
            </a:pPr>
            <a:r>
              <a:rPr lang="tr-TR" dirty="0" smtClean="0"/>
              <a:t> Örnek: Epilepsi ilacı kullanması gibi.</a:t>
            </a:r>
          </a:p>
          <a:p>
            <a:pPr marL="0" indent="0">
              <a:buNone/>
            </a:pPr>
            <a:endParaRPr lang="tr-TR" dirty="0"/>
          </a:p>
        </p:txBody>
      </p:sp>
    </p:spTree>
    <p:extLst>
      <p:ext uri="{BB962C8B-B14F-4D97-AF65-F5344CB8AC3E}">
        <p14:creationId xmlns:p14="http://schemas.microsoft.com/office/powerpoint/2010/main" val="1497012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28092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357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Glasgow koma skalası (GKS) ve skor</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064896" cy="333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029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dirty="0" smtClean="0"/>
              <a:t>HASTA VEYA YARALININ BAŞ, YÜZ VE</a:t>
            </a:r>
            <a:br>
              <a:rPr lang="tr-TR" sz="4000" dirty="0" smtClean="0"/>
            </a:br>
            <a:r>
              <a:rPr lang="tr-TR" sz="4000" dirty="0" smtClean="0"/>
              <a:t>BOYUN MUAYENESİ</a:t>
            </a:r>
            <a:r>
              <a:rPr lang="tr-TR" sz="2400" dirty="0" smtClean="0"/>
              <a:t/>
            </a:r>
            <a:br>
              <a:rPr lang="tr-TR" sz="2400" dirty="0" smtClean="0"/>
            </a:br>
            <a:endParaRPr lang="tr-TR" sz="2400" dirty="0"/>
          </a:p>
        </p:txBody>
      </p:sp>
      <p:sp>
        <p:nvSpPr>
          <p:cNvPr id="3" name="İçerik Yer Tutucusu 2"/>
          <p:cNvSpPr>
            <a:spLocks noGrp="1"/>
          </p:cNvSpPr>
          <p:nvPr>
            <p:ph idx="1"/>
          </p:nvPr>
        </p:nvSpPr>
        <p:spPr/>
        <p:txBody>
          <a:bodyPr>
            <a:normAutofit fontScale="77500" lnSpcReduction="20000"/>
          </a:bodyPr>
          <a:lstStyle/>
          <a:p>
            <a:pPr marL="0" indent="0">
              <a:buNone/>
            </a:pPr>
            <a:r>
              <a:rPr lang="tr-TR" dirty="0" smtClean="0"/>
              <a:t>Hasta veya yaralının, baştan aşağı muayenesine başlamadan önce belirli hususlara dikkat etmek gereklidir.</a:t>
            </a:r>
          </a:p>
          <a:p>
            <a:pPr marL="0" indent="0">
              <a:buNone/>
            </a:pPr>
            <a:r>
              <a:rPr lang="tr-TR" dirty="0" smtClean="0">
                <a:solidFill>
                  <a:srgbClr val="FF0000"/>
                </a:solidFill>
              </a:rPr>
              <a:t>Baştan Aşağı Muayenede Dikkat Edilmesi Gereken Noktalar</a:t>
            </a:r>
          </a:p>
          <a:p>
            <a:pPr marL="0" indent="0">
              <a:buNone/>
            </a:pPr>
            <a:r>
              <a:rPr lang="tr-TR" dirty="0" smtClean="0">
                <a:solidFill>
                  <a:srgbClr val="FF0000"/>
                </a:solidFill>
              </a:rPr>
              <a:t>Kişisel </a:t>
            </a:r>
            <a:r>
              <a:rPr lang="tr-TR" dirty="0" smtClean="0">
                <a:solidFill>
                  <a:srgbClr val="FF0000"/>
                </a:solidFill>
              </a:rPr>
              <a:t>koruyucu önlemleri alma</a:t>
            </a:r>
          </a:p>
          <a:p>
            <a:pPr marL="0" indent="0">
              <a:buNone/>
            </a:pPr>
            <a:r>
              <a:rPr lang="tr-TR" dirty="0" smtClean="0"/>
              <a:t>Hasta veya yaralıya baştan aşağı muayeneye başlamadan önce eldiven giymeli ve gerekiyorsa diğer koruyucu önlemler alınmalıdır. Örnek: Koruyucu gözlük, maske gibi.</a:t>
            </a:r>
          </a:p>
          <a:p>
            <a:pPr marL="0" indent="0">
              <a:buNone/>
            </a:pPr>
            <a:r>
              <a:rPr lang="tr-TR" dirty="0" smtClean="0">
                <a:solidFill>
                  <a:srgbClr val="FF0000"/>
                </a:solidFill>
              </a:rPr>
              <a:t>Araç </a:t>
            </a:r>
            <a:r>
              <a:rPr lang="tr-TR" dirty="0" smtClean="0">
                <a:solidFill>
                  <a:srgbClr val="FF0000"/>
                </a:solidFill>
              </a:rPr>
              <a:t>gereç bulundurma</a:t>
            </a:r>
          </a:p>
          <a:p>
            <a:pPr marL="0" indent="0">
              <a:buNone/>
            </a:pPr>
            <a:r>
              <a:rPr lang="tr-TR" dirty="0" smtClean="0"/>
              <a:t>Muayene işlemine başlamadan, tıbbi araç ve gereçler yanınızda hazır bulundurmalıdır.</a:t>
            </a:r>
          </a:p>
          <a:p>
            <a:pPr marL="0" indent="0">
              <a:buNone/>
            </a:pPr>
            <a:r>
              <a:rPr lang="tr-TR" dirty="0" smtClean="0"/>
              <a:t>Örnek: Stetoskop, tansiyon aleti, ışıklı kalem, vaka kayıt formu gibi.</a:t>
            </a:r>
            <a:endParaRPr lang="tr-TR" dirty="0"/>
          </a:p>
        </p:txBody>
      </p:sp>
    </p:spTree>
    <p:extLst>
      <p:ext uri="{BB962C8B-B14F-4D97-AF65-F5344CB8AC3E}">
        <p14:creationId xmlns:p14="http://schemas.microsoft.com/office/powerpoint/2010/main" val="2725750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HASTA VEYA YARALININ BAŞ, YÜZ VE</a:t>
            </a:r>
            <a:br>
              <a:rPr lang="tr-TR" dirty="0"/>
            </a:br>
            <a:r>
              <a:rPr lang="tr-TR" dirty="0"/>
              <a:t>BOYUN MUAYENESİ</a:t>
            </a:r>
            <a:endParaRPr lang="tr-TR" dirty="0"/>
          </a:p>
        </p:txBody>
      </p:sp>
      <p:sp>
        <p:nvSpPr>
          <p:cNvPr id="3" name="İçerik Yer Tutucusu 2"/>
          <p:cNvSpPr>
            <a:spLocks noGrp="1"/>
          </p:cNvSpPr>
          <p:nvPr>
            <p:ph idx="1"/>
          </p:nvPr>
        </p:nvSpPr>
        <p:spPr/>
        <p:txBody>
          <a:bodyPr>
            <a:normAutofit fontScale="85000" lnSpcReduction="20000"/>
          </a:bodyPr>
          <a:lstStyle/>
          <a:p>
            <a:pPr marL="0" indent="0">
              <a:buNone/>
            </a:pPr>
            <a:r>
              <a:rPr lang="tr-TR" dirty="0" smtClean="0">
                <a:solidFill>
                  <a:srgbClr val="FF0000"/>
                </a:solidFill>
              </a:rPr>
              <a:t>Bilgi </a:t>
            </a:r>
            <a:r>
              <a:rPr lang="tr-TR" dirty="0" smtClean="0">
                <a:solidFill>
                  <a:srgbClr val="FF0000"/>
                </a:solidFill>
              </a:rPr>
              <a:t>verme</a:t>
            </a:r>
          </a:p>
          <a:p>
            <a:pPr marL="0" indent="0">
              <a:buNone/>
            </a:pPr>
            <a:r>
              <a:rPr lang="tr-TR" dirty="0" smtClean="0"/>
              <a:t>Hasta veya yaralıya ne tür uygulamalar yapılacağı hakkında açık ve net olarak bilgi verilmelidir.</a:t>
            </a:r>
          </a:p>
          <a:p>
            <a:pPr marL="0" indent="0">
              <a:buNone/>
            </a:pPr>
            <a:r>
              <a:rPr lang="tr-TR" dirty="0" smtClean="0">
                <a:solidFill>
                  <a:srgbClr val="FF0000"/>
                </a:solidFill>
              </a:rPr>
              <a:t>İzin </a:t>
            </a:r>
            <a:r>
              <a:rPr lang="tr-TR" dirty="0" smtClean="0">
                <a:solidFill>
                  <a:srgbClr val="FF0000"/>
                </a:solidFill>
              </a:rPr>
              <a:t>alma</a:t>
            </a:r>
          </a:p>
          <a:p>
            <a:pPr marL="0" indent="0">
              <a:buNone/>
            </a:pPr>
            <a:r>
              <a:rPr lang="tr-TR" dirty="0" smtClean="0"/>
              <a:t>Hasta veya yaralının bilinci açık ise kendisinden; bilinci kapalı ise yakınlarından izin almak gereklidir. Hasta veya yaralı çocuk ise ebeveynlerinden izin alınmalıdır.</a:t>
            </a:r>
          </a:p>
          <a:p>
            <a:pPr marL="0" indent="0">
              <a:buNone/>
            </a:pPr>
            <a:r>
              <a:rPr lang="tr-TR" dirty="0" smtClean="0">
                <a:solidFill>
                  <a:srgbClr val="FF0000"/>
                </a:solidFill>
              </a:rPr>
              <a:t>Travmalı </a:t>
            </a:r>
            <a:r>
              <a:rPr lang="tr-TR" dirty="0" smtClean="0">
                <a:solidFill>
                  <a:srgbClr val="FF0000"/>
                </a:solidFill>
              </a:rPr>
              <a:t>kabul etme</a:t>
            </a:r>
          </a:p>
          <a:p>
            <a:pPr marL="0" indent="0">
              <a:buNone/>
            </a:pPr>
            <a:r>
              <a:rPr lang="tr-TR" dirty="0" smtClean="0"/>
              <a:t>Travmalı ya da travma şüphesi olan her hasta veya yaralının boyun </a:t>
            </a:r>
            <a:r>
              <a:rPr lang="tr-TR" dirty="0" err="1" smtClean="0"/>
              <a:t>vertebralarında</a:t>
            </a:r>
            <a:r>
              <a:rPr lang="tr-TR" dirty="0" smtClean="0"/>
              <a:t> </a:t>
            </a:r>
            <a:r>
              <a:rPr lang="tr-TR" dirty="0" err="1" smtClean="0"/>
              <a:t>deformite</a:t>
            </a:r>
            <a:r>
              <a:rPr lang="tr-TR" dirty="0" smtClean="0"/>
              <a:t> oluştuğu kabul edilerek muayenesi yapılmalıdır.</a:t>
            </a:r>
          </a:p>
          <a:p>
            <a:pPr marL="0" indent="0">
              <a:buNone/>
            </a:pPr>
            <a:endParaRPr lang="tr-TR" dirty="0"/>
          </a:p>
        </p:txBody>
      </p:sp>
    </p:spTree>
    <p:extLst>
      <p:ext uri="{BB962C8B-B14F-4D97-AF65-F5344CB8AC3E}">
        <p14:creationId xmlns:p14="http://schemas.microsoft.com/office/powerpoint/2010/main" val="2099273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Baş Muayenesi</a:t>
            </a:r>
            <a:br>
              <a:rPr lang="tr-TR" dirty="0" smtClean="0"/>
            </a:br>
            <a:endParaRPr lang="tr-TR" dirty="0"/>
          </a:p>
        </p:txBody>
      </p:sp>
      <p:sp>
        <p:nvSpPr>
          <p:cNvPr id="3" name="İçerik Yer Tutucusu 2"/>
          <p:cNvSpPr>
            <a:spLocks noGrp="1"/>
          </p:cNvSpPr>
          <p:nvPr>
            <p:ph sz="half" idx="1"/>
          </p:nvPr>
        </p:nvSpPr>
        <p:spPr>
          <a:xfrm>
            <a:off x="457200" y="1600200"/>
            <a:ext cx="5050904" cy="4997152"/>
          </a:xfrm>
        </p:spPr>
        <p:txBody>
          <a:bodyPr>
            <a:normAutofit fontScale="92500" lnSpcReduction="10000"/>
          </a:bodyPr>
          <a:lstStyle/>
          <a:p>
            <a:pPr marL="0" indent="0">
              <a:buNone/>
            </a:pPr>
            <a:r>
              <a:rPr lang="tr-TR" dirty="0" smtClean="0"/>
              <a:t>Hasta veya yaralının baş kısmına diz çökülmelidir. Travmalı ise ya da travma </a:t>
            </a:r>
            <a:r>
              <a:rPr lang="tr-TR" dirty="0" smtClean="0"/>
              <a:t>şüphesi var </a:t>
            </a:r>
            <a:r>
              <a:rPr lang="tr-TR" dirty="0" smtClean="0"/>
              <a:t>ise başı hareket ettirilmeden muayenesi yapılmalıdır. Baş muayenesinde, eller </a:t>
            </a:r>
            <a:r>
              <a:rPr lang="tr-TR" dirty="0" smtClean="0"/>
              <a:t>nazik şekilde </a:t>
            </a:r>
            <a:r>
              <a:rPr lang="tr-TR" dirty="0" smtClean="0"/>
              <a:t>saçlı derinin içinde gezdirilmelidir. Muayenede baş, gözle de kontrol edilmelidir.</a:t>
            </a:r>
          </a:p>
          <a:p>
            <a:pPr marL="0" indent="0">
              <a:buNone/>
            </a:pPr>
            <a:r>
              <a:rPr lang="tr-TR" dirty="0" smtClean="0"/>
              <a:t>Başta yara ve çökme olan noktalar fazla bastırılmamalıdır. Baş muayenesi esnasında toz,</a:t>
            </a:r>
          </a:p>
          <a:p>
            <a:pPr marL="0" indent="0">
              <a:buNone/>
            </a:pPr>
            <a:r>
              <a:rPr lang="tr-TR" dirty="0" smtClean="0"/>
              <a:t>yabancı cisim gibi maddelerle yaralar kirletilmemelidir.</a:t>
            </a:r>
            <a:endParaRPr lang="tr-TR" dirty="0"/>
          </a:p>
        </p:txBody>
      </p:sp>
      <p:pic>
        <p:nvPicPr>
          <p:cNvPr id="1741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709170"/>
            <a:ext cx="2962672" cy="215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861048"/>
            <a:ext cx="295232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634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Baş </a:t>
            </a:r>
            <a:r>
              <a:rPr lang="tr-TR" dirty="0" smtClean="0"/>
              <a:t>muayenesinde bakılacak olan bulgular</a:t>
            </a:r>
            <a:r>
              <a:rPr lang="tr-TR" sz="3600" dirty="0" smtClean="0"/>
              <a:t/>
            </a:r>
            <a:br>
              <a:rPr lang="tr-TR" sz="3600" dirty="0" smtClean="0"/>
            </a:br>
            <a:endParaRPr lang="tr-TR" sz="3600" dirty="0"/>
          </a:p>
        </p:txBody>
      </p:sp>
      <p:sp>
        <p:nvSpPr>
          <p:cNvPr id="3" name="İçerik Yer Tutucusu 2"/>
          <p:cNvSpPr>
            <a:spLocks noGrp="1"/>
          </p:cNvSpPr>
          <p:nvPr>
            <p:ph idx="1"/>
          </p:nvPr>
        </p:nvSpPr>
        <p:spPr/>
        <p:txBody>
          <a:bodyPr>
            <a:normAutofit/>
          </a:bodyPr>
          <a:lstStyle/>
          <a:p>
            <a:pPr marL="0" indent="0">
              <a:buNone/>
            </a:pPr>
            <a:r>
              <a:rPr lang="tr-TR" dirty="0" smtClean="0"/>
              <a:t> Kanama</a:t>
            </a:r>
          </a:p>
          <a:p>
            <a:pPr marL="0" indent="0">
              <a:buNone/>
            </a:pPr>
            <a:r>
              <a:rPr lang="tr-TR" dirty="0" smtClean="0"/>
              <a:t> Ağrı</a:t>
            </a:r>
          </a:p>
          <a:p>
            <a:pPr marL="0" indent="0">
              <a:buNone/>
            </a:pPr>
            <a:r>
              <a:rPr lang="tr-TR" dirty="0" smtClean="0"/>
              <a:t> Hassasiyet</a:t>
            </a:r>
          </a:p>
          <a:p>
            <a:pPr marL="0" indent="0">
              <a:buNone/>
            </a:pPr>
            <a:r>
              <a:rPr lang="tr-TR" dirty="0" smtClean="0"/>
              <a:t> Kesik, sıyrık</a:t>
            </a:r>
          </a:p>
          <a:p>
            <a:pPr marL="0" indent="0">
              <a:buNone/>
            </a:pPr>
            <a:r>
              <a:rPr lang="tr-TR" dirty="0" smtClean="0"/>
              <a:t> Çökme</a:t>
            </a:r>
          </a:p>
          <a:p>
            <a:pPr marL="0" indent="0">
              <a:buNone/>
            </a:pPr>
            <a:r>
              <a:rPr lang="tr-TR" dirty="0" smtClean="0"/>
              <a:t> </a:t>
            </a:r>
            <a:r>
              <a:rPr lang="tr-TR" dirty="0" err="1" smtClean="0"/>
              <a:t>Hematom</a:t>
            </a:r>
            <a:r>
              <a:rPr lang="tr-TR" dirty="0" smtClean="0"/>
              <a:t> (Kan toplanması ile oluşan şişlik)</a:t>
            </a:r>
          </a:p>
          <a:p>
            <a:pPr marL="0" indent="0">
              <a:buNone/>
            </a:pPr>
            <a:r>
              <a:rPr lang="tr-TR" dirty="0" smtClean="0"/>
              <a:t> Deformasyon olup olmadığı</a:t>
            </a:r>
            <a:endParaRPr lang="tr-TR" dirty="0"/>
          </a:p>
        </p:txBody>
      </p:sp>
    </p:spTree>
    <p:extLst>
      <p:ext uri="{BB962C8B-B14F-4D97-AF65-F5344CB8AC3E}">
        <p14:creationId xmlns:p14="http://schemas.microsoft.com/office/powerpoint/2010/main" val="51175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Birinci Değerlendirmenin Aşamaları</a:t>
            </a:r>
            <a:br>
              <a:rPr lang="tr-TR" dirty="0" smtClean="0"/>
            </a:b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İlk değerlendirme, komuta kontrol merkezine gelen çağrıların alınıp değerlendirilmesi ile başlar. Alınan çağrılar, değerlendirilip not alındıktan sonra, olay yerine en uygun ve en yakın acil yardım istasyonundaki ekibe bildirilir. Komuta kontrol merkezi tarafından olay ya da hasta veya yaralı hakkındaki tüm bilgiler görevlendirilen ekibe iletilir. Gerekli olduğunda, komuta kontrol merkezi, diğer birimler (polis, itfaiye, sivil savunma) ile iletişim kurarak olay yerine yönlendirip koordinasyonu sağlar. Olay yerinde işbirliği içinde çalışılması sağlanır</a:t>
            </a:r>
            <a:r>
              <a:rPr lang="tr-TR" dirty="0" smtClean="0"/>
              <a:t>.</a:t>
            </a:r>
            <a:endParaRPr lang="tr-TR" dirty="0" smtClean="0"/>
          </a:p>
        </p:txBody>
      </p:sp>
    </p:spTree>
    <p:extLst>
      <p:ext uri="{BB962C8B-B14F-4D97-AF65-F5344CB8AC3E}">
        <p14:creationId xmlns:p14="http://schemas.microsoft.com/office/powerpoint/2010/main" val="3449927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Yüz Muayenesi</a:t>
            </a:r>
            <a:br>
              <a:rPr lang="tr-TR" dirty="0" smtClean="0"/>
            </a:br>
            <a:endParaRPr lang="tr-TR" dirty="0"/>
          </a:p>
        </p:txBody>
      </p:sp>
      <p:sp>
        <p:nvSpPr>
          <p:cNvPr id="3" name="İçerik Yer Tutucusu 2"/>
          <p:cNvSpPr>
            <a:spLocks noGrp="1"/>
          </p:cNvSpPr>
          <p:nvPr>
            <p:ph sz="half" idx="1"/>
          </p:nvPr>
        </p:nvSpPr>
        <p:spPr>
          <a:xfrm>
            <a:off x="107504" y="1600200"/>
            <a:ext cx="4388296" cy="5141168"/>
          </a:xfrm>
        </p:spPr>
        <p:txBody>
          <a:bodyPr>
            <a:normAutofit/>
          </a:bodyPr>
          <a:lstStyle/>
          <a:p>
            <a:pPr marL="0" indent="0">
              <a:buNone/>
            </a:pPr>
            <a:r>
              <a:rPr lang="tr-TR" dirty="0" smtClean="0"/>
              <a:t>Yüz muayenesinde eller; alın, yanak ve çene kemikleri üzerinde gezdirilerek</a:t>
            </a:r>
          </a:p>
          <a:p>
            <a:pPr marL="0" indent="0">
              <a:buNone/>
            </a:pPr>
            <a:r>
              <a:rPr lang="tr-TR" dirty="0" smtClean="0"/>
              <a:t>kontrolleri yapılmalıdır. Kontrollerde kesik, sıyrık, ağrı, kanama, çökme, </a:t>
            </a:r>
            <a:r>
              <a:rPr lang="tr-TR" dirty="0" err="1" smtClean="0"/>
              <a:t>hematom</a:t>
            </a:r>
            <a:r>
              <a:rPr lang="tr-TR" dirty="0" smtClean="0"/>
              <a:t> </a:t>
            </a:r>
            <a:r>
              <a:rPr lang="tr-TR" dirty="0" smtClean="0"/>
              <a:t>ve deformasyon </a:t>
            </a:r>
            <a:r>
              <a:rPr lang="tr-TR" dirty="0" smtClean="0"/>
              <a:t>yönünden bulgular değerlendirilmelidir. Bu arada cildin nemi, ısısı ve rengi de kontrol edilmelidir.</a:t>
            </a:r>
          </a:p>
          <a:p>
            <a:pPr marL="0" indent="0">
              <a:buNone/>
            </a:pPr>
            <a:endParaRPr lang="tr-TR" dirty="0"/>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08004" y="1124744"/>
            <a:ext cx="403860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004" y="2419430"/>
            <a:ext cx="4032448" cy="124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003" y="3667775"/>
            <a:ext cx="3996444" cy="141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004" y="5157192"/>
            <a:ext cx="3996443"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924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Göz, Burun, Ağız ve Kulak Kontrolleri</a:t>
            </a:r>
            <a:br>
              <a:rPr lang="tr-TR" dirty="0" smtClean="0"/>
            </a:br>
            <a:endParaRPr lang="tr-TR" dirty="0"/>
          </a:p>
        </p:txBody>
      </p:sp>
      <p:sp>
        <p:nvSpPr>
          <p:cNvPr id="3" name="İçerik Yer Tutucusu 2"/>
          <p:cNvSpPr>
            <a:spLocks noGrp="1"/>
          </p:cNvSpPr>
          <p:nvPr>
            <p:ph sz="half" idx="1"/>
          </p:nvPr>
        </p:nvSpPr>
        <p:spPr>
          <a:xfrm>
            <a:off x="457200" y="1600200"/>
            <a:ext cx="5050904" cy="5069160"/>
          </a:xfrm>
        </p:spPr>
        <p:txBody>
          <a:bodyPr>
            <a:normAutofit fontScale="92500"/>
          </a:bodyPr>
          <a:lstStyle/>
          <a:p>
            <a:pPr marL="0" indent="0">
              <a:buNone/>
            </a:pPr>
            <a:r>
              <a:rPr lang="tr-TR" dirty="0" smtClean="0"/>
              <a:t>Hasta veya yaralının bilinci yerinde ise gözlerini açması söylenmelidir. Bilinç </a:t>
            </a:r>
            <a:r>
              <a:rPr lang="tr-TR" dirty="0" smtClean="0"/>
              <a:t>kapalı ise </a:t>
            </a:r>
            <a:r>
              <a:rPr lang="tr-TR" dirty="0" smtClean="0"/>
              <a:t>göz kapakları yukarıya kaldırarak açılmalıdır. Güzün içinde yabancı bir cisim, kesik </a:t>
            </a:r>
            <a:r>
              <a:rPr lang="tr-TR" dirty="0" smtClean="0"/>
              <a:t>ve kanama </a:t>
            </a:r>
            <a:r>
              <a:rPr lang="tr-TR" dirty="0" smtClean="0"/>
              <a:t>olup olmadığı kontrol edilmelidir. Ayrıca alt göz kapağı aşağıya doğru çekilerek de</a:t>
            </a:r>
          </a:p>
          <a:p>
            <a:pPr marL="0" indent="0">
              <a:buNone/>
            </a:pPr>
            <a:r>
              <a:rPr lang="tr-TR" dirty="0" smtClean="0"/>
              <a:t>kontroller yapılmalıdır. Örnek: Kanaması olan hasta veya yaralıda göz alt kapağının soluk</a:t>
            </a:r>
          </a:p>
          <a:p>
            <a:pPr marL="0" indent="0">
              <a:buNone/>
            </a:pPr>
            <a:r>
              <a:rPr lang="tr-TR" dirty="0" smtClean="0"/>
              <a:t>renkte olması.</a:t>
            </a:r>
            <a:endParaRPr lang="tr-TR" dirty="0"/>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1412776"/>
            <a:ext cx="3106688" cy="410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878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Göz, Burun, Ağız ve Kulak Kontrolleri</a:t>
            </a:r>
            <a:endParaRPr lang="tr-TR" dirty="0"/>
          </a:p>
        </p:txBody>
      </p:sp>
      <p:sp>
        <p:nvSpPr>
          <p:cNvPr id="3" name="İçerik Yer Tutucusu 2"/>
          <p:cNvSpPr>
            <a:spLocks noGrp="1"/>
          </p:cNvSpPr>
          <p:nvPr>
            <p:ph idx="1"/>
          </p:nvPr>
        </p:nvSpPr>
        <p:spPr/>
        <p:txBody>
          <a:bodyPr>
            <a:normAutofit/>
          </a:bodyPr>
          <a:lstStyle/>
          <a:p>
            <a:pPr marL="0" indent="0">
              <a:buNone/>
            </a:pPr>
            <a:r>
              <a:rPr lang="tr-TR" dirty="0" smtClean="0"/>
              <a:t>Göze ışıklı kalem ile bakarak </a:t>
            </a:r>
            <a:r>
              <a:rPr lang="tr-TR" dirty="0" err="1" smtClean="0"/>
              <a:t>pupillalar</a:t>
            </a:r>
            <a:r>
              <a:rPr lang="tr-TR" dirty="0" smtClean="0"/>
              <a:t> arasında farklılık olup olmadığına bakılmalıdır. </a:t>
            </a:r>
            <a:r>
              <a:rPr lang="tr-TR" dirty="0" err="1" smtClean="0"/>
              <a:t>Pupillaların</a:t>
            </a:r>
            <a:r>
              <a:rPr lang="tr-TR" dirty="0" smtClean="0"/>
              <a:t> farklı olması, kafada bir travma oluştuğunu belirtebilir.</a:t>
            </a:r>
          </a:p>
          <a:p>
            <a:pPr marL="0" indent="0">
              <a:buNone/>
            </a:pPr>
            <a:r>
              <a:rPr lang="tr-TR" dirty="0" smtClean="0"/>
              <a:t>Burunda herhangi bir şekil bozukluğu olup olmadığı ya da kan ve sıvı (beyin omurilik sıvısı) gibi akıntıların gelip gelmediği kontrol edilmelidir</a:t>
            </a:r>
            <a:r>
              <a:rPr lang="tr-TR" dirty="0" smtClean="0"/>
              <a:t>.</a:t>
            </a:r>
            <a:endParaRPr lang="tr-TR" dirty="0" smtClean="0"/>
          </a:p>
        </p:txBody>
      </p:sp>
    </p:spTree>
    <p:extLst>
      <p:ext uri="{BB962C8B-B14F-4D97-AF65-F5344CB8AC3E}">
        <p14:creationId xmlns:p14="http://schemas.microsoft.com/office/powerpoint/2010/main" val="1496459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a:t>Göz, Burun, Ağız ve Kulak Kontrolleri</a:t>
            </a:r>
          </a:p>
        </p:txBody>
      </p:sp>
      <p:sp>
        <p:nvSpPr>
          <p:cNvPr id="5" name="İçerik Yer Tutucusu 4"/>
          <p:cNvSpPr>
            <a:spLocks noGrp="1"/>
          </p:cNvSpPr>
          <p:nvPr>
            <p:ph sz="half" idx="1"/>
          </p:nvPr>
        </p:nvSpPr>
        <p:spPr>
          <a:xfrm>
            <a:off x="0" y="1600200"/>
            <a:ext cx="4788024" cy="5141168"/>
          </a:xfrm>
        </p:spPr>
        <p:txBody>
          <a:bodyPr>
            <a:normAutofit/>
          </a:bodyPr>
          <a:lstStyle/>
          <a:p>
            <a:r>
              <a:rPr lang="tr-TR" dirty="0"/>
              <a:t>Ağız içi kontrolünde baş oynatılmamalıdır. Ağız içine ışıklı kalem ile bakarak kesik ve </a:t>
            </a:r>
            <a:r>
              <a:rPr lang="tr-TR" dirty="0" err="1"/>
              <a:t>deformite</a:t>
            </a:r>
            <a:r>
              <a:rPr lang="tr-TR" dirty="0"/>
              <a:t> oluşup oluşmadığına bakılmalıdır. Kan, kusmuk, takma diş, kırık diş </a:t>
            </a:r>
            <a:r>
              <a:rPr lang="tr-TR" dirty="0" smtClean="0"/>
              <a:t>gibi yabancı </a:t>
            </a:r>
            <a:r>
              <a:rPr lang="tr-TR" dirty="0"/>
              <a:t>cisim varlığı kontrolleri yapılmalıdır. Bu kontroller sırasında nefeste farklı bir koku olup olmadığına da bakılmalıdır.</a:t>
            </a:r>
          </a:p>
          <a:p>
            <a:pPr marL="0" indent="0">
              <a:buNone/>
            </a:pPr>
            <a:endParaRPr lang="tr-TR" dirty="0"/>
          </a:p>
        </p:txBody>
      </p:sp>
      <p:pic>
        <p:nvPicPr>
          <p:cNvPr id="2048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64088" y="2356926"/>
            <a:ext cx="3322712" cy="301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4525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a:t>Göz, Burun, Ağız ve Kulak Kontrolleri</a:t>
            </a:r>
          </a:p>
        </p:txBody>
      </p:sp>
      <p:sp>
        <p:nvSpPr>
          <p:cNvPr id="3" name="İçerik Yer Tutucusu 2"/>
          <p:cNvSpPr>
            <a:spLocks noGrp="1"/>
          </p:cNvSpPr>
          <p:nvPr>
            <p:ph sz="half" idx="1"/>
          </p:nvPr>
        </p:nvSpPr>
        <p:spPr>
          <a:xfrm>
            <a:off x="457200" y="1600200"/>
            <a:ext cx="4978896" cy="5257800"/>
          </a:xfrm>
        </p:spPr>
        <p:txBody>
          <a:bodyPr>
            <a:normAutofit lnSpcReduction="10000"/>
          </a:bodyPr>
          <a:lstStyle/>
          <a:p>
            <a:pPr marL="0" indent="0">
              <a:buNone/>
            </a:pPr>
            <a:r>
              <a:rPr lang="tr-TR" dirty="0" smtClean="0"/>
              <a:t>Kulağı öne doğru çekerek arka bölümünün (</a:t>
            </a:r>
            <a:r>
              <a:rPr lang="tr-TR" dirty="0" err="1" smtClean="0"/>
              <a:t>mastoid</a:t>
            </a:r>
            <a:r>
              <a:rPr lang="tr-TR" dirty="0" smtClean="0"/>
              <a:t> prosese) kontrolleri yapılmalıdır.</a:t>
            </a:r>
          </a:p>
          <a:p>
            <a:pPr marL="0" indent="0">
              <a:buNone/>
            </a:pPr>
            <a:r>
              <a:rPr lang="tr-TR" dirty="0" smtClean="0"/>
              <a:t>Ezik, şişlik, morluk ve sıyrıklar olup olmadığına bakılmalıdır. Ayrıca ışıklı kalem ile kulak</a:t>
            </a:r>
          </a:p>
          <a:p>
            <a:pPr marL="0" indent="0">
              <a:buNone/>
            </a:pPr>
            <a:r>
              <a:rPr lang="tr-TR" dirty="0" smtClean="0"/>
              <a:t>içine bakılarak kan ve sıvı gibi akıntıların gelip gelmediği de kontrol edilmelidir. </a:t>
            </a:r>
            <a:r>
              <a:rPr lang="tr-TR" dirty="0" smtClean="0"/>
              <a:t>Bu kontroller </a:t>
            </a:r>
            <a:r>
              <a:rPr lang="tr-TR" dirty="0" smtClean="0"/>
              <a:t>sırasında hasta veya yaralının başını hareket ettirmemeye dikkat edilmelidir.</a:t>
            </a:r>
            <a:endParaRPr lang="tr-TR" dirty="0"/>
          </a:p>
        </p:txBody>
      </p:sp>
      <p:pic>
        <p:nvPicPr>
          <p:cNvPr id="215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628800"/>
            <a:ext cx="2890664" cy="408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055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Boyun Muayenesi</a:t>
            </a:r>
            <a:br>
              <a:rPr lang="tr-TR" dirty="0" smtClean="0"/>
            </a:br>
            <a:endParaRPr lang="tr-TR" dirty="0"/>
          </a:p>
        </p:txBody>
      </p:sp>
      <p:sp>
        <p:nvSpPr>
          <p:cNvPr id="3" name="İçerik Yer Tutucusu 2"/>
          <p:cNvSpPr>
            <a:spLocks noGrp="1"/>
          </p:cNvSpPr>
          <p:nvPr>
            <p:ph sz="half" idx="1"/>
          </p:nvPr>
        </p:nvSpPr>
        <p:spPr/>
        <p:txBody>
          <a:bodyPr>
            <a:normAutofit lnSpcReduction="10000"/>
          </a:bodyPr>
          <a:lstStyle/>
          <a:p>
            <a:pPr marL="0" indent="0">
              <a:buNone/>
            </a:pPr>
            <a:r>
              <a:rPr lang="tr-TR" dirty="0" smtClean="0"/>
              <a:t>Hasta veya yaralının travma şüphesi olduğu düşünülerek kontrol sırasında mümkün</a:t>
            </a:r>
          </a:p>
          <a:p>
            <a:pPr marL="0" indent="0">
              <a:buNone/>
            </a:pPr>
            <a:r>
              <a:rPr lang="tr-TR" dirty="0" smtClean="0"/>
              <a:t>olduğunca az hareket ettirilmelidir. Boyun bölgesindeki en ufak bir ağrı </a:t>
            </a:r>
            <a:r>
              <a:rPr lang="tr-TR" dirty="0" smtClean="0"/>
              <a:t>boyun </a:t>
            </a:r>
            <a:r>
              <a:rPr lang="tr-TR" dirty="0" err="1" smtClean="0"/>
              <a:t>vertebralarındaki</a:t>
            </a:r>
            <a:r>
              <a:rPr lang="tr-TR" dirty="0" smtClean="0"/>
              <a:t> </a:t>
            </a:r>
            <a:r>
              <a:rPr lang="tr-TR" dirty="0" smtClean="0"/>
              <a:t>yaralanmayı düşündürmelidir. </a:t>
            </a:r>
            <a:endParaRPr lang="tr-TR" dirty="0"/>
          </a:p>
        </p:txBody>
      </p:sp>
      <p:pic>
        <p:nvPicPr>
          <p:cNvPr id="2253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916832"/>
            <a:ext cx="403860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910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Boyun </a:t>
            </a:r>
            <a:r>
              <a:rPr lang="tr-TR" dirty="0"/>
              <a:t>Muayenesi</a:t>
            </a:r>
            <a:br>
              <a:rPr lang="tr-TR" dirty="0"/>
            </a:br>
            <a:endParaRPr lang="tr-TR" dirty="0"/>
          </a:p>
        </p:txBody>
      </p:sp>
      <p:sp>
        <p:nvSpPr>
          <p:cNvPr id="3" name="İçerik Yer Tutucusu 2"/>
          <p:cNvSpPr>
            <a:spLocks noGrp="1"/>
          </p:cNvSpPr>
          <p:nvPr>
            <p:ph sz="half" idx="1"/>
          </p:nvPr>
        </p:nvSpPr>
        <p:spPr>
          <a:xfrm>
            <a:off x="457200" y="1600200"/>
            <a:ext cx="5122912" cy="4525963"/>
          </a:xfrm>
        </p:spPr>
        <p:txBody>
          <a:bodyPr>
            <a:normAutofit fontScale="85000" lnSpcReduction="10000"/>
          </a:bodyPr>
          <a:lstStyle/>
          <a:p>
            <a:pPr marL="0" indent="0">
              <a:buNone/>
            </a:pPr>
            <a:r>
              <a:rPr lang="tr-TR" dirty="0" smtClean="0"/>
              <a:t>Boyun elle </a:t>
            </a:r>
            <a:r>
              <a:rPr lang="tr-TR" dirty="0" err="1" smtClean="0"/>
              <a:t>palpe</a:t>
            </a:r>
            <a:r>
              <a:rPr lang="tr-TR" dirty="0" smtClean="0"/>
              <a:t> edilerek </a:t>
            </a:r>
            <a:r>
              <a:rPr lang="tr-TR" dirty="0" err="1" smtClean="0"/>
              <a:t>venler</a:t>
            </a:r>
            <a:r>
              <a:rPr lang="tr-TR" dirty="0" smtClean="0"/>
              <a:t>, </a:t>
            </a:r>
            <a:r>
              <a:rPr lang="tr-TR" dirty="0" err="1" smtClean="0"/>
              <a:t>trekea</a:t>
            </a:r>
            <a:r>
              <a:rPr lang="tr-TR" dirty="0" smtClean="0"/>
              <a:t> şekil bozukluğu ve kanama yönünden bakılmalıdır. Hasta veya yaralının bilinci kapalı ise bir el, hasta veya yaralının alnına koyularak baş sabit tutulmalıdır. Diğer el ile boyun </a:t>
            </a:r>
            <a:r>
              <a:rPr lang="tr-TR" dirty="0" err="1" smtClean="0"/>
              <a:t>vertebraları</a:t>
            </a:r>
            <a:r>
              <a:rPr lang="tr-TR" dirty="0" smtClean="0"/>
              <a:t> nazikçe ve dikkatli </a:t>
            </a:r>
            <a:r>
              <a:rPr lang="tr-TR" dirty="0" smtClean="0"/>
              <a:t>bir şekilde </a:t>
            </a:r>
            <a:r>
              <a:rPr lang="tr-TR" dirty="0" smtClean="0"/>
              <a:t>kontrol edilmelidir. Kesik, deformasyon, şişlik ve kanama olup olmadığına bakılmalıdır. Bu arada hasta veya yaralının nabzı da alınmalıdır. Nabzın sayısı, ritmi ve şiddeti belirlenmelidir.</a:t>
            </a:r>
            <a:endParaRPr lang="tr-TR" dirty="0"/>
          </a:p>
        </p:txBody>
      </p:sp>
      <p:pic>
        <p:nvPicPr>
          <p:cNvPr id="2355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4128" y="2202705"/>
            <a:ext cx="2962672" cy="332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93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 VE BATIN MUAYENESİ</a:t>
            </a:r>
            <a:br>
              <a:rPr lang="tr-TR" dirty="0" smtClean="0"/>
            </a:br>
            <a:endParaRPr lang="tr-TR" dirty="0"/>
          </a:p>
        </p:txBody>
      </p:sp>
      <p:sp>
        <p:nvSpPr>
          <p:cNvPr id="3" name="İçerik Yer Tutucusu 2"/>
          <p:cNvSpPr>
            <a:spLocks noGrp="1"/>
          </p:cNvSpPr>
          <p:nvPr>
            <p:ph sz="half" idx="1"/>
          </p:nvPr>
        </p:nvSpPr>
        <p:spPr/>
        <p:txBody>
          <a:bodyPr/>
          <a:lstStyle/>
          <a:p>
            <a:pPr marL="0" indent="0">
              <a:buNone/>
            </a:pPr>
            <a:r>
              <a:rPr lang="tr-TR" dirty="0" smtClean="0"/>
              <a:t>Hasta veya yaralı ilk önce göğüs hareketleri yönünden gözlemlenmelidir. Bilinç </a:t>
            </a:r>
            <a:r>
              <a:rPr lang="tr-TR" dirty="0" smtClean="0"/>
              <a:t>kapalı veya </a:t>
            </a:r>
            <a:r>
              <a:rPr lang="tr-TR" dirty="0" smtClean="0"/>
              <a:t>travma şüphesi var ise kıyafetleri çıkartılmalıdır.</a:t>
            </a:r>
            <a:endParaRPr lang="tr-TR" dirty="0"/>
          </a:p>
        </p:txBody>
      </p:sp>
      <p:pic>
        <p:nvPicPr>
          <p:cNvPr id="2457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916833"/>
            <a:ext cx="4038600" cy="344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1307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 Muayenesi</a:t>
            </a:r>
            <a:br>
              <a:rPr lang="tr-TR" dirty="0" smtClean="0"/>
            </a:br>
            <a:endParaRPr lang="tr-TR" dirty="0"/>
          </a:p>
        </p:txBody>
      </p:sp>
      <p:sp>
        <p:nvSpPr>
          <p:cNvPr id="3" name="İçerik Yer Tutucusu 2"/>
          <p:cNvSpPr>
            <a:spLocks noGrp="1"/>
          </p:cNvSpPr>
          <p:nvPr>
            <p:ph sz="half" idx="1"/>
          </p:nvPr>
        </p:nvSpPr>
        <p:spPr>
          <a:xfrm>
            <a:off x="457200" y="1600200"/>
            <a:ext cx="4906888" cy="5069160"/>
          </a:xfrm>
        </p:spPr>
        <p:txBody>
          <a:bodyPr>
            <a:normAutofit fontScale="92500" lnSpcReduction="10000"/>
          </a:bodyPr>
          <a:lstStyle/>
          <a:p>
            <a:pPr marL="0" indent="0">
              <a:buNone/>
            </a:pPr>
            <a:r>
              <a:rPr lang="tr-TR" dirty="0" smtClean="0"/>
              <a:t>Hasta veya yaralının soluk alıp verme sırasındaki göğüs hareketleri takip edilmelidir.</a:t>
            </a:r>
          </a:p>
          <a:p>
            <a:pPr marL="0" indent="0">
              <a:buNone/>
            </a:pPr>
            <a:r>
              <a:rPr lang="tr-TR" dirty="0" smtClean="0"/>
              <a:t>Göğse herhangi bir yabancı cisim batıp batmadığına bakılmalıdır. Eğer yabancı cisim batmış ise sırt kontrolünde cismin ucu kontrol edilmelidir.</a:t>
            </a:r>
          </a:p>
          <a:p>
            <a:pPr marL="0" indent="0">
              <a:buNone/>
            </a:pPr>
            <a:r>
              <a:rPr lang="tr-TR" dirty="0" smtClean="0"/>
              <a:t>Köprücük kemiğinden başlayarak nazik bir şekilde tüm kaburga kemikleri ve </a:t>
            </a:r>
            <a:r>
              <a:rPr lang="tr-TR" dirty="0" err="1" smtClean="0"/>
              <a:t>sternum</a:t>
            </a:r>
            <a:r>
              <a:rPr lang="tr-TR" dirty="0" smtClean="0"/>
              <a:t> elle muayene edilmelidir. Ağrı, hassasiyet ve kırık olup olmadığına bakılmalıdır. </a:t>
            </a:r>
            <a:endParaRPr lang="tr-TR" dirty="0"/>
          </a:p>
        </p:txBody>
      </p:sp>
      <p:pic>
        <p:nvPicPr>
          <p:cNvPr id="2560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52120" y="1772817"/>
            <a:ext cx="3034680" cy="36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008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Göğüs Muayenesi</a:t>
            </a:r>
          </a:p>
        </p:txBody>
      </p:sp>
      <p:sp>
        <p:nvSpPr>
          <p:cNvPr id="3" name="İçerik Yer Tutucusu 2"/>
          <p:cNvSpPr>
            <a:spLocks noGrp="1"/>
          </p:cNvSpPr>
          <p:nvPr>
            <p:ph sz="half" idx="1"/>
          </p:nvPr>
        </p:nvSpPr>
        <p:spPr>
          <a:xfrm>
            <a:off x="457200" y="1600200"/>
            <a:ext cx="4978896" cy="5141168"/>
          </a:xfrm>
        </p:spPr>
        <p:txBody>
          <a:bodyPr>
            <a:normAutofit fontScale="92500" lnSpcReduction="10000"/>
          </a:bodyPr>
          <a:lstStyle/>
          <a:p>
            <a:pPr marL="0" indent="0">
              <a:buNone/>
            </a:pPr>
            <a:r>
              <a:rPr lang="tr-TR" dirty="0" smtClean="0"/>
              <a:t>Göğüs; deformasyon, </a:t>
            </a:r>
            <a:r>
              <a:rPr lang="tr-TR" dirty="0" err="1" smtClean="0"/>
              <a:t>hematom</a:t>
            </a:r>
            <a:r>
              <a:rPr lang="tr-TR" dirty="0" smtClean="0"/>
              <a:t> ve yaralanma yönünden değerlendirilmelidir.</a:t>
            </a:r>
          </a:p>
          <a:p>
            <a:pPr marL="0" indent="0">
              <a:buNone/>
            </a:pPr>
            <a:r>
              <a:rPr lang="tr-TR" dirty="0" err="1" smtClean="0"/>
              <a:t>Torasik</a:t>
            </a:r>
            <a:r>
              <a:rPr lang="tr-TR" dirty="0" smtClean="0"/>
              <a:t> </a:t>
            </a:r>
            <a:r>
              <a:rPr lang="tr-TR" dirty="0" err="1" smtClean="0"/>
              <a:t>vertebra</a:t>
            </a:r>
            <a:r>
              <a:rPr lang="tr-TR" dirty="0" smtClean="0"/>
              <a:t>, elle </a:t>
            </a:r>
            <a:r>
              <a:rPr lang="tr-TR" dirty="0" err="1" smtClean="0"/>
              <a:t>palpe</a:t>
            </a:r>
            <a:r>
              <a:rPr lang="tr-TR" dirty="0" smtClean="0"/>
              <a:t> edilerek </a:t>
            </a:r>
            <a:r>
              <a:rPr lang="tr-TR" dirty="0" err="1" smtClean="0"/>
              <a:t>deformite</a:t>
            </a:r>
            <a:r>
              <a:rPr lang="tr-TR" dirty="0" smtClean="0"/>
              <a:t> ağrı ve hassasiyet olup olmadığı bakılmalıdır.</a:t>
            </a:r>
          </a:p>
          <a:p>
            <a:pPr marL="0" indent="0">
              <a:buNone/>
            </a:pPr>
            <a:r>
              <a:rPr lang="tr-TR" dirty="0" smtClean="0"/>
              <a:t>Hasta veya yaralıda </a:t>
            </a:r>
            <a:r>
              <a:rPr lang="tr-TR" dirty="0" err="1" smtClean="0"/>
              <a:t>medulla</a:t>
            </a:r>
            <a:r>
              <a:rPr lang="tr-TR" dirty="0" smtClean="0"/>
              <a:t> </a:t>
            </a:r>
            <a:r>
              <a:rPr lang="tr-TR" dirty="0" err="1" smtClean="0"/>
              <a:t>spinalis</a:t>
            </a:r>
            <a:r>
              <a:rPr lang="tr-TR" dirty="0" smtClean="0"/>
              <a:t> yaralanması veya şüphesi var ise sırt incelemesinin yapılması için baş, boyun, gövde bütünlüğü bozulmamalıdır. Kanama, yaralanma ve yabancı cisim batması varlığı gözlemlenmelidir.</a:t>
            </a:r>
          </a:p>
          <a:p>
            <a:pPr marL="0" indent="0">
              <a:buNone/>
            </a:pPr>
            <a:endParaRPr lang="tr-TR" dirty="0"/>
          </a:p>
        </p:txBody>
      </p:sp>
      <p:pic>
        <p:nvPicPr>
          <p:cNvPr id="266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772816"/>
            <a:ext cx="27466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47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Birinci </a:t>
            </a:r>
            <a:r>
              <a:rPr lang="tr-TR" dirty="0"/>
              <a:t>Değerlendirmenin Aşamaları</a:t>
            </a:r>
            <a:br>
              <a:rPr lang="tr-TR" dirty="0"/>
            </a:br>
            <a:endParaRPr lang="tr-TR" dirty="0"/>
          </a:p>
        </p:txBody>
      </p:sp>
      <p:sp>
        <p:nvSpPr>
          <p:cNvPr id="5" name="İçerik Yer Tutucusu 4"/>
          <p:cNvSpPr>
            <a:spLocks noGrp="1"/>
          </p:cNvSpPr>
          <p:nvPr>
            <p:ph sz="half" idx="1"/>
          </p:nvPr>
        </p:nvSpPr>
        <p:spPr/>
        <p:txBody>
          <a:bodyPr/>
          <a:lstStyle/>
          <a:p>
            <a:pPr marL="0" indent="0">
              <a:buNone/>
            </a:pPr>
            <a:r>
              <a:rPr lang="tr-TR" dirty="0"/>
              <a:t>Çağrıyı alan acil yardım istasyonu ekibi, olay ile ilgili bilgileri not alarak olay yerine ulaşana kadar tüm araç gereç ve kendi hazırlığını yapar</a:t>
            </a:r>
            <a:r>
              <a:rPr lang="tr-TR" dirty="0" smtClean="0"/>
              <a:t>.</a:t>
            </a:r>
          </a:p>
          <a:p>
            <a:pPr marL="0" indent="0">
              <a:buNone/>
            </a:pPr>
            <a:r>
              <a:rPr lang="tr-TR" dirty="0" smtClean="0"/>
              <a:t>Örnek</a:t>
            </a:r>
            <a:r>
              <a:rPr lang="tr-TR" dirty="0"/>
              <a:t>: Kendi ve hasta veya yaralının güvenliği için eldivenlerini takması </a:t>
            </a:r>
            <a:r>
              <a:rPr lang="tr-TR" dirty="0" err="1"/>
              <a:t>v.b</a:t>
            </a:r>
            <a:r>
              <a:rPr lang="tr-TR" dirty="0"/>
              <a:t>.</a:t>
            </a:r>
          </a:p>
          <a:p>
            <a:pPr marL="0" indent="0">
              <a:buNone/>
            </a:pPr>
            <a:endParaRPr lang="tr-TR" dirty="0"/>
          </a:p>
        </p:txBody>
      </p:sp>
      <p:pic>
        <p:nvPicPr>
          <p:cNvPr id="399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72816"/>
            <a:ext cx="403860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142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Göğüste yaralanma oluşmuş ise:</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t> Yaralı bölgeden hava girip çıkmasına,</a:t>
            </a:r>
          </a:p>
          <a:p>
            <a:pPr marL="0" indent="0">
              <a:buNone/>
            </a:pPr>
            <a:r>
              <a:rPr lang="tr-TR" dirty="0" smtClean="0"/>
              <a:t> Göğüs duvarında çöküntüye,</a:t>
            </a:r>
          </a:p>
          <a:p>
            <a:pPr marL="0" indent="0">
              <a:buNone/>
            </a:pPr>
            <a:r>
              <a:rPr lang="tr-TR" dirty="0" smtClean="0"/>
              <a:t> Derin soluk alma veya </a:t>
            </a:r>
            <a:r>
              <a:rPr lang="tr-TR" dirty="0" err="1" smtClean="0"/>
              <a:t>palpasyonla</a:t>
            </a:r>
            <a:r>
              <a:rPr lang="tr-TR" dirty="0" smtClean="0"/>
              <a:t> ağrı, olup olmadığına</a:t>
            </a:r>
          </a:p>
          <a:p>
            <a:pPr marL="0" indent="0">
              <a:buNone/>
            </a:pPr>
            <a:r>
              <a:rPr lang="tr-TR" dirty="0" smtClean="0"/>
              <a:t> Solunum ile göğüs duvarında, sağ ve sol kısmın ayrı hareket </a:t>
            </a:r>
            <a:r>
              <a:rPr lang="tr-TR" dirty="0" smtClean="0"/>
              <a:t>edip etmediğine </a:t>
            </a:r>
            <a:r>
              <a:rPr lang="tr-TR" dirty="0" smtClean="0"/>
              <a:t>bakılmalıdır.</a:t>
            </a:r>
            <a:endParaRPr lang="tr-TR" dirty="0"/>
          </a:p>
        </p:txBody>
      </p:sp>
    </p:spTree>
    <p:extLst>
      <p:ext uri="{BB962C8B-B14F-4D97-AF65-F5344CB8AC3E}">
        <p14:creationId xmlns:p14="http://schemas.microsoft.com/office/powerpoint/2010/main" val="944387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 Seslerinin Stetoskop ile Dinlenmesi</a:t>
            </a:r>
            <a:br>
              <a:rPr lang="tr-TR" dirty="0" smtClean="0"/>
            </a:br>
            <a:endParaRPr lang="tr-TR" dirty="0"/>
          </a:p>
        </p:txBody>
      </p:sp>
      <p:sp>
        <p:nvSpPr>
          <p:cNvPr id="3" name="İçerik Yer Tutucusu 2"/>
          <p:cNvSpPr>
            <a:spLocks noGrp="1"/>
          </p:cNvSpPr>
          <p:nvPr>
            <p:ph idx="1"/>
          </p:nvPr>
        </p:nvSpPr>
        <p:spPr>
          <a:xfrm>
            <a:off x="0" y="1600200"/>
            <a:ext cx="9144000" cy="5257800"/>
          </a:xfrm>
        </p:spPr>
        <p:txBody>
          <a:bodyPr>
            <a:normAutofit fontScale="92500" lnSpcReduction="20000"/>
          </a:bodyPr>
          <a:lstStyle/>
          <a:p>
            <a:pPr marL="0" indent="0">
              <a:buNone/>
            </a:pPr>
            <a:r>
              <a:rPr lang="tr-TR" dirty="0" smtClean="0"/>
              <a:t>Göğüsteki hava giriş ve çıkışlarını  değerlendirebilmek için stetoskop kullanılmalıdır.</a:t>
            </a:r>
          </a:p>
          <a:p>
            <a:pPr marL="0" indent="0">
              <a:buNone/>
            </a:pPr>
            <a:r>
              <a:rPr lang="tr-TR" dirty="0" smtClean="0"/>
              <a:t>Stetoskop ile göğsün üst ve alt bölümleri dinlenmelidir. Sırtın dinlenilmesinde ise sıklıkla hasta veya yaralı oturtulmalıdır ya da ayakta olmalıdır. Ancak hasta veya yaralının oturtulması ya da ayağa kaldırılmasında bir sakınca oluşmaması gerekmektedir.</a:t>
            </a:r>
          </a:p>
          <a:p>
            <a:pPr marL="0" indent="0">
              <a:buNone/>
            </a:pPr>
            <a:r>
              <a:rPr lang="tr-TR" dirty="0" smtClean="0"/>
              <a:t>Bu dinleme işlemi, göğsün her iki bölümünde de yapılarak sesler karşılaştırılmalıdır.</a:t>
            </a:r>
          </a:p>
          <a:p>
            <a:pPr marL="0" indent="0">
              <a:buNone/>
            </a:pPr>
            <a:r>
              <a:rPr lang="tr-TR" dirty="0" smtClean="0"/>
              <a:t>Örnek: Sürtünme, hırıltı sesleri gibi.</a:t>
            </a:r>
          </a:p>
          <a:p>
            <a:pPr marL="0" indent="0">
              <a:buNone/>
            </a:pPr>
            <a:r>
              <a:rPr lang="tr-TR" dirty="0" smtClean="0"/>
              <a:t>Tüm bu göğüs muayenesi sırasında hasta veya yaralının solunum sayısı, ritmi ve derinliği de bakılıp </a:t>
            </a:r>
            <a:r>
              <a:rPr lang="tr-TR" dirty="0" smtClean="0"/>
              <a:t>değerlendirilmelidir</a:t>
            </a:r>
            <a:r>
              <a:rPr lang="tr-TR" dirty="0" smtClean="0"/>
              <a:t>.</a:t>
            </a:r>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23983805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Batın Muayenesi</a:t>
            </a:r>
            <a:br>
              <a:rPr lang="tr-TR" dirty="0" smtClean="0"/>
            </a:br>
            <a:endParaRPr lang="tr-TR" dirty="0"/>
          </a:p>
        </p:txBody>
      </p:sp>
      <p:sp>
        <p:nvSpPr>
          <p:cNvPr id="3" name="İçerik Yer Tutucusu 2"/>
          <p:cNvSpPr>
            <a:spLocks noGrp="1"/>
          </p:cNvSpPr>
          <p:nvPr>
            <p:ph sz="half" idx="1"/>
          </p:nvPr>
        </p:nvSpPr>
        <p:spPr>
          <a:xfrm>
            <a:off x="457200" y="1600200"/>
            <a:ext cx="5410944" cy="5141168"/>
          </a:xfrm>
        </p:spPr>
        <p:txBody>
          <a:bodyPr>
            <a:normAutofit fontScale="85000" lnSpcReduction="10000"/>
          </a:bodyPr>
          <a:lstStyle/>
          <a:p>
            <a:pPr marL="0" indent="0">
              <a:buNone/>
            </a:pPr>
            <a:r>
              <a:rPr lang="tr-TR" dirty="0" smtClean="0"/>
              <a:t>Hasta veya yaralının batın bölgesinde bir yaralanma ya da yabancı bir cisim batması oluşup oluşmadığı gözlemlenmelidir.</a:t>
            </a:r>
          </a:p>
          <a:p>
            <a:pPr marL="0" indent="0">
              <a:buNone/>
            </a:pPr>
            <a:r>
              <a:rPr lang="tr-TR" dirty="0" smtClean="0"/>
              <a:t>Hasta veya yaralının batın muayenesinde, bir elimizi diğer elimiz destekleyecek şekilde pozisyon verilmelidir. Batında hassasiyet olup olmadığına bakılmalıdır. Tüm </a:t>
            </a:r>
            <a:r>
              <a:rPr lang="tr-TR" dirty="0" smtClean="0"/>
              <a:t>batın bölgesi </a:t>
            </a:r>
            <a:r>
              <a:rPr lang="tr-TR" dirty="0" smtClean="0"/>
              <a:t>bu şekilde </a:t>
            </a:r>
            <a:r>
              <a:rPr lang="tr-TR" dirty="0" err="1" smtClean="0"/>
              <a:t>palpe</a:t>
            </a:r>
            <a:r>
              <a:rPr lang="tr-TR" dirty="0" smtClean="0"/>
              <a:t> edilmelidir. </a:t>
            </a:r>
            <a:r>
              <a:rPr lang="tr-TR" dirty="0" err="1" smtClean="0"/>
              <a:t>Palpasyon</a:t>
            </a:r>
            <a:r>
              <a:rPr lang="tr-TR" dirty="0" smtClean="0"/>
              <a:t> sırasında bastırılan noktada ağrı olup olmadığı sorulmadır.</a:t>
            </a:r>
          </a:p>
          <a:p>
            <a:pPr marL="0" indent="0">
              <a:buNone/>
            </a:pPr>
            <a:r>
              <a:rPr lang="tr-TR" dirty="0" smtClean="0"/>
              <a:t>Batın muayenesinin ardından eller yanlardan kaydırılarak </a:t>
            </a:r>
            <a:r>
              <a:rPr lang="tr-TR" dirty="0" err="1" smtClean="0"/>
              <a:t>lumber</a:t>
            </a:r>
            <a:r>
              <a:rPr lang="tr-TR" dirty="0" smtClean="0"/>
              <a:t> </a:t>
            </a:r>
            <a:r>
              <a:rPr lang="tr-TR" dirty="0" err="1" smtClean="0"/>
              <a:t>vertebra</a:t>
            </a:r>
            <a:r>
              <a:rPr lang="tr-TR" dirty="0" smtClean="0"/>
              <a:t> elle </a:t>
            </a:r>
            <a:r>
              <a:rPr lang="tr-TR" dirty="0" err="1" smtClean="0"/>
              <a:t>palpe</a:t>
            </a:r>
            <a:r>
              <a:rPr lang="tr-TR" dirty="0" smtClean="0"/>
              <a:t> edilerek ağrı hassasiyet ve </a:t>
            </a:r>
            <a:r>
              <a:rPr lang="tr-TR" dirty="0" err="1" smtClean="0"/>
              <a:t>deformite</a:t>
            </a:r>
            <a:r>
              <a:rPr lang="tr-TR" dirty="0" smtClean="0"/>
              <a:t> yönünden incelenmelidir.</a:t>
            </a:r>
            <a:endParaRPr lang="tr-TR" dirty="0"/>
          </a:p>
        </p:txBody>
      </p:sp>
      <p:pic>
        <p:nvPicPr>
          <p:cNvPr id="276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556793"/>
            <a:ext cx="2746648" cy="382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972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Batın muayenesinde bakılacak bulgular</a:t>
            </a:r>
            <a:r>
              <a:rPr lang="tr-TR" sz="3600" dirty="0" smtClean="0"/>
              <a:t>:</a:t>
            </a:r>
            <a:br>
              <a:rPr lang="tr-TR" sz="3600" dirty="0" smtClean="0"/>
            </a:br>
            <a:endParaRPr lang="tr-TR" sz="3600"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 Yabancı cisim batması</a:t>
            </a:r>
          </a:p>
          <a:p>
            <a:pPr marL="0" indent="0">
              <a:buNone/>
            </a:pPr>
            <a:r>
              <a:rPr lang="tr-TR" dirty="0" smtClean="0"/>
              <a:t> Açık yara</a:t>
            </a:r>
          </a:p>
          <a:p>
            <a:pPr marL="0" indent="0">
              <a:buNone/>
            </a:pPr>
            <a:r>
              <a:rPr lang="tr-TR" dirty="0" smtClean="0"/>
              <a:t> Sertlik</a:t>
            </a:r>
          </a:p>
          <a:p>
            <a:pPr marL="0" indent="0">
              <a:buNone/>
            </a:pPr>
            <a:r>
              <a:rPr lang="tr-TR" dirty="0" smtClean="0"/>
              <a:t> Gerginlik</a:t>
            </a:r>
          </a:p>
          <a:p>
            <a:pPr marL="0" indent="0">
              <a:buNone/>
            </a:pPr>
            <a:r>
              <a:rPr lang="tr-TR" dirty="0" smtClean="0"/>
              <a:t> </a:t>
            </a:r>
            <a:r>
              <a:rPr lang="tr-TR" dirty="0" err="1" smtClean="0"/>
              <a:t>Hematom</a:t>
            </a:r>
            <a:endParaRPr lang="tr-TR" dirty="0" smtClean="0"/>
          </a:p>
          <a:p>
            <a:pPr marL="0" indent="0">
              <a:buNone/>
            </a:pPr>
            <a:r>
              <a:rPr lang="tr-TR" dirty="0" smtClean="0"/>
              <a:t> Ağrı</a:t>
            </a:r>
          </a:p>
          <a:p>
            <a:pPr marL="0" indent="0">
              <a:buNone/>
            </a:pPr>
            <a:r>
              <a:rPr lang="tr-TR" dirty="0" smtClean="0"/>
              <a:t> Duyarlılık</a:t>
            </a:r>
          </a:p>
          <a:p>
            <a:pPr marL="0" indent="0">
              <a:buNone/>
            </a:pPr>
            <a:r>
              <a:rPr lang="tr-TR" dirty="0" smtClean="0"/>
              <a:t> Hassasiyet</a:t>
            </a:r>
          </a:p>
          <a:p>
            <a:pPr marL="0" indent="0">
              <a:buNone/>
            </a:pPr>
            <a:r>
              <a:rPr lang="tr-TR" dirty="0" smtClean="0"/>
              <a:t> Deformasyon</a:t>
            </a:r>
            <a:endParaRPr lang="tr-TR" dirty="0"/>
          </a:p>
        </p:txBody>
      </p:sp>
    </p:spTree>
    <p:extLst>
      <p:ext uri="{BB962C8B-B14F-4D97-AF65-F5344CB8AC3E}">
        <p14:creationId xmlns:p14="http://schemas.microsoft.com/office/powerpoint/2010/main" val="40919954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a:t>Ü</a:t>
            </a:r>
            <a:r>
              <a:rPr lang="tr-TR" sz="3600" dirty="0" smtClean="0"/>
              <a:t>ST, ALT EKSTREMİTE VE KAPİLLER</a:t>
            </a:r>
            <a:br>
              <a:rPr lang="tr-TR" sz="3600" dirty="0" smtClean="0"/>
            </a:br>
            <a:r>
              <a:rPr lang="tr-TR" sz="3600" dirty="0" smtClean="0"/>
              <a:t>GERİ DOLUM MUAYENESİ</a:t>
            </a:r>
            <a:r>
              <a:rPr lang="tr-TR" dirty="0" smtClean="0"/>
              <a:t/>
            </a:r>
            <a:br>
              <a:rPr lang="tr-TR" dirty="0" smtClean="0"/>
            </a:br>
            <a:endParaRPr lang="tr-TR" dirty="0"/>
          </a:p>
        </p:txBody>
      </p:sp>
      <p:sp>
        <p:nvSpPr>
          <p:cNvPr id="3" name="İçerik Yer Tutucusu 2"/>
          <p:cNvSpPr>
            <a:spLocks noGrp="1"/>
          </p:cNvSpPr>
          <p:nvPr>
            <p:ph sz="half" idx="1"/>
          </p:nvPr>
        </p:nvSpPr>
        <p:spPr/>
        <p:txBody>
          <a:bodyPr/>
          <a:lstStyle/>
          <a:p>
            <a:pPr marL="0" indent="0">
              <a:buNone/>
            </a:pPr>
            <a:r>
              <a:rPr lang="tr-TR" dirty="0" smtClean="0"/>
              <a:t> </a:t>
            </a:r>
            <a:r>
              <a:rPr lang="tr-TR" dirty="0" err="1" smtClean="0"/>
              <a:t>Ekstremitelerin</a:t>
            </a:r>
            <a:r>
              <a:rPr lang="tr-TR" dirty="0" smtClean="0"/>
              <a:t> kontrolleri gözlem ve </a:t>
            </a:r>
            <a:r>
              <a:rPr lang="tr-TR" dirty="0" err="1" smtClean="0"/>
              <a:t>palpasyon</a:t>
            </a:r>
            <a:r>
              <a:rPr lang="tr-TR" dirty="0" smtClean="0"/>
              <a:t> ile yapılmalıdır.</a:t>
            </a:r>
            <a:endParaRPr lang="tr-TR" dirty="0"/>
          </a:p>
        </p:txBody>
      </p:sp>
      <p:pic>
        <p:nvPicPr>
          <p:cNvPr id="296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9549" y="1988840"/>
            <a:ext cx="403590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5303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a:t>ÜST, ALT EKSTREMİTE VE KAPİLLER</a:t>
            </a:r>
            <a:br>
              <a:rPr lang="tr-TR" dirty="0"/>
            </a:br>
            <a:r>
              <a:rPr lang="tr-TR" dirty="0"/>
              <a:t>GERİ DOLUM MUAYENESİ</a:t>
            </a:r>
          </a:p>
        </p:txBody>
      </p:sp>
      <p:sp>
        <p:nvSpPr>
          <p:cNvPr id="3" name="İçerik Yer Tutucusu 2"/>
          <p:cNvSpPr>
            <a:spLocks noGrp="1"/>
          </p:cNvSpPr>
          <p:nvPr>
            <p:ph sz="half" idx="1"/>
          </p:nvPr>
        </p:nvSpPr>
        <p:spPr/>
        <p:txBody>
          <a:bodyPr>
            <a:normAutofit lnSpcReduction="10000"/>
          </a:bodyPr>
          <a:lstStyle/>
          <a:p>
            <a:r>
              <a:rPr lang="tr-TR" dirty="0" err="1" smtClean="0"/>
              <a:t>Pelvis</a:t>
            </a:r>
            <a:r>
              <a:rPr lang="tr-TR" dirty="0" smtClean="0"/>
              <a:t> üzerine iki yandan eller ile bastırarak hassasiyet, kırık ve deformasyon varlığı bakılmalıdır.</a:t>
            </a:r>
          </a:p>
          <a:p>
            <a:r>
              <a:rPr lang="tr-TR" dirty="0" err="1" smtClean="0"/>
              <a:t>Crista</a:t>
            </a:r>
            <a:r>
              <a:rPr lang="tr-TR" dirty="0" smtClean="0"/>
              <a:t> </a:t>
            </a:r>
            <a:r>
              <a:rPr lang="tr-TR" dirty="0" err="1" smtClean="0"/>
              <a:t>iliacalar</a:t>
            </a:r>
            <a:r>
              <a:rPr lang="tr-TR" dirty="0" smtClean="0"/>
              <a:t> üzerine elimiz ile hafif şekilde bastırarak deformasyon veya hassasiyet oluşup oluşmadığı kontrol edilmelidir.</a:t>
            </a:r>
            <a:endParaRPr lang="tr-TR"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933056"/>
            <a:ext cx="4032448" cy="2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28800"/>
            <a:ext cx="403244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5"/>
          <p:cNvSpPr>
            <a:spLocks noGrp="1"/>
          </p:cNvSpPr>
          <p:nvPr>
            <p:ph sz="half" idx="2"/>
          </p:nvPr>
        </p:nvSpPr>
        <p:spPr/>
        <p:txBody>
          <a:bodyPr/>
          <a:lstStyle/>
          <a:p>
            <a:endParaRPr lang="tr-TR" dirty="0"/>
          </a:p>
        </p:txBody>
      </p:sp>
    </p:spTree>
    <p:extLst>
      <p:ext uri="{BB962C8B-B14F-4D97-AF65-F5344CB8AC3E}">
        <p14:creationId xmlns:p14="http://schemas.microsoft.com/office/powerpoint/2010/main" val="6472486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smtClean="0"/>
              <a:t>Ekstremite</a:t>
            </a:r>
            <a:r>
              <a:rPr lang="tr-TR" dirty="0" smtClean="0"/>
              <a:t> Muayenesi</a:t>
            </a:r>
            <a:br>
              <a:rPr lang="tr-TR" dirty="0" smtClean="0"/>
            </a:br>
            <a:endParaRPr lang="tr-TR" dirty="0"/>
          </a:p>
        </p:txBody>
      </p:sp>
      <p:sp>
        <p:nvSpPr>
          <p:cNvPr id="3" name="İçerik Yer Tutucusu 2"/>
          <p:cNvSpPr>
            <a:spLocks noGrp="1"/>
          </p:cNvSpPr>
          <p:nvPr>
            <p:ph sz="half" idx="1"/>
          </p:nvPr>
        </p:nvSpPr>
        <p:spPr>
          <a:xfrm>
            <a:off x="457200" y="1600200"/>
            <a:ext cx="4906888" cy="5069160"/>
          </a:xfrm>
        </p:spPr>
        <p:txBody>
          <a:bodyPr>
            <a:normAutofit fontScale="85000" lnSpcReduction="20000"/>
          </a:bodyPr>
          <a:lstStyle/>
          <a:p>
            <a:pPr marL="0" indent="0">
              <a:buNone/>
            </a:pPr>
            <a:r>
              <a:rPr lang="tr-TR" dirty="0" smtClean="0"/>
              <a:t>Hasta veya yaralının üst </a:t>
            </a:r>
            <a:r>
              <a:rPr lang="tr-TR" dirty="0" err="1" smtClean="0"/>
              <a:t>ekstremite</a:t>
            </a:r>
            <a:r>
              <a:rPr lang="tr-TR" dirty="0" smtClean="0"/>
              <a:t> muayenesinde, </a:t>
            </a:r>
            <a:r>
              <a:rPr lang="tr-TR" dirty="0" err="1" smtClean="0"/>
              <a:t>klavikula</a:t>
            </a:r>
            <a:r>
              <a:rPr lang="tr-TR" dirty="0" smtClean="0"/>
              <a:t> kemiklerinden, el parmak uçlarına kadar olan bölüm, sırası ile incelenmelidir.</a:t>
            </a:r>
          </a:p>
          <a:p>
            <a:pPr marL="0" indent="0">
              <a:buNone/>
            </a:pPr>
            <a:r>
              <a:rPr lang="tr-TR" dirty="0" err="1" smtClean="0"/>
              <a:t>Klavikula</a:t>
            </a:r>
            <a:r>
              <a:rPr lang="tr-TR" dirty="0" smtClean="0"/>
              <a:t> kemiği ve kol </a:t>
            </a:r>
            <a:r>
              <a:rPr lang="tr-TR" dirty="0" err="1" smtClean="0"/>
              <a:t>palpe</a:t>
            </a:r>
            <a:r>
              <a:rPr lang="tr-TR" dirty="0" smtClean="0"/>
              <a:t> edilerek kırık, kanama, şişlik </a:t>
            </a:r>
            <a:r>
              <a:rPr lang="tr-TR" dirty="0" err="1" smtClean="0"/>
              <a:t>deformite</a:t>
            </a:r>
            <a:r>
              <a:rPr lang="tr-TR" dirty="0" smtClean="0"/>
              <a:t> ve yaralanma olup olmadığı incelenmelidir. Bu kontroller sırasında hasta veya yaralıya, </a:t>
            </a:r>
            <a:r>
              <a:rPr lang="tr-TR" dirty="0" err="1" smtClean="0"/>
              <a:t>palpe</a:t>
            </a:r>
            <a:r>
              <a:rPr lang="tr-TR" dirty="0" smtClean="0"/>
              <a:t> ettiğimiz noktalarda, ağrısının olup olmadığı sorulmalıdır. </a:t>
            </a:r>
            <a:r>
              <a:rPr lang="tr-TR" dirty="0" err="1" smtClean="0"/>
              <a:t>Ekstremiteler</a:t>
            </a:r>
            <a:r>
              <a:rPr lang="tr-TR" dirty="0" smtClean="0"/>
              <a:t>, elle nazikçe sıkıştırılarak hassasiyet noktalarındaki gizli kırıklar ortaya çıkarılmalıdır.</a:t>
            </a:r>
            <a:endParaRPr lang="tr-TR" dirty="0"/>
          </a:p>
        </p:txBody>
      </p:sp>
      <p:pic>
        <p:nvPicPr>
          <p:cNvPr id="30723"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8104" y="1628800"/>
            <a:ext cx="317869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0916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a:t>Ekstremite</a:t>
            </a:r>
            <a:r>
              <a:rPr lang="tr-TR" dirty="0"/>
              <a:t> Muayenesi</a:t>
            </a:r>
            <a:br>
              <a:rPr lang="tr-TR" dirty="0"/>
            </a:br>
            <a:endParaRPr lang="tr-TR" dirty="0"/>
          </a:p>
        </p:txBody>
      </p:sp>
      <p:sp>
        <p:nvSpPr>
          <p:cNvPr id="3" name="İçerik Yer Tutucusu 2"/>
          <p:cNvSpPr>
            <a:spLocks noGrp="1"/>
          </p:cNvSpPr>
          <p:nvPr>
            <p:ph sz="half" idx="1"/>
          </p:nvPr>
        </p:nvSpPr>
        <p:spPr>
          <a:xfrm>
            <a:off x="457200" y="1600200"/>
            <a:ext cx="4690864" cy="4525963"/>
          </a:xfrm>
        </p:spPr>
        <p:txBody>
          <a:bodyPr>
            <a:normAutofit fontScale="92500" lnSpcReduction="10000"/>
          </a:bodyPr>
          <a:lstStyle/>
          <a:p>
            <a:pPr marL="0" indent="0">
              <a:buNone/>
            </a:pPr>
            <a:r>
              <a:rPr lang="tr-TR" dirty="0" smtClean="0"/>
              <a:t>Hasta veya yaralının üzerinde işaret bileziği veya kolyesi olup olmadığı kontrol edilmelidir. Bu işaret kolye ve bileziği hasta veya yaralının alerjisi, hastalıkları hakkında bilgi vermesi bakımından önemlidir. Örnek: Şeker hastalığı, kan hastalığı varlığı.</a:t>
            </a:r>
          </a:p>
          <a:p>
            <a:pPr marL="0" indent="0">
              <a:buNone/>
            </a:pPr>
            <a:r>
              <a:rPr lang="tr-TR" dirty="0" smtClean="0"/>
              <a:t>Nabız kontrolü yetişkinlerde </a:t>
            </a:r>
            <a:r>
              <a:rPr lang="tr-TR" dirty="0" err="1" smtClean="0"/>
              <a:t>radial</a:t>
            </a:r>
            <a:r>
              <a:rPr lang="tr-TR" dirty="0" smtClean="0"/>
              <a:t> arterden; bebeklerde ise </a:t>
            </a:r>
            <a:r>
              <a:rPr lang="tr-TR" dirty="0" err="1" smtClean="0"/>
              <a:t>brakial</a:t>
            </a:r>
            <a:r>
              <a:rPr lang="tr-TR" dirty="0" smtClean="0"/>
              <a:t> </a:t>
            </a:r>
            <a:r>
              <a:rPr lang="tr-TR" dirty="0" smtClean="0"/>
              <a:t>arterden yapılmalıdır</a:t>
            </a:r>
            <a:r>
              <a:rPr lang="tr-TR" dirty="0" smtClean="0"/>
              <a:t>.</a:t>
            </a:r>
            <a:endParaRPr lang="tr-TR" dirty="0"/>
          </a:p>
        </p:txBody>
      </p:sp>
      <p:pic>
        <p:nvPicPr>
          <p:cNvPr id="327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36096" y="1844824"/>
            <a:ext cx="3250704"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149080"/>
            <a:ext cx="3367459" cy="19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12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a:t>Ekstremite</a:t>
            </a:r>
            <a:r>
              <a:rPr lang="tr-TR" dirty="0"/>
              <a:t> Muayenesi</a:t>
            </a:r>
            <a:br>
              <a:rPr lang="tr-TR" dirty="0"/>
            </a:br>
            <a:endParaRPr lang="tr-TR" dirty="0"/>
          </a:p>
        </p:txBody>
      </p:sp>
      <p:sp>
        <p:nvSpPr>
          <p:cNvPr id="3" name="İçerik Yer Tutucusu 2"/>
          <p:cNvSpPr>
            <a:spLocks noGrp="1"/>
          </p:cNvSpPr>
          <p:nvPr>
            <p:ph sz="half" idx="1"/>
          </p:nvPr>
        </p:nvSpPr>
        <p:spPr>
          <a:xfrm>
            <a:off x="457200" y="1600200"/>
            <a:ext cx="5050904" cy="4925144"/>
          </a:xfrm>
        </p:spPr>
        <p:txBody>
          <a:bodyPr>
            <a:normAutofit fontScale="92500" lnSpcReduction="20000"/>
          </a:bodyPr>
          <a:lstStyle/>
          <a:p>
            <a:pPr marL="0" indent="0">
              <a:buNone/>
            </a:pPr>
            <a:r>
              <a:rPr lang="tr-TR" dirty="0" smtClean="0"/>
              <a:t>Kolda yaralanma ve kırık yok ise parmaklar tutularak dokunduğunuz parmağın hangisi olduğu sorulmalıdır. Hasta veya yarlının parmaklarını oynatması, elini yumruk yapıp </a:t>
            </a:r>
            <a:r>
              <a:rPr lang="tr-TR" dirty="0" smtClean="0"/>
              <a:t>açması ve </a:t>
            </a:r>
            <a:r>
              <a:rPr lang="tr-TR" dirty="0" smtClean="0"/>
              <a:t>elini sallaması söylenmeli ve ellerimizi tutması istenerek his kaybı ve güçsüzlük olup olmadığı kontrol edilmelidir. Bilinç kapalı ise hasta veya yaralının ön kol bölümü elle sıkıştırılarak ağrılı uyarana cevabı ölçülmelidir. Çünkü hasta veya yaralı refleks olarak kolunu çeker.</a:t>
            </a:r>
            <a:endParaRPr lang="tr-TR" dirty="0"/>
          </a:p>
        </p:txBody>
      </p:sp>
      <p:pic>
        <p:nvPicPr>
          <p:cNvPr id="317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772816"/>
            <a:ext cx="2890664" cy="360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011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a:t>Ekstremite</a:t>
            </a:r>
            <a:r>
              <a:rPr lang="tr-TR" dirty="0"/>
              <a:t> Muayenesi</a:t>
            </a:r>
            <a:br>
              <a:rPr lang="tr-TR" dirty="0"/>
            </a:br>
            <a:endParaRPr lang="tr-TR" dirty="0"/>
          </a:p>
        </p:txBody>
      </p:sp>
      <p:sp>
        <p:nvSpPr>
          <p:cNvPr id="3" name="İçerik Yer Tutucusu 2"/>
          <p:cNvSpPr>
            <a:spLocks noGrp="1"/>
          </p:cNvSpPr>
          <p:nvPr>
            <p:ph sz="half" idx="1"/>
          </p:nvPr>
        </p:nvSpPr>
        <p:spPr/>
        <p:txBody>
          <a:bodyPr>
            <a:normAutofit lnSpcReduction="10000"/>
          </a:bodyPr>
          <a:lstStyle/>
          <a:p>
            <a:pPr marL="0" indent="0">
              <a:buNone/>
            </a:pPr>
            <a:r>
              <a:rPr lang="tr-TR" dirty="0" smtClean="0"/>
              <a:t>Bu işlemler, diğer kola da uygulanarak karşılaştırılması yapılmalıdır.</a:t>
            </a:r>
          </a:p>
          <a:p>
            <a:pPr marL="0" indent="0">
              <a:buNone/>
            </a:pPr>
            <a:r>
              <a:rPr lang="tr-TR" dirty="0" smtClean="0"/>
              <a:t>Hasta veya yaralının kan basıncı ölçülmelidir. Tansiyon aletinin manşonunun bağlanacağı kolda, yaralanmanın olmamasına dikkat edilmelidir.</a:t>
            </a:r>
            <a:endParaRPr lang="tr-TR" dirty="0"/>
          </a:p>
        </p:txBody>
      </p:sp>
      <p:pic>
        <p:nvPicPr>
          <p:cNvPr id="337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28800"/>
            <a:ext cx="403860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18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Hasta veya yaralının birinci değerlendirmesindeki aşamalar;</a:t>
            </a:r>
            <a:br>
              <a:rPr lang="tr-TR" sz="3600" dirty="0" smtClean="0"/>
            </a:br>
            <a:endParaRPr lang="tr-TR" sz="3600" dirty="0"/>
          </a:p>
        </p:txBody>
      </p:sp>
      <p:sp>
        <p:nvSpPr>
          <p:cNvPr id="3" name="İçerik Yer Tutucusu 2"/>
          <p:cNvSpPr>
            <a:spLocks noGrp="1"/>
          </p:cNvSpPr>
          <p:nvPr>
            <p:ph idx="1"/>
          </p:nvPr>
        </p:nvSpPr>
        <p:spPr/>
        <p:txBody>
          <a:bodyPr>
            <a:normAutofit fontScale="85000" lnSpcReduction="10000"/>
          </a:bodyPr>
          <a:lstStyle/>
          <a:p>
            <a:pPr algn="just">
              <a:buFont typeface="Wingdings" panose="05000000000000000000" pitchFamily="2" charset="2"/>
              <a:buChar char="Ø"/>
            </a:pPr>
            <a:r>
              <a:rPr lang="tr-TR" b="1" dirty="0" smtClean="0">
                <a:solidFill>
                  <a:srgbClr val="FF0000"/>
                </a:solidFill>
              </a:rPr>
              <a:t>D-</a:t>
            </a:r>
            <a:r>
              <a:rPr lang="tr-TR" b="1" dirty="0" err="1" smtClean="0">
                <a:solidFill>
                  <a:srgbClr val="FF0000"/>
                </a:solidFill>
              </a:rPr>
              <a:t>Danger</a:t>
            </a:r>
            <a:r>
              <a:rPr lang="tr-TR" b="1" dirty="0" smtClean="0">
                <a:solidFill>
                  <a:srgbClr val="FF0000"/>
                </a:solidFill>
              </a:rPr>
              <a:t> </a:t>
            </a:r>
            <a:r>
              <a:rPr lang="tr-TR" b="1" dirty="0" smtClean="0">
                <a:solidFill>
                  <a:srgbClr val="FF0000"/>
                </a:solidFill>
              </a:rPr>
              <a:t>(Tehlike): </a:t>
            </a:r>
            <a:r>
              <a:rPr lang="tr-TR" dirty="0" smtClean="0"/>
              <a:t>Çevre güvenliğinin sağlanması,</a:t>
            </a:r>
          </a:p>
          <a:p>
            <a:pPr marL="0" indent="0" algn="just">
              <a:buNone/>
            </a:pPr>
            <a:r>
              <a:rPr lang="tr-TR" dirty="0" smtClean="0"/>
              <a:t>Olay yerinde öncelikle kendi güvenliğimizden daha sonra hasta veya yaralının ve çevredeki insanların güvenliğinden emin olmak için tehlike oluşturan durumlar gözden</a:t>
            </a:r>
          </a:p>
          <a:p>
            <a:pPr marL="0" indent="0" algn="just">
              <a:buNone/>
            </a:pPr>
            <a:r>
              <a:rPr lang="tr-TR" dirty="0" smtClean="0"/>
              <a:t>geçirilmelidir. Can güvenliğimizi tehdit eden bir durum var ise kesinlikle olay yerine girilmemelidir. Can güvenliği tehlikeye atılmamalıdır. Çevredeki meraklı kişilerin tehlikeli ortamdan uzak tutulması sağlanmalıdır. Güvenli çevrenin oluştuğundan emin olduktan sonra</a:t>
            </a:r>
          </a:p>
          <a:p>
            <a:pPr marL="0" indent="0" algn="just">
              <a:buNone/>
            </a:pPr>
            <a:r>
              <a:rPr lang="tr-TR" dirty="0" smtClean="0"/>
              <a:t>hasta veya yaralının değerlendirmesine geçilir.</a:t>
            </a:r>
          </a:p>
          <a:p>
            <a:pPr marL="0" indent="0">
              <a:buNone/>
            </a:pPr>
            <a:endParaRPr lang="tr-TR" dirty="0"/>
          </a:p>
        </p:txBody>
      </p:sp>
    </p:spTree>
    <p:extLst>
      <p:ext uri="{BB962C8B-B14F-4D97-AF65-F5344CB8AC3E}">
        <p14:creationId xmlns:p14="http://schemas.microsoft.com/office/powerpoint/2010/main" val="4779243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Alt </a:t>
            </a:r>
            <a:r>
              <a:rPr lang="tr-TR" dirty="0" err="1" smtClean="0"/>
              <a:t>Ekstremite</a:t>
            </a:r>
            <a:r>
              <a:rPr lang="tr-TR" dirty="0" smtClean="0"/>
              <a:t> Muayenesi</a:t>
            </a:r>
            <a:br>
              <a:rPr lang="tr-TR" dirty="0" smtClean="0"/>
            </a:br>
            <a:endParaRPr lang="tr-TR" dirty="0"/>
          </a:p>
        </p:txBody>
      </p:sp>
      <p:sp>
        <p:nvSpPr>
          <p:cNvPr id="3" name="İçerik Yer Tutucusu 2"/>
          <p:cNvSpPr>
            <a:spLocks noGrp="1"/>
          </p:cNvSpPr>
          <p:nvPr>
            <p:ph sz="half" idx="1"/>
          </p:nvPr>
        </p:nvSpPr>
        <p:spPr>
          <a:xfrm>
            <a:off x="0" y="1600200"/>
            <a:ext cx="5148064" cy="5257800"/>
          </a:xfrm>
        </p:spPr>
        <p:txBody>
          <a:bodyPr>
            <a:normAutofit fontScale="92500" lnSpcReduction="10000"/>
          </a:bodyPr>
          <a:lstStyle/>
          <a:p>
            <a:pPr marL="0" indent="0">
              <a:buNone/>
            </a:pPr>
            <a:r>
              <a:rPr lang="tr-TR" dirty="0" smtClean="0"/>
              <a:t>Hasta veya yaralının alt </a:t>
            </a:r>
            <a:r>
              <a:rPr lang="tr-TR" dirty="0" err="1" smtClean="0"/>
              <a:t>ekstremite</a:t>
            </a:r>
            <a:r>
              <a:rPr lang="tr-TR" dirty="0" smtClean="0"/>
              <a:t> muayenesinde, </a:t>
            </a:r>
            <a:r>
              <a:rPr lang="tr-TR" dirty="0" err="1" smtClean="0"/>
              <a:t>femurdan</a:t>
            </a:r>
            <a:r>
              <a:rPr lang="tr-TR" dirty="0" smtClean="0"/>
              <a:t> ayağa kadar olan bölüm sırası ile incelenmelidir.</a:t>
            </a:r>
          </a:p>
          <a:p>
            <a:pPr marL="0" indent="0">
              <a:buNone/>
            </a:pPr>
            <a:r>
              <a:rPr lang="tr-TR" dirty="0" smtClean="0"/>
              <a:t>İlk olarak ayakların duruş şeklinde anormal bir durum (iç kısma ya da dış kısma dönük) olup olmadığı gözlemlenmelidir. Eğer ayakların duruş şeklinde bir bozukluk var ise düzeltilmeye çalışılmamalıdır. Gerekirse hasta veya yaralının kıyafetleri çıkartılarak bulgular değerlendirilmelidir.</a:t>
            </a:r>
            <a:endParaRPr lang="tr-TR" dirty="0"/>
          </a:p>
        </p:txBody>
      </p:sp>
      <p:pic>
        <p:nvPicPr>
          <p:cNvPr id="348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36096" y="1628800"/>
            <a:ext cx="3250704" cy="4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929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Alt </a:t>
            </a:r>
            <a:r>
              <a:rPr lang="tr-TR" dirty="0" err="1"/>
              <a:t>Ekstremite</a:t>
            </a:r>
            <a:r>
              <a:rPr lang="tr-TR" dirty="0"/>
              <a:t> Muayenesi</a:t>
            </a:r>
            <a:endParaRPr lang="tr-TR" dirty="0"/>
          </a:p>
        </p:txBody>
      </p:sp>
      <p:sp>
        <p:nvSpPr>
          <p:cNvPr id="3" name="İçerik Yer Tutucusu 2"/>
          <p:cNvSpPr>
            <a:spLocks noGrp="1"/>
          </p:cNvSpPr>
          <p:nvPr>
            <p:ph idx="1"/>
          </p:nvPr>
        </p:nvSpPr>
        <p:spPr/>
        <p:txBody>
          <a:bodyPr/>
          <a:lstStyle/>
          <a:p>
            <a:pPr marL="0" indent="0">
              <a:buNone/>
            </a:pPr>
            <a:r>
              <a:rPr lang="tr-TR" dirty="0" smtClean="0"/>
              <a:t>Alt </a:t>
            </a:r>
            <a:r>
              <a:rPr lang="tr-TR" dirty="0" err="1" smtClean="0"/>
              <a:t>ekstremite</a:t>
            </a:r>
            <a:r>
              <a:rPr lang="tr-TR" dirty="0" smtClean="0"/>
              <a:t> muayenesinde, </a:t>
            </a:r>
            <a:r>
              <a:rPr lang="tr-TR" dirty="0" err="1" smtClean="0"/>
              <a:t>femur</a:t>
            </a:r>
            <a:r>
              <a:rPr lang="tr-TR" dirty="0" smtClean="0"/>
              <a:t> ve bacak yukarıdan aşağıya doğru </a:t>
            </a:r>
            <a:r>
              <a:rPr lang="tr-TR" dirty="0" err="1" smtClean="0"/>
              <a:t>palpe</a:t>
            </a:r>
            <a:r>
              <a:rPr lang="tr-TR" dirty="0" smtClean="0"/>
              <a:t> edilerek</a:t>
            </a:r>
          </a:p>
          <a:p>
            <a:pPr marL="0" indent="0">
              <a:buNone/>
            </a:pPr>
            <a:r>
              <a:rPr lang="tr-TR" dirty="0" err="1" smtClean="0"/>
              <a:t>deformite</a:t>
            </a:r>
            <a:r>
              <a:rPr lang="tr-TR" dirty="0" smtClean="0"/>
              <a:t>, kırık ve kanama gibi bulguları araştırılmalıdır. Bu esnada hasta veya yaralıya</a:t>
            </a:r>
          </a:p>
          <a:p>
            <a:pPr marL="0" indent="0">
              <a:buNone/>
            </a:pPr>
            <a:r>
              <a:rPr lang="tr-TR" dirty="0" smtClean="0"/>
              <a:t>ağrısının olup olmadığı da sorulmalıdır. </a:t>
            </a:r>
            <a:r>
              <a:rPr lang="tr-TR" dirty="0" err="1" smtClean="0"/>
              <a:t>Femur</a:t>
            </a:r>
            <a:r>
              <a:rPr lang="tr-TR" dirty="0" smtClean="0"/>
              <a:t>, bacak ve ayakta yabancı cisim batması veya</a:t>
            </a:r>
          </a:p>
          <a:p>
            <a:pPr marL="0" indent="0">
              <a:buNone/>
            </a:pPr>
            <a:r>
              <a:rPr lang="tr-TR" dirty="0" smtClean="0"/>
              <a:t>yaralanma olup olmadığı kontrol edilmelidir.</a:t>
            </a:r>
            <a:endParaRPr lang="tr-TR" dirty="0"/>
          </a:p>
        </p:txBody>
      </p:sp>
    </p:spTree>
    <p:extLst>
      <p:ext uri="{BB962C8B-B14F-4D97-AF65-F5344CB8AC3E}">
        <p14:creationId xmlns:p14="http://schemas.microsoft.com/office/powerpoint/2010/main" val="3541603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Alt </a:t>
            </a:r>
            <a:r>
              <a:rPr lang="tr-TR" dirty="0" err="1"/>
              <a:t>Ekstremite</a:t>
            </a:r>
            <a:r>
              <a:rPr lang="tr-TR" dirty="0"/>
              <a:t> Muayenesi</a:t>
            </a:r>
          </a:p>
        </p:txBody>
      </p:sp>
      <p:sp>
        <p:nvSpPr>
          <p:cNvPr id="3" name="İçerik Yer Tutucusu 2"/>
          <p:cNvSpPr>
            <a:spLocks noGrp="1"/>
          </p:cNvSpPr>
          <p:nvPr>
            <p:ph sz="half" idx="1"/>
          </p:nvPr>
        </p:nvSpPr>
        <p:spPr>
          <a:xfrm>
            <a:off x="107504" y="1600200"/>
            <a:ext cx="4388296" cy="4925144"/>
          </a:xfrm>
        </p:spPr>
        <p:txBody>
          <a:bodyPr>
            <a:normAutofit fontScale="92500" lnSpcReduction="10000"/>
          </a:bodyPr>
          <a:lstStyle/>
          <a:p>
            <a:r>
              <a:rPr lang="tr-TR" dirty="0" smtClean="0"/>
              <a:t>Bacağın ön kısmına başparmak ile bastırılarak </a:t>
            </a:r>
            <a:r>
              <a:rPr lang="tr-TR" dirty="0" err="1" smtClean="0"/>
              <a:t>pretibial</a:t>
            </a:r>
            <a:r>
              <a:rPr lang="tr-TR" dirty="0" smtClean="0"/>
              <a:t> ödem (</a:t>
            </a:r>
            <a:r>
              <a:rPr lang="tr-TR" dirty="0" err="1" smtClean="0"/>
              <a:t>tibianın</a:t>
            </a:r>
            <a:r>
              <a:rPr lang="tr-TR" dirty="0" smtClean="0"/>
              <a:t> ön kısmında şişme) olup olmadığına bakılmalıdır. Bacakta fazla ödem var ise bastırdığımız parmağın çukur şekilde izi kalır.</a:t>
            </a:r>
          </a:p>
          <a:p>
            <a:r>
              <a:rPr lang="tr-TR" dirty="0" smtClean="0"/>
              <a:t>Ayağın üst bölümünde bulunan </a:t>
            </a:r>
            <a:r>
              <a:rPr lang="tr-TR" dirty="0" err="1" smtClean="0"/>
              <a:t>dorsalis</a:t>
            </a:r>
            <a:r>
              <a:rPr lang="tr-TR" dirty="0" smtClean="0"/>
              <a:t> </a:t>
            </a:r>
            <a:r>
              <a:rPr lang="tr-TR" dirty="0" err="1" smtClean="0"/>
              <a:t>pedis</a:t>
            </a:r>
            <a:r>
              <a:rPr lang="tr-TR" dirty="0" smtClean="0"/>
              <a:t> üzerine üç parmağımız yerleştirilerek nabız bakılmalıdır.</a:t>
            </a:r>
          </a:p>
          <a:p>
            <a:endParaRPr lang="tr-TR" dirty="0"/>
          </a:p>
        </p:txBody>
      </p:sp>
      <p:pic>
        <p:nvPicPr>
          <p:cNvPr id="358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44824"/>
            <a:ext cx="403860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149080"/>
            <a:ext cx="4083571" cy="258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844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Alt </a:t>
            </a:r>
            <a:r>
              <a:rPr lang="tr-TR" dirty="0" err="1"/>
              <a:t>Ekstremite</a:t>
            </a:r>
            <a:r>
              <a:rPr lang="tr-TR" dirty="0"/>
              <a:t> Muayenesi</a:t>
            </a:r>
            <a:endParaRPr lang="tr-TR" dirty="0"/>
          </a:p>
        </p:txBody>
      </p:sp>
      <p:sp>
        <p:nvSpPr>
          <p:cNvPr id="3" name="İçerik Yer Tutucusu 2"/>
          <p:cNvSpPr>
            <a:spLocks noGrp="1"/>
          </p:cNvSpPr>
          <p:nvPr>
            <p:ph sz="half" idx="1"/>
          </p:nvPr>
        </p:nvSpPr>
        <p:spPr/>
        <p:txBody>
          <a:bodyPr>
            <a:normAutofit fontScale="85000" lnSpcReduction="20000"/>
          </a:bodyPr>
          <a:lstStyle/>
          <a:p>
            <a:r>
              <a:rPr lang="tr-TR" dirty="0" smtClean="0"/>
              <a:t>Ayağın iç yan kısmında bulunan </a:t>
            </a:r>
            <a:r>
              <a:rPr lang="tr-TR" dirty="0" err="1" smtClean="0"/>
              <a:t>posterior</a:t>
            </a:r>
            <a:r>
              <a:rPr lang="tr-TR" dirty="0" smtClean="0"/>
              <a:t> </a:t>
            </a:r>
            <a:r>
              <a:rPr lang="tr-TR" dirty="0" err="1" smtClean="0"/>
              <a:t>tibialis</a:t>
            </a:r>
            <a:r>
              <a:rPr lang="tr-TR" dirty="0" smtClean="0"/>
              <a:t> üzerine üç parmağımız yerleştirilerek nabız bakılmalıdır.</a:t>
            </a:r>
          </a:p>
          <a:p>
            <a:r>
              <a:rPr lang="tr-TR" dirty="0" smtClean="0"/>
              <a:t>Hasta veya yaralının bilinci açık ise ayağını elimize doğru bastırması istenmelidir.</a:t>
            </a:r>
          </a:p>
          <a:p>
            <a:pPr marL="0" indent="0">
              <a:buNone/>
            </a:pPr>
            <a:r>
              <a:rPr lang="tr-TR" dirty="0" smtClean="0"/>
              <a:t>Böylelikle kuvvet ve his kaybının olup olmadığına bakılmalıdır. Aynı zamanda ayak deri rengi de gözlemlenmelidir.</a:t>
            </a:r>
          </a:p>
          <a:p>
            <a:pPr marL="0" indent="0">
              <a:buNone/>
            </a:pPr>
            <a:endParaRPr lang="tr-TR" dirty="0"/>
          </a:p>
        </p:txBody>
      </p:sp>
      <p:pic>
        <p:nvPicPr>
          <p:cNvPr id="4096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43475" y="1556792"/>
            <a:ext cx="344805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2193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Alt </a:t>
            </a:r>
            <a:r>
              <a:rPr lang="tr-TR" dirty="0" err="1"/>
              <a:t>Ekstremite</a:t>
            </a:r>
            <a:r>
              <a:rPr lang="tr-TR" dirty="0"/>
              <a:t> Muayenesi</a:t>
            </a:r>
          </a:p>
        </p:txBody>
      </p:sp>
      <p:sp>
        <p:nvSpPr>
          <p:cNvPr id="3" name="İçerik Yer Tutucusu 2"/>
          <p:cNvSpPr>
            <a:spLocks noGrp="1"/>
          </p:cNvSpPr>
          <p:nvPr>
            <p:ph sz="half" idx="1"/>
          </p:nvPr>
        </p:nvSpPr>
        <p:spPr>
          <a:xfrm>
            <a:off x="457200" y="1600200"/>
            <a:ext cx="4978896" cy="5069160"/>
          </a:xfrm>
        </p:spPr>
        <p:txBody>
          <a:bodyPr>
            <a:normAutofit fontScale="92500" lnSpcReduction="20000"/>
          </a:bodyPr>
          <a:lstStyle/>
          <a:p>
            <a:pPr marL="0" indent="0">
              <a:buNone/>
            </a:pPr>
            <a:r>
              <a:rPr lang="tr-TR" dirty="0" smtClean="0"/>
              <a:t>Eğer hasta veya yaralının bilinci kapalı ise ayak bilek kısmından kavranarak yara olmayan bir kısım parmaklarımız ile sıkıştırılmalıdır. Bilinç kapalı olsa bile his kaybı yok ise refleks olarak ayağını çeker. Böylelikle his kaybının olup olmadığı tespit edilir.</a:t>
            </a:r>
          </a:p>
          <a:p>
            <a:pPr marL="0" indent="0">
              <a:buNone/>
            </a:pPr>
            <a:r>
              <a:rPr lang="tr-TR" dirty="0" smtClean="0"/>
              <a:t>Yapılan işlemlerin tümü diğer bacağa da uygulanmalıdır. İki bacakta da elde ettiğimiz</a:t>
            </a:r>
          </a:p>
          <a:p>
            <a:pPr marL="0" indent="0">
              <a:buNone/>
            </a:pPr>
            <a:r>
              <a:rPr lang="tr-TR" dirty="0" smtClean="0"/>
              <a:t>bulgular, hareket, his kaybı ve renk değişikliği gibi durumlar karşılaştırılmalıdır.</a:t>
            </a:r>
            <a:endParaRPr lang="tr-TR" dirty="0"/>
          </a:p>
        </p:txBody>
      </p:sp>
      <p:pic>
        <p:nvPicPr>
          <p:cNvPr id="368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772816"/>
            <a:ext cx="2746648" cy="359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96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Alt </a:t>
            </a:r>
            <a:r>
              <a:rPr lang="tr-TR" sz="3600" dirty="0" err="1" smtClean="0"/>
              <a:t>Ekstremite</a:t>
            </a:r>
            <a:r>
              <a:rPr lang="tr-TR" sz="3600" dirty="0" smtClean="0"/>
              <a:t> Muayenesinde Bakılacak Olan Bulgular</a:t>
            </a:r>
            <a:br>
              <a:rPr lang="tr-TR" sz="3600" dirty="0" smtClean="0"/>
            </a:br>
            <a:endParaRPr lang="tr-TR" sz="3600" dirty="0"/>
          </a:p>
        </p:txBody>
      </p:sp>
      <p:sp>
        <p:nvSpPr>
          <p:cNvPr id="3" name="İçerik Yer Tutucusu 2"/>
          <p:cNvSpPr>
            <a:spLocks noGrp="1"/>
          </p:cNvSpPr>
          <p:nvPr>
            <p:ph idx="1"/>
          </p:nvPr>
        </p:nvSpPr>
        <p:spPr/>
        <p:txBody>
          <a:bodyPr>
            <a:normAutofit fontScale="77500" lnSpcReduction="20000"/>
          </a:bodyPr>
          <a:lstStyle/>
          <a:p>
            <a:pPr marL="0" indent="0">
              <a:buNone/>
            </a:pPr>
            <a:r>
              <a:rPr lang="tr-TR" dirty="0" smtClean="0"/>
              <a:t>Alt </a:t>
            </a:r>
            <a:r>
              <a:rPr lang="tr-TR" dirty="0" err="1" smtClean="0"/>
              <a:t>ekstremite</a:t>
            </a:r>
            <a:r>
              <a:rPr lang="tr-TR" dirty="0" smtClean="0"/>
              <a:t> muayenesinde aşağıda yer alan bulgulara bakılmalıdır.</a:t>
            </a:r>
          </a:p>
          <a:p>
            <a:pPr marL="0" indent="0">
              <a:buNone/>
            </a:pPr>
            <a:r>
              <a:rPr lang="tr-TR" dirty="0" smtClean="0"/>
              <a:t> Kesik</a:t>
            </a:r>
          </a:p>
          <a:p>
            <a:pPr marL="0" indent="0">
              <a:buNone/>
            </a:pPr>
            <a:r>
              <a:rPr lang="tr-TR" dirty="0" smtClean="0"/>
              <a:t> Ezik</a:t>
            </a:r>
          </a:p>
          <a:p>
            <a:pPr marL="0" indent="0">
              <a:buNone/>
            </a:pPr>
            <a:r>
              <a:rPr lang="tr-TR" dirty="0" smtClean="0"/>
              <a:t> Ödem</a:t>
            </a:r>
          </a:p>
          <a:p>
            <a:pPr marL="0" indent="0">
              <a:buNone/>
            </a:pPr>
            <a:r>
              <a:rPr lang="tr-TR" dirty="0" smtClean="0"/>
              <a:t> Ağrı</a:t>
            </a:r>
          </a:p>
          <a:p>
            <a:pPr marL="0" indent="0">
              <a:buNone/>
            </a:pPr>
            <a:r>
              <a:rPr lang="tr-TR" dirty="0" smtClean="0"/>
              <a:t> Hassasiyet</a:t>
            </a:r>
          </a:p>
          <a:p>
            <a:pPr marL="0" indent="0">
              <a:buNone/>
            </a:pPr>
            <a:r>
              <a:rPr lang="tr-TR" dirty="0" smtClean="0"/>
              <a:t> </a:t>
            </a:r>
            <a:r>
              <a:rPr lang="tr-TR" dirty="0" err="1" smtClean="0"/>
              <a:t>Deformite</a:t>
            </a:r>
            <a:endParaRPr lang="tr-TR" dirty="0" smtClean="0"/>
          </a:p>
          <a:p>
            <a:pPr marL="0" indent="0">
              <a:buNone/>
            </a:pPr>
            <a:r>
              <a:rPr lang="tr-TR" dirty="0" smtClean="0"/>
              <a:t> Kanama</a:t>
            </a:r>
          </a:p>
          <a:p>
            <a:pPr marL="0" indent="0">
              <a:buNone/>
            </a:pPr>
            <a:r>
              <a:rPr lang="tr-TR" dirty="0" smtClean="0"/>
              <a:t> Kırık</a:t>
            </a:r>
          </a:p>
          <a:p>
            <a:pPr marL="0" indent="0">
              <a:buNone/>
            </a:pPr>
            <a:r>
              <a:rPr lang="tr-TR" dirty="0" smtClean="0"/>
              <a:t> Renk değişikliği</a:t>
            </a:r>
          </a:p>
          <a:p>
            <a:pPr marL="0" indent="0">
              <a:buNone/>
            </a:pPr>
            <a:r>
              <a:rPr lang="tr-TR" dirty="0" smtClean="0"/>
              <a:t> Hareket ve duyu gücü kaybı </a:t>
            </a:r>
            <a:endParaRPr lang="tr-TR" dirty="0"/>
          </a:p>
        </p:txBody>
      </p:sp>
    </p:spTree>
    <p:extLst>
      <p:ext uri="{BB962C8B-B14F-4D97-AF65-F5344CB8AC3E}">
        <p14:creationId xmlns:p14="http://schemas.microsoft.com/office/powerpoint/2010/main" val="3771676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err="1" smtClean="0"/>
              <a:t>Kapiller</a:t>
            </a:r>
            <a:r>
              <a:rPr lang="tr-TR" dirty="0" smtClean="0"/>
              <a:t> Geri Dolum Muayenesi</a:t>
            </a:r>
            <a:br>
              <a:rPr lang="tr-TR" dirty="0" smtClean="0"/>
            </a:br>
            <a:endParaRPr lang="tr-TR" dirty="0"/>
          </a:p>
        </p:txBody>
      </p:sp>
      <p:sp>
        <p:nvSpPr>
          <p:cNvPr id="3" name="İçerik Yer Tutucusu 2"/>
          <p:cNvSpPr>
            <a:spLocks noGrp="1"/>
          </p:cNvSpPr>
          <p:nvPr>
            <p:ph sz="half" idx="1"/>
          </p:nvPr>
        </p:nvSpPr>
        <p:spPr>
          <a:xfrm>
            <a:off x="457200" y="1600200"/>
            <a:ext cx="4978896" cy="4853136"/>
          </a:xfrm>
        </p:spPr>
        <p:txBody>
          <a:bodyPr>
            <a:normAutofit fontScale="92500" lnSpcReduction="20000"/>
          </a:bodyPr>
          <a:lstStyle/>
          <a:p>
            <a:pPr marL="0" indent="0">
              <a:buNone/>
            </a:pPr>
            <a:r>
              <a:rPr lang="tr-TR" dirty="0" smtClean="0"/>
              <a:t>Hasta veya yaralının </a:t>
            </a:r>
            <a:r>
              <a:rPr lang="tr-TR" dirty="0" err="1" smtClean="0"/>
              <a:t>kapiller</a:t>
            </a:r>
            <a:r>
              <a:rPr lang="tr-TR" dirty="0" smtClean="0"/>
              <a:t> geri dolum muayenesi dolaşımın değerlendirilmesi amacı</a:t>
            </a:r>
          </a:p>
          <a:p>
            <a:pPr marL="0" indent="0">
              <a:buNone/>
            </a:pPr>
            <a:r>
              <a:rPr lang="tr-TR" dirty="0" smtClean="0"/>
              <a:t>ile yapılmalıdır.</a:t>
            </a:r>
          </a:p>
          <a:p>
            <a:pPr marL="0" indent="0">
              <a:buNone/>
            </a:pPr>
            <a:r>
              <a:rPr lang="tr-TR" dirty="0" smtClean="0"/>
              <a:t>Elimiz ile hasta veya yaralının el tırnağının üzerine bastırarak renk kaybı oluşturulmalıdır. Yani bastırılan noktada kan azaldıkça renk beyazlamalıdır. Rengin geri dönüşümü </a:t>
            </a:r>
            <a:r>
              <a:rPr lang="tr-TR" b="1" dirty="0" smtClean="0">
                <a:solidFill>
                  <a:srgbClr val="FF0000"/>
                </a:solidFill>
              </a:rPr>
              <a:t>iki saniye </a:t>
            </a:r>
            <a:r>
              <a:rPr lang="tr-TR" dirty="0" smtClean="0"/>
              <a:t>içerisinde olmalıdır. Bu süre iki saniyeyi geçer ise </a:t>
            </a:r>
            <a:r>
              <a:rPr lang="tr-TR" dirty="0" err="1" smtClean="0"/>
              <a:t>kapiller</a:t>
            </a:r>
            <a:r>
              <a:rPr lang="tr-TR" dirty="0" smtClean="0"/>
              <a:t> geri dolumun geciktiği anlaşılır.</a:t>
            </a:r>
            <a:endParaRPr lang="tr-TR" dirty="0"/>
          </a:p>
        </p:txBody>
      </p:sp>
      <p:pic>
        <p:nvPicPr>
          <p:cNvPr id="378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9227" y="1700808"/>
            <a:ext cx="231654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146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err="1"/>
              <a:t>Kapiller</a:t>
            </a:r>
            <a:r>
              <a:rPr lang="tr-TR" dirty="0"/>
              <a:t> Geri Dolum Muayenesi</a:t>
            </a:r>
          </a:p>
        </p:txBody>
      </p:sp>
      <p:sp>
        <p:nvSpPr>
          <p:cNvPr id="3" name="İçerik Yer Tutucusu 2"/>
          <p:cNvSpPr>
            <a:spLocks noGrp="1"/>
          </p:cNvSpPr>
          <p:nvPr>
            <p:ph sz="half" idx="1"/>
          </p:nvPr>
        </p:nvSpPr>
        <p:spPr>
          <a:xfrm>
            <a:off x="457200" y="1600200"/>
            <a:ext cx="4690864" cy="4525963"/>
          </a:xfrm>
        </p:spPr>
        <p:txBody>
          <a:bodyPr>
            <a:normAutofit fontScale="92500" lnSpcReduction="10000"/>
          </a:bodyPr>
          <a:lstStyle/>
          <a:p>
            <a:pPr marL="0" indent="0">
              <a:buNone/>
            </a:pPr>
            <a:r>
              <a:rPr lang="tr-TR" dirty="0" smtClean="0"/>
              <a:t>Aynı işlem ayak başparmağı için yapılmalıdır. Ayrıca </a:t>
            </a:r>
            <a:r>
              <a:rPr lang="tr-TR" dirty="0" err="1" smtClean="0"/>
              <a:t>kapiller</a:t>
            </a:r>
            <a:r>
              <a:rPr lang="tr-TR" dirty="0" smtClean="0"/>
              <a:t> geri dolum </a:t>
            </a:r>
            <a:r>
              <a:rPr lang="tr-TR" dirty="0" smtClean="0"/>
              <a:t>muayenesi avuç </a:t>
            </a:r>
            <a:r>
              <a:rPr lang="tr-TR" dirty="0" smtClean="0"/>
              <a:t>içini sıkıştırıp bırakarak da yapılabilir.</a:t>
            </a:r>
          </a:p>
          <a:p>
            <a:pPr marL="0" indent="0">
              <a:buNone/>
            </a:pPr>
            <a:r>
              <a:rPr lang="tr-TR" dirty="0" smtClean="0"/>
              <a:t>Yapılan bu işlemler, diğer el ve ayak parmaklarındaki tırnaklar üzerine de uygulanabilir.</a:t>
            </a:r>
          </a:p>
          <a:p>
            <a:pPr marL="0" indent="0">
              <a:buNone/>
            </a:pPr>
            <a:r>
              <a:rPr lang="tr-TR" dirty="0" smtClean="0"/>
              <a:t>Hasta veya yaralıya yapılan tüm tıbbi müdahale ve elde edilen bulgular, vaka </a:t>
            </a:r>
            <a:r>
              <a:rPr lang="tr-TR" dirty="0" smtClean="0"/>
              <a:t>kayıt formuna </a:t>
            </a:r>
            <a:r>
              <a:rPr lang="tr-TR" dirty="0" smtClean="0"/>
              <a:t>süresinde yazılmalıdır.</a:t>
            </a:r>
          </a:p>
          <a:p>
            <a:pPr marL="0" indent="0">
              <a:buNone/>
            </a:pPr>
            <a:endParaRPr lang="tr-TR" dirty="0"/>
          </a:p>
        </p:txBody>
      </p:sp>
      <p:pic>
        <p:nvPicPr>
          <p:cNvPr id="389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993035"/>
            <a:ext cx="3034680" cy="374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1128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5143</Words>
  <Application>Microsoft Office PowerPoint</Application>
  <PresentationFormat>Ekran Gösterisi (4:3)</PresentationFormat>
  <Paragraphs>443</Paragraphs>
  <Slides>97</Slides>
  <Notes>1</Notes>
  <HiddenSlides>0</HiddenSlides>
  <MMClips>0</MMClips>
  <ScaleCrop>false</ScaleCrop>
  <HeadingPairs>
    <vt:vector size="4" baseType="variant">
      <vt:variant>
        <vt:lpstr>Tema</vt:lpstr>
      </vt:variant>
      <vt:variant>
        <vt:i4>1</vt:i4>
      </vt:variant>
      <vt:variant>
        <vt:lpstr>Slayt Başlıkları</vt:lpstr>
      </vt:variant>
      <vt:variant>
        <vt:i4>97</vt:i4>
      </vt:variant>
    </vt:vector>
  </HeadingPairs>
  <TitlesOfParts>
    <vt:vector size="98" baseType="lpstr">
      <vt:lpstr>Ofis Teması</vt:lpstr>
      <vt:lpstr>BİRİNCİ VE İKİNCİ DEĞERLENDİRME</vt:lpstr>
      <vt:lpstr> BİRİNCİ DEĞERLENDİRME </vt:lpstr>
      <vt:lpstr> BİRİNCİ DEĞERLENDİRME </vt:lpstr>
      <vt:lpstr>BİRİNCİ DEĞERLENDİRME</vt:lpstr>
      <vt:lpstr> Hasta veya Yaralı Değerlendirmenin Amacı </vt:lpstr>
      <vt:lpstr> Hasta veya Yaralı Değerlendirmenin Amacı </vt:lpstr>
      <vt:lpstr> Birinci Değerlendirmenin Aşamaları </vt:lpstr>
      <vt:lpstr> Birinci Değerlendirmenin Aşamaları </vt:lpstr>
      <vt:lpstr> Hasta veya yaralının birinci değerlendirmesindeki aşamalar; </vt:lpstr>
      <vt:lpstr>Hasta veya yaralının birinci değerlendirmesindeki aşamalar;</vt:lpstr>
      <vt:lpstr>Hasta veya yaralının birinci değerlendirmesindeki aşamalar;</vt:lpstr>
      <vt:lpstr>Hasta veya yaralının birinci değerlendirmesindeki aşamalar;</vt:lpstr>
      <vt:lpstr>Hasta veya yaralının birinci değerlendirmesindeki aşamalar;</vt:lpstr>
      <vt:lpstr>Hasta veya yaralının birinci değerlendirmesindeki aşamalar;</vt:lpstr>
      <vt:lpstr>Hasta veya yaralının ilk değerlendirmesi sonucunda; </vt:lpstr>
      <vt:lpstr> Bilinç Durumunun Değerlendirilmesi </vt:lpstr>
      <vt:lpstr>Bilinç Durumunun Değerlendirilmesi</vt:lpstr>
      <vt:lpstr>Bilinç Durumunun Değerlendirilmesi</vt:lpstr>
      <vt:lpstr> AVPU Skalası </vt:lpstr>
      <vt:lpstr>AVPU Skalası</vt:lpstr>
      <vt:lpstr>AVPU Skalası</vt:lpstr>
      <vt:lpstr>AVPU Skalası</vt:lpstr>
      <vt:lpstr>PowerPoint Sunusu</vt:lpstr>
      <vt:lpstr> HAVA YOLU AÇIKLIĞI VE SOLUNUMU DEĞERLENDİRME </vt:lpstr>
      <vt:lpstr>HAVA YOLU AÇIKLIĞI VE SOLUNUMU DEĞERLENDİRME</vt:lpstr>
      <vt:lpstr>Hava Yolu Açıklığının Sağlanması</vt:lpstr>
      <vt:lpstr> Ağız İçi Temizliği </vt:lpstr>
      <vt:lpstr> Baş-Çene Pozisyonu (Head Filt-Chin Lift) </vt:lpstr>
      <vt:lpstr>Baş-Çene Pozisyonu (Head Filt-Chin Lift)</vt:lpstr>
      <vt:lpstr> Hava yolu açıklığının sağlanması için çocuklarda baş çene pozisyonu verilmesi: </vt:lpstr>
      <vt:lpstr> Çene İtme Pozisyonu (Jaw-Thrust) </vt:lpstr>
      <vt:lpstr>Çene İtme Pozisyonu (Jaw-Thrust) </vt:lpstr>
      <vt:lpstr> Bebeklerde Hava Yolu Açıklığının Sağlanması </vt:lpstr>
      <vt:lpstr> Bebeklerde Hava Yolu Açıklığını Sağlayan Pozisyonun Verilmesi </vt:lpstr>
      <vt:lpstr>Bebeklerde Hava Yolu Açıklığını Sağlayan Pozisyonun Verilmesi</vt:lpstr>
      <vt:lpstr> Solunumun Değerlendirilmesi </vt:lpstr>
      <vt:lpstr> Solunum; </vt:lpstr>
      <vt:lpstr> Solunumun özelliklerinin değişmesinde; </vt:lpstr>
      <vt:lpstr> Hasta veya yaralının solunum değerlendirmesi yapılırken; </vt:lpstr>
      <vt:lpstr>Hasta veya yaralının solunum değerlendirmesi yapılırken;</vt:lpstr>
      <vt:lpstr> Bak–Dinle–Hisset Yöntemi </vt:lpstr>
      <vt:lpstr>Bak–Dinle–Hisset Yöntemi</vt:lpstr>
      <vt:lpstr> DOLAŞIMI DEĞERLENDİRME </vt:lpstr>
      <vt:lpstr>Normalde nabız değerleri aşağıdaki tabloda belirtilmiştir</vt:lpstr>
      <vt:lpstr> Vücuttaki nabız alınan noktalar: </vt:lpstr>
      <vt:lpstr> Yetişkin ve Çocuklarda Dolaşımın Değerlendirilmesi </vt:lpstr>
      <vt:lpstr>Yetişkin ve Çocuklarda Dolaşımın Değerlendirilmesi</vt:lpstr>
      <vt:lpstr> Bebeklerde Dolaşım Değerlendirmesi </vt:lpstr>
      <vt:lpstr>PowerPoint Sunusu</vt:lpstr>
      <vt:lpstr> HASTA VEYA YARALININ ÖYKÜSÜNÜ ALMA </vt:lpstr>
      <vt:lpstr> İkinci Değerlendirmenin Aşamaları </vt:lpstr>
      <vt:lpstr> İkinci Değerlendirmenin Aşamaları </vt:lpstr>
      <vt:lpstr> Hasta veya Yaralı Öyküsü Alma </vt:lpstr>
      <vt:lpstr> Hasta veya Yaralı Öyküsü Alma </vt:lpstr>
      <vt:lpstr> Hasta veya Yaralı Öyküsü Alma </vt:lpstr>
      <vt:lpstr> Olayın Nasıl Geliştiğinin Öğrenilmesi </vt:lpstr>
      <vt:lpstr> Hasta veya Yaralının Kişisel Özgeçmişinin Alınması </vt:lpstr>
      <vt:lpstr>SAMPLE</vt:lpstr>
      <vt:lpstr>SAMPLE</vt:lpstr>
      <vt:lpstr>PQRST</vt:lpstr>
      <vt:lpstr>PQRST</vt:lpstr>
      <vt:lpstr> Çevredekiler ile Görüşerek Bilgi Edinme </vt:lpstr>
      <vt:lpstr>Çevredekiler ile Görüşerek Bilgi Edinme</vt:lpstr>
      <vt:lpstr>PowerPoint Sunusu</vt:lpstr>
      <vt:lpstr>Glasgow koma skalası (GKS) ve skor</vt:lpstr>
      <vt:lpstr>HASTA VEYA YARALININ BAŞ, YÜZ VE BOYUN MUAYENESİ </vt:lpstr>
      <vt:lpstr>HASTA VEYA YARALININ BAŞ, YÜZ VE BOYUN MUAYENESİ</vt:lpstr>
      <vt:lpstr> Baş Muayenesi </vt:lpstr>
      <vt:lpstr> Baş muayenesinde bakılacak olan bulgular </vt:lpstr>
      <vt:lpstr> Yüz Muayenesi </vt:lpstr>
      <vt:lpstr>Göz, Burun, Ağız ve Kulak Kontrolleri </vt:lpstr>
      <vt:lpstr>Göz, Burun, Ağız ve Kulak Kontrolleri</vt:lpstr>
      <vt:lpstr>Göz, Burun, Ağız ve Kulak Kontrolleri</vt:lpstr>
      <vt:lpstr>Göz, Burun, Ağız ve Kulak Kontrolleri</vt:lpstr>
      <vt:lpstr> Boyun Muayenesi </vt:lpstr>
      <vt:lpstr> Boyun Muayenesi </vt:lpstr>
      <vt:lpstr> GÖĞÜS VE BATIN MUAYENESİ </vt:lpstr>
      <vt:lpstr> Göğüs Muayenesi </vt:lpstr>
      <vt:lpstr>Göğüs Muayenesi</vt:lpstr>
      <vt:lpstr> Göğüste yaralanma oluşmuş ise: </vt:lpstr>
      <vt:lpstr> Göğüs Seslerinin Stetoskop ile Dinlenmesi </vt:lpstr>
      <vt:lpstr> Batın Muayenesi </vt:lpstr>
      <vt:lpstr>Batın muayenesinde bakılacak bulgular: </vt:lpstr>
      <vt:lpstr> ÜST, ALT EKSTREMİTE VE KAPİLLER GERİ DOLUM MUAYENESİ </vt:lpstr>
      <vt:lpstr>ÜST, ALT EKSTREMİTE VE KAPİLLER GERİ DOLUM MUAYENESİ</vt:lpstr>
      <vt:lpstr> Üst Ekstremite Muayenesi </vt:lpstr>
      <vt:lpstr> Üst Ekstremite Muayenesi </vt:lpstr>
      <vt:lpstr> Üst Ekstremite Muayenesi </vt:lpstr>
      <vt:lpstr> Üst Ekstremite Muayenesi </vt:lpstr>
      <vt:lpstr> Alt Ekstremite Muayenesi </vt:lpstr>
      <vt:lpstr>Alt Ekstremite Muayenesi</vt:lpstr>
      <vt:lpstr>Alt Ekstremite Muayenesi</vt:lpstr>
      <vt:lpstr>Alt Ekstremite Muayenesi</vt:lpstr>
      <vt:lpstr>Alt Ekstremite Muayenesi</vt:lpstr>
      <vt:lpstr> Alt Ekstremite Muayenesinde Bakılacak Olan Bulgular </vt:lpstr>
      <vt:lpstr> Kapiller Geri Dolum Muayenesi </vt:lpstr>
      <vt:lpstr>Kapiller Geri Dolum Muayenesi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Battal1</dc:creator>
  <cp:lastModifiedBy>Battal</cp:lastModifiedBy>
  <cp:revision>37</cp:revision>
  <dcterms:created xsi:type="dcterms:W3CDTF">2016-02-19T19:05:47Z</dcterms:created>
  <dcterms:modified xsi:type="dcterms:W3CDTF">2016-02-20T10:56:53Z</dcterms:modified>
</cp:coreProperties>
</file>