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115.111.81.83:8080/xmlui/bitstream/handle/123456789/128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/>
              <a:t>Bir psikolojik yapı olarak "tutum" ve madde geliştirme süreci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/>
              <a:t>Arul</a:t>
            </a:r>
            <a:r>
              <a:rPr lang="tr-TR" dirty="0" smtClean="0"/>
              <a:t>, M. J. (</a:t>
            </a:r>
            <a:r>
              <a:rPr lang="tr-TR" dirty="0"/>
              <a:t>1977</a:t>
            </a:r>
            <a:r>
              <a:rPr lang="tr-TR" dirty="0" smtClean="0"/>
              <a:t>). </a:t>
            </a:r>
            <a:r>
              <a:rPr lang="tr-TR" i="1" dirty="0" err="1" smtClean="0"/>
              <a:t>Mesaurement</a:t>
            </a:r>
            <a:r>
              <a:rPr lang="tr-TR" i="1" dirty="0" smtClean="0"/>
              <a:t> of </a:t>
            </a:r>
            <a:r>
              <a:rPr lang="tr-TR" i="1" dirty="0" err="1"/>
              <a:t>a</a:t>
            </a:r>
            <a:r>
              <a:rPr lang="tr-TR" i="1" dirty="0" err="1" smtClean="0"/>
              <a:t>ttitudes</a:t>
            </a:r>
            <a:r>
              <a:rPr lang="tr-TR" dirty="0" smtClean="0"/>
              <a:t>. 	</a:t>
            </a:r>
            <a:r>
              <a:rPr lang="tr-TR" dirty="0" smtClean="0">
                <a:hlinkClick r:id="rId2"/>
              </a:rPr>
              <a:t>http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115.111.81.83:8080/xmlui/bitstream/handle/123456789/1288</a:t>
            </a:r>
            <a:r>
              <a:rPr lang="tr-TR" dirty="0" smtClean="0"/>
              <a:t>	/WP%201977_158.pdf?sequence=y 	adresinden 28 OCAK 2018 	tarihinde alınmıştır.</a:t>
            </a: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Baysal</a:t>
            </a:r>
            <a:r>
              <a:rPr lang="tr-TR" dirty="0"/>
              <a:t>, A.C. (1981</a:t>
            </a:r>
            <a:r>
              <a:rPr lang="tr-TR" i="1" dirty="0"/>
              <a:t>). Sosyal ve </a:t>
            </a:r>
            <a:r>
              <a:rPr lang="tr-TR" i="1" dirty="0" smtClean="0"/>
              <a:t>örgütsel psikolojide tutumlar. </a:t>
            </a:r>
            <a:r>
              <a:rPr lang="tr-TR" dirty="0" smtClean="0"/>
              <a:t>İstanbul: Yalçın 	Ofset Matbaası.</a:t>
            </a: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Kağıtçıbaşı</a:t>
            </a:r>
            <a:r>
              <a:rPr lang="tr-TR" dirty="0"/>
              <a:t>, Ç. (1979).</a:t>
            </a:r>
            <a:r>
              <a:rPr lang="tr-TR" i="1" dirty="0"/>
              <a:t>İnsan ve </a:t>
            </a:r>
            <a:r>
              <a:rPr lang="tr-TR" i="1" dirty="0" smtClean="0"/>
              <a:t>insanlar</a:t>
            </a:r>
            <a:r>
              <a:rPr lang="tr-TR" i="1" dirty="0"/>
              <a:t>: Sosyal </a:t>
            </a:r>
            <a:r>
              <a:rPr lang="tr-TR" i="1" dirty="0" smtClean="0"/>
              <a:t>psikolojiye </a:t>
            </a:r>
            <a:r>
              <a:rPr lang="tr-TR" i="1" dirty="0"/>
              <a:t>g</a:t>
            </a:r>
            <a:r>
              <a:rPr lang="tr-TR" i="1" dirty="0" smtClean="0"/>
              <a:t>iriş</a:t>
            </a:r>
            <a:r>
              <a:rPr lang="tr-TR" i="1" dirty="0"/>
              <a:t>.</a:t>
            </a:r>
            <a:r>
              <a:rPr lang="tr-TR" dirty="0"/>
              <a:t> İstanbul: </a:t>
            </a:r>
            <a:r>
              <a:rPr lang="tr-TR" dirty="0" smtClean="0"/>
              <a:t>	Cem </a:t>
            </a:r>
            <a:r>
              <a:rPr lang="tr-TR" dirty="0"/>
              <a:t>Ofset</a:t>
            </a:r>
          </a:p>
          <a:p>
            <a:pPr marL="0" indent="0" algn="just">
              <a:buNone/>
            </a:pPr>
            <a:r>
              <a:rPr lang="tr-TR" dirty="0" smtClean="0"/>
              <a:t>Tavşancıl</a:t>
            </a:r>
            <a:r>
              <a:rPr lang="tr-TR" dirty="0"/>
              <a:t>, E. (2010). </a:t>
            </a:r>
            <a:r>
              <a:rPr lang="tr-TR" i="1" dirty="0"/>
              <a:t>Tutumların </a:t>
            </a:r>
            <a:r>
              <a:rPr lang="tr-TR" i="1" dirty="0" smtClean="0"/>
              <a:t>ölçülmesi </a:t>
            </a:r>
            <a:r>
              <a:rPr lang="tr-TR" i="1" dirty="0"/>
              <a:t>ve SPSS ile v</a:t>
            </a:r>
            <a:r>
              <a:rPr lang="tr-TR" i="1" dirty="0" smtClean="0"/>
              <a:t>eri </a:t>
            </a:r>
            <a:r>
              <a:rPr lang="tr-TR" i="1" dirty="0"/>
              <a:t>a</a:t>
            </a:r>
            <a:r>
              <a:rPr lang="tr-TR" i="1" dirty="0" smtClean="0"/>
              <a:t>nalizi</a:t>
            </a:r>
            <a:r>
              <a:rPr lang="tr-TR" dirty="0" smtClean="0"/>
              <a:t>. Ankara</a:t>
            </a:r>
            <a:r>
              <a:rPr lang="tr-TR" dirty="0"/>
              <a:t>: </a:t>
            </a:r>
            <a:r>
              <a:rPr lang="tr-TR" dirty="0" smtClean="0"/>
              <a:t>	Nobel </a:t>
            </a:r>
            <a:r>
              <a:rPr lang="tr-TR" dirty="0"/>
              <a:t>Yayın Dağıtım</a:t>
            </a:r>
          </a:p>
          <a:p>
            <a:pPr marL="0" indent="0" algn="just">
              <a:buNone/>
            </a:pPr>
            <a:r>
              <a:rPr lang="tr-TR" dirty="0" err="1"/>
              <a:t>Tezbaşaran</a:t>
            </a:r>
            <a:r>
              <a:rPr lang="tr-TR" dirty="0"/>
              <a:t>, A.A. (1996). </a:t>
            </a:r>
            <a:r>
              <a:rPr lang="tr-TR" i="1" dirty="0" err="1"/>
              <a:t>Likert</a:t>
            </a:r>
            <a:r>
              <a:rPr lang="tr-TR" i="1" dirty="0"/>
              <a:t> </a:t>
            </a:r>
            <a:r>
              <a:rPr lang="tr-TR" i="1" dirty="0" smtClean="0"/>
              <a:t>tipi </a:t>
            </a:r>
            <a:r>
              <a:rPr lang="tr-TR" i="1" dirty="0"/>
              <a:t>ö</a:t>
            </a:r>
            <a:r>
              <a:rPr lang="tr-TR" i="1" dirty="0" smtClean="0"/>
              <a:t>lçek </a:t>
            </a:r>
            <a:r>
              <a:rPr lang="tr-TR" i="1" dirty="0"/>
              <a:t>g</a:t>
            </a:r>
            <a:r>
              <a:rPr lang="tr-TR" i="1" dirty="0" smtClean="0"/>
              <a:t>eliştirme </a:t>
            </a:r>
            <a:r>
              <a:rPr lang="tr-TR" i="1" dirty="0"/>
              <a:t>k</a:t>
            </a:r>
            <a:r>
              <a:rPr lang="tr-TR" i="1" dirty="0" smtClean="0"/>
              <a:t>ılavuzu</a:t>
            </a:r>
            <a:r>
              <a:rPr lang="tr-TR" dirty="0"/>
              <a:t>. Ankara: </a:t>
            </a:r>
            <a:r>
              <a:rPr lang="tr-TR" dirty="0" smtClean="0"/>
              <a:t>	</a:t>
            </a:r>
            <a:r>
              <a:rPr lang="tr-TR" smtClean="0"/>
              <a:t>Psikologlar Derneği </a:t>
            </a:r>
            <a:r>
              <a:rPr lang="tr-TR" dirty="0"/>
              <a:t>Yayınlar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05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Tutum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Tutum, deneyim ve yaşantıyla örgütlenir ve öğrenme sonucudur (Tavşancıl,2010</a:t>
            </a:r>
            <a:r>
              <a:rPr lang="tr-TR" dirty="0" smtClean="0"/>
              <a:t>).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Tezbaşaran</a:t>
            </a:r>
            <a:r>
              <a:rPr lang="tr-TR" dirty="0"/>
              <a:t>’ a (1996) göre </a:t>
            </a:r>
            <a:r>
              <a:rPr lang="tr-TR" dirty="0" smtClean="0"/>
              <a:t>tutum </a:t>
            </a:r>
            <a:r>
              <a:rPr lang="tr-TR" dirty="0"/>
              <a:t>belirli bir nesneye, kuruma ya da bireye karşı öğrenilmiş, olumlu ya da olumsuz tepki verme eğilimidir.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Thurstone</a:t>
            </a:r>
            <a:r>
              <a:rPr lang="tr-TR" dirty="0" smtClean="0"/>
              <a:t> </a:t>
            </a:r>
            <a:r>
              <a:rPr lang="tr-TR" dirty="0"/>
              <a:t>tutumu tanımlarken psikolojik bir objeden ve söz konusu objeye yöneltilen olumlu ya da olumsuz tüm duyguların bir derecelendirilmesinden bahseder.</a:t>
            </a:r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Tutumun Öğeleri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Tutumun üç öğesi olduğu kabul edilir. Bunlar bilişsel öğe, </a:t>
            </a:r>
            <a:r>
              <a:rPr lang="tr-TR" dirty="0" err="1"/>
              <a:t>duyuşsal</a:t>
            </a:r>
            <a:r>
              <a:rPr lang="tr-TR" dirty="0"/>
              <a:t> öğe ve davranışsal öğedir (</a:t>
            </a:r>
            <a:r>
              <a:rPr lang="tr-TR" dirty="0" err="1"/>
              <a:t>Kağıtçıbaşı</a:t>
            </a:r>
            <a:r>
              <a:rPr lang="tr-TR" dirty="0"/>
              <a:t>, </a:t>
            </a:r>
            <a:r>
              <a:rPr lang="tr-TR" dirty="0" smtClean="0"/>
              <a:t>1979):</a:t>
            </a:r>
          </a:p>
          <a:p>
            <a:pPr lvl="1"/>
            <a:r>
              <a:rPr lang="tr-TR" b="1" dirty="0"/>
              <a:t>Tutumun Bilişsel </a:t>
            </a:r>
            <a:r>
              <a:rPr lang="tr-TR" b="1" dirty="0" smtClean="0"/>
              <a:t>Öğesi: </a:t>
            </a:r>
            <a:r>
              <a:rPr lang="tr-TR" dirty="0" smtClean="0"/>
              <a:t>Tutum </a:t>
            </a:r>
            <a:r>
              <a:rPr lang="tr-TR" dirty="0"/>
              <a:t>objesi hakkında bireylerin sahip oldukları </a:t>
            </a:r>
            <a:r>
              <a:rPr lang="tr-TR" dirty="0" smtClean="0"/>
              <a:t>bilgiler.</a:t>
            </a:r>
          </a:p>
          <a:p>
            <a:pPr lvl="1"/>
            <a:r>
              <a:rPr lang="tr-TR" b="1" dirty="0" smtClean="0"/>
              <a:t>Tutumun </a:t>
            </a:r>
            <a:r>
              <a:rPr lang="tr-TR" b="1" dirty="0" err="1"/>
              <a:t>Duyuşsal</a:t>
            </a:r>
            <a:r>
              <a:rPr lang="tr-TR" b="1" dirty="0"/>
              <a:t> </a:t>
            </a:r>
            <a:r>
              <a:rPr lang="tr-TR" b="1" dirty="0" smtClean="0"/>
              <a:t>Öğesi</a:t>
            </a:r>
            <a:r>
              <a:rPr lang="tr-TR" dirty="0" smtClean="0"/>
              <a:t>: Bireyin </a:t>
            </a:r>
            <a:r>
              <a:rPr lang="tr-TR" dirty="0"/>
              <a:t>tutum objesi ile ilgili olumlu ya da olumsuz </a:t>
            </a:r>
            <a:r>
              <a:rPr lang="tr-TR" dirty="0" smtClean="0"/>
              <a:t>eğilimidir.</a:t>
            </a:r>
          </a:p>
          <a:p>
            <a:pPr lvl="1"/>
            <a:r>
              <a:rPr lang="tr-TR" b="1" dirty="0"/>
              <a:t>Tutumun Davranışsal </a:t>
            </a:r>
            <a:r>
              <a:rPr lang="tr-TR" b="1" dirty="0" smtClean="0"/>
              <a:t>Öğesi: </a:t>
            </a:r>
            <a:r>
              <a:rPr lang="tr-TR" dirty="0"/>
              <a:t>B</a:t>
            </a:r>
            <a:r>
              <a:rPr lang="tr-TR" dirty="0" smtClean="0"/>
              <a:t>ireyin </a:t>
            </a:r>
            <a:r>
              <a:rPr lang="tr-TR" dirty="0"/>
              <a:t>söz konusu tutum objesi ile ilgili davranış </a:t>
            </a:r>
            <a:r>
              <a:rPr lang="tr-TR" dirty="0" smtClean="0"/>
              <a:t>eğilimidir.</a:t>
            </a:r>
            <a:endParaRPr lang="tr-TR" b="1" dirty="0" smtClean="0"/>
          </a:p>
          <a:p>
            <a:pPr marL="457200" lvl="1" indent="0" algn="r">
              <a:buNone/>
            </a:pPr>
            <a:endParaRPr lang="tr-TR" dirty="0" smtClean="0"/>
          </a:p>
          <a:p>
            <a:pPr marL="457200" lvl="1" indent="0" algn="r">
              <a:buNone/>
            </a:pPr>
            <a:r>
              <a:rPr lang="tr-TR" dirty="0" smtClean="0"/>
              <a:t>(</a:t>
            </a:r>
            <a:r>
              <a:rPr lang="tr-TR" dirty="0"/>
              <a:t>Tavşancıl, 2010</a:t>
            </a:r>
            <a:r>
              <a:rPr lang="tr-TR" dirty="0" smtClean="0"/>
              <a:t>)</a:t>
            </a:r>
            <a:endParaRPr lang="tr-TR" b="1" dirty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81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Tutumun Özellikleri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/>
              <a:t>Tutumun </a:t>
            </a:r>
            <a:r>
              <a:rPr lang="tr-TR" b="1" dirty="0" smtClean="0"/>
              <a:t>Şiddeti: </a:t>
            </a:r>
            <a:r>
              <a:rPr lang="tr-TR" dirty="0"/>
              <a:t>T</a:t>
            </a:r>
            <a:r>
              <a:rPr lang="tr-TR" dirty="0" smtClean="0"/>
              <a:t>utumun derecesidir. </a:t>
            </a:r>
            <a:r>
              <a:rPr lang="tr-TR" dirty="0"/>
              <a:t>Bireylerde en zor değişen tutumlar şiddeti fazla olan tutumlardır.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b="1" dirty="0"/>
              <a:t>Tutumun </a:t>
            </a:r>
            <a:r>
              <a:rPr lang="tr-TR" b="1" dirty="0" smtClean="0"/>
              <a:t>Karmaşıklığı: </a:t>
            </a:r>
            <a:r>
              <a:rPr lang="tr-TR" dirty="0"/>
              <a:t>Tutumun karmaşıklığı aslında tutum öğelerinin karmaşıklığını ifade eder. öğeleri karmaşık olan bir tutumun karmaşık, öğeleri yalın olan bir tutumun ise yalın olduğu sonucuna varılabilir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Tutumun </a:t>
            </a:r>
            <a:r>
              <a:rPr lang="tr-TR" b="1" dirty="0" err="1" smtClean="0"/>
              <a:t>Merkezîliği</a:t>
            </a:r>
            <a:r>
              <a:rPr lang="tr-TR" b="1" dirty="0" smtClean="0"/>
              <a:t>: </a:t>
            </a:r>
            <a:r>
              <a:rPr lang="tr-TR" dirty="0"/>
              <a:t>Tutumlar birbirleriyle de ilişki içinde olabilirler. A durumuna yönelik tutum bireyin B ve C objelerine yönelik tutumlarıyla ilişkili </a:t>
            </a:r>
            <a:r>
              <a:rPr lang="tr-TR" dirty="0" smtClean="0"/>
              <a:t>olması durumu olarak ifade edilebilir.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204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b="1" dirty="0"/>
              <a:t>Öğeler Arası </a:t>
            </a:r>
            <a:r>
              <a:rPr lang="tr-TR" b="1" dirty="0" smtClean="0"/>
              <a:t>Tutarlık: </a:t>
            </a:r>
            <a:r>
              <a:rPr lang="tr-TR" dirty="0" smtClean="0"/>
              <a:t>Tutumun öğeleri arasında tutarlılık vardır.  Herhangi bir öğeye yönelik olumlu olumlu </a:t>
            </a:r>
            <a:r>
              <a:rPr lang="tr-TR" dirty="0"/>
              <a:t>bilişsel ve </a:t>
            </a:r>
            <a:r>
              <a:rPr lang="tr-TR" dirty="0" err="1"/>
              <a:t>duyuşsal</a:t>
            </a:r>
            <a:r>
              <a:rPr lang="tr-TR" dirty="0"/>
              <a:t> öğeye sahip </a:t>
            </a:r>
            <a:r>
              <a:rPr lang="tr-TR" dirty="0" smtClean="0"/>
              <a:t>bireyin davranışsal </a:t>
            </a:r>
            <a:r>
              <a:rPr lang="tr-TR" dirty="0"/>
              <a:t>öğesinin </a:t>
            </a:r>
            <a:r>
              <a:rPr lang="tr-TR" dirty="0" smtClean="0"/>
              <a:t>olumlu olması beklenir.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Tutumlar Arası </a:t>
            </a:r>
            <a:r>
              <a:rPr lang="tr-TR" b="1" dirty="0" smtClean="0"/>
              <a:t>Tutarlık: </a:t>
            </a:r>
            <a:r>
              <a:rPr lang="tr-TR" dirty="0"/>
              <a:t>Tutumlar arası tutarlığın temel varsayımı olan tutumların birbiriyle ilişkili olduğu ve bu ilişki örüntüsü içindeki tutumlardan birine sahip bireyin o örüntüdeki diğer tutumlara da sahip olmasıdır.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Kağıtçıbaşı</a:t>
            </a:r>
            <a:r>
              <a:rPr lang="tr-TR" dirty="0"/>
              <a:t>, 1979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842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Tutumların Ölçülmesi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Tutumlar hakkında bilgi toplamaya yarayacak yaklaşımlar üç kategoride </a:t>
            </a:r>
            <a:r>
              <a:rPr lang="tr-TR" dirty="0" smtClean="0"/>
              <a:t>toplanmaktadır </a:t>
            </a:r>
            <a:r>
              <a:rPr lang="tr-TR" dirty="0"/>
              <a:t>(Baysal, 1981):</a:t>
            </a:r>
          </a:p>
          <a:p>
            <a:pPr marL="0" indent="0" algn="just">
              <a:buNone/>
            </a:pPr>
            <a:r>
              <a:rPr lang="tr-TR" dirty="0" smtClean="0"/>
              <a:t>	1) Birey </a:t>
            </a:r>
            <a:r>
              <a:rPr lang="tr-TR" dirty="0"/>
              <a:t>davranışlarının gözlemine dayalı yöntemler</a:t>
            </a:r>
          </a:p>
          <a:p>
            <a:pPr marL="0" indent="0" algn="just">
              <a:buNone/>
            </a:pPr>
            <a:r>
              <a:rPr lang="tr-TR" dirty="0" smtClean="0"/>
              <a:t>	2) Bireyin </a:t>
            </a:r>
            <a:r>
              <a:rPr lang="tr-TR" dirty="0"/>
              <a:t>fizyolojik tepkilerine dayalı yöntemler</a:t>
            </a:r>
          </a:p>
          <a:p>
            <a:pPr marL="0" indent="0" algn="just">
              <a:buNone/>
            </a:pPr>
            <a:r>
              <a:rPr lang="tr-TR" dirty="0" smtClean="0"/>
              <a:t>	3) Bireylerin </a:t>
            </a:r>
            <a:r>
              <a:rPr lang="tr-TR" dirty="0"/>
              <a:t>madde ya da sıfatlara verdikleri tepkilere dayalı yöntemler(ölçekleme teknikleri)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884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1. Birey davranışlarının gözlemine dayalı </a:t>
            </a:r>
            <a:r>
              <a:rPr lang="tr-TR" b="1" dirty="0" smtClean="0"/>
              <a:t>yöntemler</a:t>
            </a:r>
          </a:p>
          <a:p>
            <a:pPr lvl="1" algn="just"/>
            <a:r>
              <a:rPr lang="tr-TR" dirty="0"/>
              <a:t>Tutumların davranışların temel alınarak ölçülmesi ölçekleme tekniklerinin güvenirliklerinin düşük olmasına tepki olarak doğmuştur. </a:t>
            </a:r>
            <a:endParaRPr lang="tr-TR" dirty="0" smtClean="0"/>
          </a:p>
          <a:p>
            <a:pPr lvl="1" algn="just"/>
            <a:endParaRPr lang="tr-TR" dirty="0"/>
          </a:p>
          <a:p>
            <a:pPr lvl="1" algn="just"/>
            <a:r>
              <a:rPr lang="tr-TR" dirty="0"/>
              <a:t>Bu yöntemde önemli olan unsurlar bireyin herhangi bir ölçmeye konu olduğunun farkında olmaması( farkında olursa beklenen davranışı gösterme eğiliminde olabilir) ve araştırmacı ile deneğin işbirliği içine girmemesidir (Tavşancıl, 2010). </a:t>
            </a:r>
            <a:endParaRPr lang="tr-TR" dirty="0" smtClean="0"/>
          </a:p>
          <a:p>
            <a:pPr lvl="1" algn="just"/>
            <a:endParaRPr lang="tr-TR" dirty="0"/>
          </a:p>
          <a:p>
            <a:pPr lvl="1" algn="just"/>
            <a:r>
              <a:rPr lang="tr-TR" dirty="0"/>
              <a:t>Yapılan kısıtlı </a:t>
            </a:r>
            <a:r>
              <a:rPr lang="tr-TR" dirty="0" smtClean="0"/>
              <a:t>araştırmalar, tutum </a:t>
            </a:r>
            <a:r>
              <a:rPr lang="tr-TR" dirty="0"/>
              <a:t>ölçeği ile elde edilen sonuçlarla davranışlardan yapılan tutum kestirimleri arasında oldukça düşük bir korelasyon </a:t>
            </a:r>
            <a:r>
              <a:rPr lang="tr-TR" dirty="0" smtClean="0"/>
              <a:t>olduğunu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230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/>
              <a:t>2) Bireyin fizyolojik tepkilerine dayalı </a:t>
            </a:r>
            <a:r>
              <a:rPr lang="tr-TR" b="1" dirty="0" smtClean="0"/>
              <a:t>yöntemler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lvl="1" algn="just"/>
            <a:r>
              <a:rPr lang="tr-TR" dirty="0"/>
              <a:t>Tutum ölçülmesinde sıklıkla konu edinilen fizyolojik tepkiler gözlerin kısılması, göz bebeği büyümesi/küçülmesi, kalp ritmi hızlanması/azalması, solunum sıklığı gibidir (</a:t>
            </a:r>
            <a:r>
              <a:rPr lang="tr-TR" dirty="0" err="1"/>
              <a:t>Arul</a:t>
            </a:r>
            <a:r>
              <a:rPr lang="tr-TR" dirty="0"/>
              <a:t>, 1977</a:t>
            </a:r>
            <a:r>
              <a:rPr lang="tr-TR" dirty="0" smtClean="0"/>
              <a:t>).</a:t>
            </a:r>
          </a:p>
          <a:p>
            <a:pPr lvl="1" algn="just"/>
            <a:endParaRPr lang="tr-TR" b="1" dirty="0"/>
          </a:p>
          <a:p>
            <a:pPr lvl="1" algn="just"/>
            <a:r>
              <a:rPr lang="tr-TR" dirty="0" smtClean="0"/>
              <a:t>“</a:t>
            </a:r>
            <a:r>
              <a:rPr lang="tr-TR" dirty="0"/>
              <a:t>Tutumu ölçmenin bireyin kontrolü altında olmayan-sözel olmayan- bir yolunun bulunması kesinlikle yararlı olacaktır. Fakat bilinen herhangi bir fizyolojik tepkinin bu amaca hizmet edeceği kuşkuludur.” </a:t>
            </a:r>
            <a:r>
              <a:rPr lang="tr-TR" dirty="0" smtClean="0"/>
              <a:t>(</a:t>
            </a:r>
            <a:r>
              <a:rPr lang="tr-TR" sz="2000" dirty="0" err="1"/>
              <a:t>Fishbein</a:t>
            </a:r>
            <a:r>
              <a:rPr lang="tr-TR" sz="2000" dirty="0"/>
              <a:t> ve </a:t>
            </a:r>
            <a:r>
              <a:rPr lang="tr-TR" sz="2000" dirty="0" err="1" smtClean="0"/>
              <a:t>Ajzen</a:t>
            </a:r>
            <a:r>
              <a:rPr lang="tr-TR" sz="2000" dirty="0" smtClean="0"/>
              <a:t>, 1975</a:t>
            </a:r>
            <a:r>
              <a:rPr lang="tr-TR" sz="2000" dirty="0"/>
              <a:t>) </a:t>
            </a:r>
          </a:p>
          <a:p>
            <a:pPr lvl="1" algn="just"/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22610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3.</a:t>
            </a:r>
            <a:r>
              <a:rPr lang="tr-TR" b="1" dirty="0"/>
              <a:t> Bir Grup Sıfat veya Maddeye Verilen Tepkilere Dayanan Yöntemler (Ölçekleme Teknikleri</a:t>
            </a:r>
            <a:r>
              <a:rPr lang="tr-TR" b="1" dirty="0" smtClean="0"/>
              <a:t>)</a:t>
            </a:r>
          </a:p>
          <a:p>
            <a:pPr lvl="1" algn="just"/>
            <a:r>
              <a:rPr lang="tr-TR" dirty="0"/>
              <a:t>Ölçekleme teknikleri bir bireyin belli tutum konularına ilişkin tepkilerinin belli kurallara göre sayısal değerlendirilmesine dayanır (Baysal, </a:t>
            </a:r>
            <a:r>
              <a:rPr lang="tr-TR" dirty="0" smtClean="0"/>
              <a:t>1981).</a:t>
            </a:r>
          </a:p>
          <a:p>
            <a:pPr lvl="1" algn="just"/>
            <a:r>
              <a:rPr lang="tr-TR" dirty="0" smtClean="0"/>
              <a:t>Ölçekleme </a:t>
            </a:r>
            <a:r>
              <a:rPr lang="tr-TR" dirty="0"/>
              <a:t>teknikleri kapsamında </a:t>
            </a:r>
            <a:r>
              <a:rPr lang="tr-TR" dirty="0" smtClean="0"/>
              <a:t>maddelere </a:t>
            </a:r>
            <a:r>
              <a:rPr lang="tr-TR" dirty="0"/>
              <a:t>verilen tepkilere dayalı </a:t>
            </a:r>
            <a:r>
              <a:rPr lang="tr-TR" dirty="0" smtClean="0"/>
              <a:t>olarak başvurulan çeşitli tutum ölçekleri:</a:t>
            </a:r>
          </a:p>
          <a:p>
            <a:pPr lvl="2"/>
            <a:r>
              <a:rPr lang="tr-TR" dirty="0" err="1"/>
              <a:t>Thurstone</a:t>
            </a:r>
            <a:r>
              <a:rPr lang="tr-TR" dirty="0"/>
              <a:t> Tutum </a:t>
            </a:r>
            <a:r>
              <a:rPr lang="tr-TR" dirty="0" smtClean="0"/>
              <a:t>Ölçekleri</a:t>
            </a:r>
          </a:p>
          <a:p>
            <a:pPr lvl="2"/>
            <a:r>
              <a:rPr lang="tr-TR" dirty="0" err="1"/>
              <a:t>Likert</a:t>
            </a:r>
            <a:r>
              <a:rPr lang="tr-TR" dirty="0"/>
              <a:t> Tipi Tutum </a:t>
            </a:r>
            <a:r>
              <a:rPr lang="tr-TR" dirty="0" smtClean="0"/>
              <a:t>Ölçekleri</a:t>
            </a:r>
          </a:p>
          <a:p>
            <a:pPr lvl="2"/>
            <a:r>
              <a:rPr lang="tr-TR" dirty="0" err="1"/>
              <a:t>Guttman</a:t>
            </a:r>
            <a:r>
              <a:rPr lang="tr-TR" dirty="0"/>
              <a:t> Tutum Ölçekleri</a:t>
            </a:r>
          </a:p>
          <a:p>
            <a:pPr lvl="2"/>
            <a:endParaRPr lang="tr-TR" dirty="0"/>
          </a:p>
          <a:p>
            <a:pPr lvl="2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904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512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 Bir psikolojik yapı olarak "tutum" ve madde geliştirme süreci</vt:lpstr>
      <vt:lpstr>Tutum Nedir?</vt:lpstr>
      <vt:lpstr>Tutumun Öğeleri</vt:lpstr>
      <vt:lpstr>Tutumun Özellikleri</vt:lpstr>
      <vt:lpstr>PowerPoint Sunusu</vt:lpstr>
      <vt:lpstr>Tutumların Ölçülmesi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11</cp:revision>
  <dcterms:created xsi:type="dcterms:W3CDTF">2017-05-16T13:19:38Z</dcterms:created>
  <dcterms:modified xsi:type="dcterms:W3CDTF">2018-01-31T19:24:49Z</dcterms:modified>
</cp:coreProperties>
</file>