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39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7"/>
  </p:normalViewPr>
  <p:slideViewPr>
    <p:cSldViewPr>
      <p:cViewPr varScale="1">
        <p:scale>
          <a:sx n="110" d="100"/>
          <a:sy n="110" d="100"/>
        </p:scale>
        <p:origin x="16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C476B-AF29-4020-B1FF-D26FE1F7A9CF}" type="datetimeFigureOut">
              <a:rPr lang="tr-TR" smtClean="0"/>
              <a:pPr/>
              <a:t>15.05.2019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8A35A-01A1-45C4-8B63-6F57E3FC3B1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TÜKETİCİ DAVRANIŞLARI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solidFill>
                  <a:schemeClr val="tx1"/>
                </a:solidFill>
              </a:rPr>
              <a:t>Hafta 6: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Öğrenme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Model alma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/>
              <a:t>Taklit yoluyla öğrenme, sosyal öğrenme, gözlemleyerek öğrenme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Başkalarının davranışlarını ve sonuçlarını izleyip gözlemleyerek davranış geliştirme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Cazip bulunan bir model ile özdeşleşme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Reklamda iki nesneyi birbiriyle ilişkilendirerek anlam transferi yaratma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Model ile gözleyen arasındaki benzerlik (gerçek veya hayali) arttığı oranda başarılı olur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Yeni davranışlar oluşturmak, istenmeyen davranışlara engel olmak, davranışları pekiştirmek için kullanılabilir.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Öğrenme kuramları ve pazarlama stratejileri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/>
              <a:t>Tüketicilerin dikkat ve ilgileri markaya çekilmelidir. Bu nedenle de marka ile ödül arasındaki ilişkiyi ortaya koyacak güdüler iyi seçilmelidir. </a:t>
            </a:r>
          </a:p>
          <a:p>
            <a:pPr>
              <a:defRPr/>
            </a:pPr>
            <a:r>
              <a:rPr lang="tr-TR" dirty="0"/>
              <a:t>Tüketicide satın alma alışkanlığı yaratmak için öğrenme pekiştirilmelidir. </a:t>
            </a:r>
          </a:p>
          <a:p>
            <a:pPr>
              <a:defRPr/>
            </a:pPr>
            <a:r>
              <a:rPr lang="tr-TR" dirty="0"/>
              <a:t>Satın alma alışkanlığı için markanın hafızada aktif olarak saklanması sağlanmalıdır.</a:t>
            </a:r>
          </a:p>
          <a:p>
            <a:pPr>
              <a:defRPr/>
            </a:pPr>
            <a:r>
              <a:rPr lang="tr-TR" dirty="0"/>
              <a:t>Öğrenme ile marka bağlılığı arasında güçlü bir ilişki vardır. Yüksek marka bağlılığı ancak öğrenmenin güçlendirilmesiyle mümkündür. 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Unvan 1">
            <a:extLst>
              <a:ext uri="{FF2B5EF4-FFF2-40B4-BE49-F238E27FC236}">
                <a16:creationId xmlns:a16="http://schemas.microsoft.com/office/drawing/2014/main" id="{D3565F29-5AEE-5140-8331-B0C0353AF0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99B551-B7AE-CA43-B970-61E8D2A33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Koç, E. (2012</a:t>
            </a:r>
            <a:r>
              <a:rPr lang="tr-TR" b="1" dirty="0"/>
              <a:t>).</a:t>
            </a:r>
            <a:r>
              <a:rPr lang="tr-TR" dirty="0"/>
              <a:t>Tüketici Davranışı ve Pazarlama Stratejileri</a:t>
            </a:r>
            <a:r>
              <a:rPr lang="tr-TR" b="1" dirty="0"/>
              <a:t>. </a:t>
            </a:r>
            <a:r>
              <a:rPr lang="tr-TR" dirty="0"/>
              <a:t>Seçkin.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İslamoğlu, A.H. ve </a:t>
            </a:r>
            <a:r>
              <a:rPr lang="tr-TR" dirty="0" err="1"/>
              <a:t>Altunışık</a:t>
            </a:r>
            <a:r>
              <a:rPr lang="tr-TR" dirty="0"/>
              <a:t>, R. (2010). Tüketici Davranışları. Beta.</a:t>
            </a:r>
          </a:p>
          <a:p>
            <a:pPr marL="0" indent="0">
              <a:buNone/>
            </a:pPr>
            <a:endParaRPr lang="tr-TR" dirty="0"/>
          </a:p>
          <a:p>
            <a:pPr>
              <a:defRPr/>
            </a:pPr>
            <a:r>
              <a:rPr lang="tr-TR" dirty="0"/>
              <a:t>Solomon, M. R. (2009). </a:t>
            </a:r>
            <a:r>
              <a:rPr lang="tr-TR" b="1" dirty="0"/>
              <a:t>Consumer </a:t>
            </a:r>
            <a:r>
              <a:rPr lang="tr-TR" b="1" dirty="0" err="1"/>
              <a:t>Behavior</a:t>
            </a:r>
            <a:r>
              <a:rPr lang="tr-TR" b="1" dirty="0"/>
              <a:t> </a:t>
            </a:r>
            <a:r>
              <a:rPr lang="tr-TR" dirty="0"/>
              <a:t>(8th ed.). New Jersey: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.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/>
              <a:t>Taylor, S. E., </a:t>
            </a:r>
            <a:r>
              <a:rPr lang="tr-TR" dirty="0" err="1"/>
              <a:t>Peplau</a:t>
            </a:r>
            <a:r>
              <a:rPr lang="tr-TR" dirty="0"/>
              <a:t>, L. A. ve </a:t>
            </a:r>
            <a:r>
              <a:rPr lang="tr-TR" dirty="0" err="1"/>
              <a:t>Sears</a:t>
            </a:r>
            <a:r>
              <a:rPr lang="tr-TR" dirty="0"/>
              <a:t>, D.O. (2007). </a:t>
            </a:r>
            <a:r>
              <a:rPr lang="tr-TR" b="1" dirty="0"/>
              <a:t>Sosyal Psikoloji.</a:t>
            </a:r>
            <a:r>
              <a:rPr lang="tr-TR" dirty="0"/>
              <a:t> (</a:t>
            </a:r>
            <a:r>
              <a:rPr lang="tr-TR" dirty="0" err="1"/>
              <a:t>Çev</a:t>
            </a:r>
            <a:r>
              <a:rPr lang="tr-TR" dirty="0"/>
              <a:t>. Ali </a:t>
            </a:r>
            <a:r>
              <a:rPr lang="tr-TR" dirty="0" err="1"/>
              <a:t>Dönmez</a:t>
            </a:r>
            <a:r>
              <a:rPr lang="tr-TR" dirty="0"/>
              <a:t>). Ankara: </a:t>
            </a:r>
            <a:r>
              <a:rPr lang="tr-TR" dirty="0" err="1"/>
              <a:t>İmge</a:t>
            </a:r>
            <a:r>
              <a:rPr lang="tr-TR" dirty="0"/>
              <a:t> Kitapevi Yayınları. 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/>
              <a:t>Odabaşı, Y. ve Barış, G. (2009). </a:t>
            </a:r>
            <a:r>
              <a:rPr lang="tr-TR" b="1" dirty="0"/>
              <a:t>Tüketici Davranışı</a:t>
            </a:r>
            <a:r>
              <a:rPr lang="tr-TR" dirty="0"/>
              <a:t>. </a:t>
            </a:r>
            <a:r>
              <a:rPr lang="tr-TR" dirty="0" err="1"/>
              <a:t>MediaCat</a:t>
            </a:r>
            <a:r>
              <a:rPr lang="tr-TR" dirty="0"/>
              <a:t>: İstanbul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518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Öğrenme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Öğrenme, davranışlarda meydana gelen kalıcı bir değişiklik olarak tanımlanabilir. </a:t>
            </a:r>
          </a:p>
          <a:p>
            <a:r>
              <a:rPr lang="tr-TR" dirty="0"/>
              <a:t>Kimilerine göre öğrenme çevreye uyum sağlama ile ilgilidir.</a:t>
            </a:r>
          </a:p>
          <a:p>
            <a:r>
              <a:rPr lang="tr-TR" dirty="0"/>
              <a:t>Tüketici davranışları açısından öğrenme sürecinde dolaylı ve dolaysız deneyimler önem taşır.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Öğrenme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Temel olarak iki öğrenme kuramı mevcuttur:</a:t>
            </a:r>
          </a:p>
          <a:p>
            <a:pPr eaLnBrk="1" hangingPunct="1">
              <a:buFontTx/>
              <a:buChar char="-"/>
            </a:pPr>
            <a:r>
              <a:rPr lang="tr-TR" dirty="0"/>
              <a:t>Bilişsel (zihinsel) öğrenme: tutumların, inançların, deneyimlerin ve amaca nasıl ulaşılacağı konusundaki anlayışların öğrenmeyi etkilemesi. Sorun çözücü tüketici. KSB</a:t>
            </a:r>
            <a:r>
              <a:rPr lang="tr-TR" dirty="0">
                <a:cs typeface="Arial" charset="0"/>
              </a:rPr>
              <a:t>→USB</a:t>
            </a:r>
          </a:p>
          <a:p>
            <a:pPr eaLnBrk="1" hangingPunct="1">
              <a:buFontTx/>
              <a:buChar char="-"/>
            </a:pPr>
            <a:r>
              <a:rPr lang="tr-TR" dirty="0"/>
              <a:t>Davranışsal (çağrışımcı) öğrenme: uyaran</a:t>
            </a:r>
            <a:r>
              <a:rPr lang="tr-TR" dirty="0">
                <a:cs typeface="Arial" charset="0"/>
              </a:rPr>
              <a:t>→tepki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Öğrenme Kuramları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Davranışsal Öğrenme</a:t>
            </a:r>
          </a:p>
          <a:p>
            <a:pPr eaLnBrk="1" hangingPunct="1">
              <a:buFontTx/>
              <a:buNone/>
            </a:pPr>
            <a:r>
              <a:rPr lang="tr-TR"/>
              <a:t>-Tepkisel koşullama</a:t>
            </a:r>
          </a:p>
          <a:p>
            <a:pPr eaLnBrk="1" hangingPunct="1">
              <a:buFontTx/>
              <a:buNone/>
            </a:pPr>
            <a:r>
              <a:rPr lang="tr-TR"/>
              <a:t>-Edimsel koşullama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Bilişsel Öğrenme</a:t>
            </a:r>
          </a:p>
          <a:p>
            <a:pPr eaLnBrk="1" hangingPunct="1">
              <a:buFontTx/>
              <a:buNone/>
            </a:pPr>
            <a:r>
              <a:rPr lang="tr-TR"/>
              <a:t>-Model alma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/>
              <a:t>Tepkisel koşullama tüketici davranışı ilişkisi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/>
              <a:t>Satın alma noktalarında uyaranların kullanılması (koku, müzik, renk vs.)</a:t>
            </a:r>
          </a:p>
          <a:p>
            <a:pPr eaLnBrk="1" hangingPunct="1"/>
            <a:r>
              <a:rPr lang="tr-TR" sz="2800" dirty="0"/>
              <a:t>Alışkanlık haline gelmiş satın almalar</a:t>
            </a:r>
          </a:p>
          <a:p>
            <a:pPr eaLnBrk="1" hangingPunct="1"/>
            <a:r>
              <a:rPr lang="tr-TR" sz="2800" dirty="0"/>
              <a:t>Ürünün ya da markanın olumlu uyarıcılarla çağrışım yapması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Tepkisel koşullama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Tekrar</a:t>
            </a:r>
          </a:p>
          <a:p>
            <a:pPr>
              <a:buNone/>
            </a:pPr>
            <a:r>
              <a:rPr lang="tr-TR" dirty="0"/>
              <a:t>Tekrar ile tepkisel  koşullanmanın arttırılması</a:t>
            </a:r>
          </a:p>
          <a:p>
            <a:r>
              <a:rPr lang="tr-TR" dirty="0"/>
              <a:t>Genelleme</a:t>
            </a:r>
          </a:p>
          <a:p>
            <a:pPr>
              <a:buNone/>
            </a:pPr>
            <a:r>
              <a:rPr lang="tr-TR" dirty="0"/>
              <a:t>Bir ürün ya da markaya duyulan güvenin aynı marka altındaki diğer ürünlere de uyarlanması</a:t>
            </a:r>
          </a:p>
          <a:p>
            <a:r>
              <a:rPr lang="tr-TR" dirty="0"/>
              <a:t>Ayırt etme</a:t>
            </a:r>
          </a:p>
          <a:p>
            <a:pPr>
              <a:buNone/>
            </a:pPr>
            <a:r>
              <a:rPr lang="tr-TR" dirty="0"/>
              <a:t>Ürünün ya da markanın rakiplerden ayırt edilmesinin sağlanması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/>
              <a:t>Edimsel koşullama tüketici davranışı ilişkisi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/>
              <a:t>Davranış doğurduğu sonuçlara göre öğrenilir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/>
              <a:t>Tüketicide istenilen davranışın pekiştirilmesi edimsel koşullanma mantığına dayanır.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/>
              <a:t>Ürün dağıtımları, özel indirimler, ürün denemesinin sağlanması için promosyonlar vs.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/>
              <a:t>Satış sonrası müşterilerle iletişimin devam etmesi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/>
              <a:t>Tüketicinin kendisini “özel” hissettirecek düzenlemeler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/>
              <a:t>Ürünlerin yanında ek unsurların da verilmesi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Tepkisel ve edimsel koşullanmanın anahtar özelliği, ikisinin de uyarıcı ve tepki arasındaki kurulu bir ilişki ya da bağı içermesidir.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Bu nedenle etki-tepki ya da çağrışımcı kavramlar olarak isimlendirilir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Kişilerin öğrenme sürecini nasıl etkileyebilecekleri hakkında bir şey söylemezler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Bilişsel öğrenme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/>
              <a:t>Etki-tepki, ödül-ceza ilişkisinin öğrenme konusundaki yetersizliği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Tutumların, inançların, deneyimlerin ve amaca nasıl ulaşılacağı konusundaki anlayışların da öğrenmeyi etkileyeceği kabul edilmiştir.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Bilişsel kurama göre, kişi düşünce yeteneği ile geçmiş deneyimi olmasa bile sorunu anlayabilecek ve çözüm yollarını öğrenebilecektir.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Sorun çözme işlemi tüketicilerin sürekli olarak yaptığı bir işlemdir.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/>
              <a:t>Tüketici edindiği bilgileri, deneyimleri ile birleştirerek karar verebilir.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560</Words>
  <Application>Microsoft Macintosh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TÜKETİCİ DAVRANIŞLARI</vt:lpstr>
      <vt:lpstr>Öğrenme</vt:lpstr>
      <vt:lpstr>Öğrenme</vt:lpstr>
      <vt:lpstr>Öğrenme Kuramları</vt:lpstr>
      <vt:lpstr>Tepkisel koşullama tüketici davranışı ilişkisi</vt:lpstr>
      <vt:lpstr>Tepkisel koşullama</vt:lpstr>
      <vt:lpstr>Edimsel koşullama tüketici davranışı ilişkisi</vt:lpstr>
      <vt:lpstr>PowerPoint Sunusu</vt:lpstr>
      <vt:lpstr>Bilişsel öğrenme</vt:lpstr>
      <vt:lpstr>Model alma</vt:lpstr>
      <vt:lpstr>Öğrenme kuramları ve pazarlama stratejileri </vt:lpstr>
      <vt:lpstr>Kaynaklar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Davranışları</dc:title>
  <dc:creator>MELIKE AKTAS</dc:creator>
  <cp:lastModifiedBy>Microsoft Office Kullanıcısı</cp:lastModifiedBy>
  <cp:revision>15</cp:revision>
  <dcterms:created xsi:type="dcterms:W3CDTF">2016-11-02T12:01:26Z</dcterms:created>
  <dcterms:modified xsi:type="dcterms:W3CDTF">2019-05-15T14:06:53Z</dcterms:modified>
</cp:coreProperties>
</file>