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607" r:id="rId5"/>
    <p:sldId id="669" r:id="rId6"/>
    <p:sldId id="609" r:id="rId7"/>
    <p:sldId id="670" r:id="rId8"/>
    <p:sldId id="671" r:id="rId9"/>
    <p:sldId id="684" r:id="rId10"/>
    <p:sldId id="685" r:id="rId11"/>
    <p:sldId id="687" r:id="rId12"/>
    <p:sldId id="686" r:id="rId13"/>
    <p:sldId id="673"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5" d="100"/>
          <a:sy n="85" d="100"/>
        </p:scale>
        <p:origin x="1644" y="6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26.2.2020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2/26/2020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406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a:t>
            </a:r>
            <a:r>
              <a:rPr lang="tr-TR" sz="3200" b="1" dirty="0" smtClean="0">
                <a:latin typeface="Arial" panose="020B0604020202020204" pitchFamily="34" charset="0"/>
                <a:cs typeface="Arial" panose="020B0604020202020204" pitchFamily="34" charset="0"/>
              </a:rPr>
              <a:t>ANALİZLERİ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332145" y="4213180"/>
            <a:ext cx="8479708" cy="1569660"/>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Prof.Dr</a:t>
            </a:r>
            <a:r>
              <a:rPr lang="tr-TR" sz="1600" b="1" dirty="0" smtClean="0">
                <a:latin typeface="Arial" panose="020B0604020202020204" pitchFamily="34" charset="0"/>
                <a:ea typeface="Times New Roman" panose="02020603050405020304" pitchFamily="18" charset="0"/>
                <a:cs typeface="Arial" panose="020B0604020202020204" pitchFamily="34" charset="0"/>
              </a:rPr>
              <a:t>. Nihan ÖZDEMİR SÖNMEZ</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Yeşim TANRIVERMİŞ</a:t>
            </a:r>
          </a:p>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Erol DEMİR</a:t>
            </a:r>
          </a:p>
          <a:p>
            <a:pPr algn="ctr">
              <a:spcAft>
                <a:spcPts val="0"/>
              </a:spcAft>
            </a:pPr>
            <a:r>
              <a:rPr lang="tr-TR" sz="1600" b="1" dirty="0" err="1" smtClean="0">
                <a:latin typeface="Arial" panose="020B0604020202020204" pitchFamily="34" charset="0"/>
                <a:ea typeface="Times New Roman" panose="02020603050405020304" pitchFamily="18" charset="0"/>
                <a:cs typeface="Arial" panose="020B0604020202020204" pitchFamily="34" charset="0"/>
              </a:rPr>
              <a:t>Öğr</a:t>
            </a:r>
            <a:r>
              <a:rPr lang="tr-TR" sz="1600" b="1" dirty="0" smtClean="0">
                <a:latin typeface="Arial" panose="020B0604020202020204" pitchFamily="34" charset="0"/>
                <a:ea typeface="Times New Roman" panose="02020603050405020304" pitchFamily="18" charset="0"/>
                <a:cs typeface="Arial" panose="020B0604020202020204" pitchFamily="34" charset="0"/>
              </a:rPr>
              <a:t>. Görevlisi Md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Moynul</a:t>
            </a:r>
            <a:r>
              <a:rPr lang="tr-TR" sz="1600" b="1" dirty="0" smtClean="0">
                <a:latin typeface="Arial" panose="020B0604020202020204" pitchFamily="34" charset="0"/>
                <a:ea typeface="Times New Roman" panose="02020603050405020304" pitchFamily="18" charset="0"/>
                <a:cs typeface="Arial" panose="020B0604020202020204" pitchFamily="34" charset="0"/>
              </a:rPr>
              <a:t> AHSAN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214313" indent="-214313" algn="just">
              <a:buFont typeface="Wingdings" panose="05000000000000000000" pitchFamily="2" charset="2"/>
              <a:buChar char="Ø"/>
            </a:pPr>
            <a:r>
              <a:rPr lang="tr-TR" sz="1600" dirty="0" smtClean="0"/>
              <a:t>Gayrimenkul ve Varlık Analizi içerisinde birçok disiplinin yer alması gayrimenkulün içerisinde ele alındığında;</a:t>
            </a:r>
          </a:p>
          <a:p>
            <a:pPr marL="214313" indent="-214313" algn="just">
              <a:buFont typeface="Wingdings" panose="05000000000000000000" pitchFamily="2" charset="2"/>
              <a:buChar char="Ø"/>
            </a:pPr>
            <a:endParaRPr lang="tr-TR" sz="1600" dirty="0" smtClean="0"/>
          </a:p>
          <a:p>
            <a:pPr marL="214313" indent="-214313" algn="just">
              <a:buFont typeface="Wingdings" panose="05000000000000000000" pitchFamily="2" charset="2"/>
              <a:buChar char="Ø"/>
            </a:pPr>
            <a:r>
              <a:rPr lang="tr-TR" sz="1600" b="1" dirty="0" smtClean="0"/>
              <a:t>Tapu: </a:t>
            </a:r>
            <a:r>
              <a:rPr lang="tr-TR" sz="1600" dirty="0" smtClean="0"/>
              <a:t>Taşınmazın sahibinin kime ait olduğunu gösterir belgedir; Mülkiyetin karşılığı olan resmi evraktır</a:t>
            </a:r>
          </a:p>
          <a:p>
            <a:pPr marL="214313" indent="-214313" algn="just">
              <a:buFont typeface="Wingdings" panose="05000000000000000000" pitchFamily="2" charset="2"/>
              <a:buChar char="Ø"/>
            </a:pPr>
            <a:endParaRPr lang="tr-TR" sz="1600" dirty="0"/>
          </a:p>
          <a:p>
            <a:r>
              <a:rPr lang="tr-TR" sz="1600" b="1" dirty="0" smtClean="0"/>
              <a:t>Planlama: </a:t>
            </a:r>
            <a:r>
              <a:rPr lang="tr-TR" sz="1600" dirty="0"/>
              <a:t>"belli bir amaç veya kullanım göz önünde tutularak, elverişli ve </a:t>
            </a:r>
            <a:r>
              <a:rPr lang="tr-TR" sz="1600" dirty="0" err="1"/>
              <a:t>metodlu</a:t>
            </a:r>
            <a:r>
              <a:rPr lang="tr-TR" sz="1600" dirty="0"/>
              <a:t> bir biçimde </a:t>
            </a:r>
            <a:r>
              <a:rPr lang="tr-TR" sz="1600" dirty="0" smtClean="0"/>
              <a:t>düzenleme </a:t>
            </a:r>
            <a:r>
              <a:rPr lang="tr-TR" sz="1600" dirty="0" err="1" smtClean="0"/>
              <a:t>eylemi"dir</a:t>
            </a:r>
            <a:r>
              <a:rPr lang="tr-TR" sz="1600" dirty="0" smtClean="0"/>
              <a:t>.</a:t>
            </a:r>
          </a:p>
          <a:p>
            <a:endParaRPr lang="tr-TR" sz="1600" dirty="0"/>
          </a:p>
          <a:p>
            <a:r>
              <a:rPr lang="tr-TR" sz="1600" b="1" dirty="0"/>
              <a:t>Planlama</a:t>
            </a:r>
            <a:r>
              <a:rPr lang="tr-TR" sz="1600" dirty="0"/>
              <a:t>, "gelecekte yer alacak etkinliklerle ilgili bulunan ve istenilen amaçlara en olumlu araçlarla varmaya yönelmiş olan bir kararlar dizisinin hazırlanması sürecidir</a:t>
            </a:r>
            <a:r>
              <a:rPr lang="tr-TR" sz="1600" dirty="0" smtClean="0"/>
              <a:t>.</a:t>
            </a:r>
          </a:p>
          <a:p>
            <a:endParaRPr lang="tr-TR" sz="1600" dirty="0" smtClean="0"/>
          </a:p>
          <a:p>
            <a:r>
              <a:rPr lang="tr-TR" sz="1600" b="1" dirty="0" smtClean="0"/>
              <a:t>Ekonomi: </a:t>
            </a:r>
            <a:r>
              <a:rPr lang="tr-TR" sz="1600" dirty="0" smtClean="0"/>
              <a:t>Arazi, emek, sermaye ve girişimcilik konuları ile birlikte düşünülmekte ve yerleşim ve üretim işlevi ele alınmaktadır.</a:t>
            </a:r>
          </a:p>
          <a:p>
            <a:endParaRPr lang="tr-TR" sz="1600" dirty="0"/>
          </a:p>
          <a:p>
            <a:pPr marL="214313" indent="-214313" algn="just">
              <a:buFont typeface="Wingdings" panose="05000000000000000000" pitchFamily="2" charset="2"/>
              <a:buChar char="Ø"/>
            </a:pPr>
            <a:endParaRPr lang="tr-TR" sz="1600" dirty="0" smtClean="0"/>
          </a:p>
          <a:p>
            <a:pPr marL="214313" indent="-214313" algn="just">
              <a:buFont typeface="Wingdings" panose="05000000000000000000" pitchFamily="2" charset="2"/>
              <a:buChar char="Ø"/>
            </a:pPr>
            <a:endParaRPr lang="tr-TR" sz="1600" b="1" dirty="0"/>
          </a:p>
          <a:p>
            <a:pPr marL="214313" indent="-214313" algn="just">
              <a:buFont typeface="Wingdings" panose="05000000000000000000" pitchFamily="2" charset="2"/>
              <a:buChar char="Ø"/>
            </a:pPr>
            <a:endParaRPr lang="tr-TR" sz="1600" b="1" dirty="0"/>
          </a:p>
          <a:p>
            <a:pPr marL="214313" indent="-214313" algn="just">
              <a:buFont typeface="Wingdings" panose="05000000000000000000" pitchFamily="2" charset="2"/>
              <a:buChar char="Ø"/>
            </a:pPr>
            <a:endParaRPr lang="tr-TR" sz="1400" b="1" dirty="0"/>
          </a:p>
          <a:p>
            <a:pPr marL="0" indent="0" algn="just">
              <a:lnSpc>
                <a:spcPct val="100000"/>
              </a:lnSpc>
              <a:buClr>
                <a:srgbClr val="000099"/>
              </a:buClr>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8"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Kapsamı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52833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dirty="0"/>
          </a:p>
          <a:p>
            <a:pPr algn="just">
              <a:buClr>
                <a:srgbClr val="0000CC"/>
              </a:buClr>
            </a:pPr>
            <a:r>
              <a:rPr lang="tr-TR" b="1" dirty="0" smtClean="0"/>
              <a:t>Kaynaklar:</a:t>
            </a:r>
          </a:p>
          <a:p>
            <a:pPr algn="just">
              <a:buClr>
                <a:srgbClr val="0000CC"/>
              </a:buClr>
            </a:pPr>
            <a:endParaRPr lang="tr-TR" sz="1600" dirty="0" smtClean="0"/>
          </a:p>
          <a:p>
            <a:pPr algn="just">
              <a:buClr>
                <a:srgbClr val="0000CC"/>
              </a:buClr>
            </a:pPr>
            <a:r>
              <a:rPr lang="tr-TR" sz="1600" dirty="0" smtClean="0"/>
              <a:t>Ayşegül </a:t>
            </a:r>
            <a:r>
              <a:rPr lang="tr-TR" sz="1600" dirty="0"/>
              <a:t>Mengi, Ankara, İmge Yayınevi, 2007, s.11-26</a:t>
            </a:r>
            <a:r>
              <a:rPr lang="tr-TR" sz="1600" dirty="0" smtClean="0"/>
              <a:t>.</a:t>
            </a:r>
          </a:p>
          <a:p>
            <a:pPr algn="just">
              <a:buClr>
                <a:srgbClr val="0000CC"/>
              </a:buClr>
            </a:pPr>
            <a:r>
              <a:rPr lang="tr-TR" sz="1600" dirty="0"/>
              <a:t>Harun </a:t>
            </a:r>
            <a:r>
              <a:rPr lang="tr-TR" sz="1600" dirty="0" err="1"/>
              <a:t>Tanrıvermiş</a:t>
            </a:r>
            <a:r>
              <a:rPr lang="tr-TR" sz="1600" dirty="0"/>
              <a:t>, Gayrimenkul Değerleme Esasları, Lisanslama Sınavları Çalışma Kitapları, Konut Değerleme Sınavı, Gayrimenkul Değerleme Sınavı, 2006, </a:t>
            </a:r>
            <a:r>
              <a:rPr lang="tr-TR" sz="1600" dirty="0" smtClean="0"/>
              <a:t>Ankara</a:t>
            </a:r>
          </a:p>
          <a:p>
            <a:pPr algn="just">
              <a:buClr>
                <a:srgbClr val="0000CC"/>
              </a:buClr>
            </a:pPr>
            <a:r>
              <a:rPr lang="tr-TR" sz="1600" dirty="0"/>
              <a:t>Ruşen Keleş, Kentleşme Politikası, İmge Kitabevi, Ankara, 2002, s.89</a:t>
            </a:r>
            <a:r>
              <a:rPr lang="tr-TR" sz="1600" dirty="0" smtClean="0"/>
              <a:t>.</a:t>
            </a:r>
          </a:p>
          <a:p>
            <a:pPr algn="just">
              <a:buClr>
                <a:srgbClr val="0000CC"/>
              </a:buClr>
            </a:pPr>
            <a:r>
              <a:rPr lang="tr-TR" sz="1600" dirty="0" err="1" smtClean="0"/>
              <a:t>Sabrina</a:t>
            </a:r>
            <a:r>
              <a:rPr lang="tr-TR" sz="1600" dirty="0" smtClean="0"/>
              <a:t> </a:t>
            </a:r>
            <a:r>
              <a:rPr lang="tr-TR" sz="1600" dirty="0" err="1" smtClean="0"/>
              <a:t>Kayıkcı</a:t>
            </a:r>
            <a:r>
              <a:rPr lang="tr-TR" sz="1600" dirty="0" smtClean="0"/>
              <a:t>, </a:t>
            </a:r>
            <a:r>
              <a:rPr lang="tr-TR" sz="1600" dirty="0"/>
              <a:t>‘Türkiye’de Kırsal Alan </a:t>
            </a:r>
            <a:r>
              <a:rPr lang="tr-TR" sz="1600" dirty="0" smtClean="0"/>
              <a:t>Yönetimi’, Ankara Üniversitesi Sosyal Bilimler Enstitüsü, Kamu Yönetimi ve Siyaset Bilimi Anabilim Dalı, Doktora Tezi, 2009, Ankara</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69480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Değerlemede Geliştirme Analizi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pic>
        <p:nvPicPr>
          <p:cNvPr id="5"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6386" y="4217891"/>
            <a:ext cx="1964531" cy="1743075"/>
          </a:xfrm>
          <a:prstGeom prst="rect">
            <a:avLst/>
          </a:prstGeom>
        </p:spPr>
      </p:pic>
    </p:spTree>
    <p:extLst>
      <p:ext uri="{BB962C8B-B14F-4D97-AF65-F5344CB8AC3E}">
        <p14:creationId xmlns:p14="http://schemas.microsoft.com/office/powerpoint/2010/main" val="3208140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p:cNvSpPr/>
          <p:nvPr/>
        </p:nvSpPr>
        <p:spPr>
          <a:xfrm>
            <a:off x="397654" y="1128036"/>
            <a:ext cx="8344902" cy="3884140"/>
          </a:xfrm>
          <a:prstGeom prst="rect">
            <a:avLst/>
          </a:prstGeom>
        </p:spPr>
        <p:txBody>
          <a:bodyPr wrap="square">
            <a:spAutoFit/>
          </a:bodyPr>
          <a:lstStyle/>
          <a:p>
            <a:pPr marL="0" lvl="1" algn="ctr">
              <a:spcBef>
                <a:spcPct val="20000"/>
              </a:spcBef>
              <a:buClr>
                <a:schemeClr val="tx1">
                  <a:lumMod val="95000"/>
                  <a:lumOff val="5000"/>
                </a:schemeClr>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smtClean="0">
                <a:latin typeface="Arial" panose="020B0604020202020204" pitchFamily="34" charset="0"/>
                <a:cs typeface="Arial" panose="020B0604020202020204" pitchFamily="34" charset="0"/>
              </a:rPr>
              <a:t>2. 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Kent, Kırsal Alan, Yapı, Doğal ve Kültürel Miras, Arazi ve Tapu, Planlama, Koruma, Ekonomi, Finans, İşletme, Yönetim ve </a:t>
            </a:r>
            <a:r>
              <a:rPr lang="tr-TR" sz="2800" b="1" dirty="0" smtClean="0">
                <a:latin typeface="Arial" panose="020B0604020202020204" pitchFamily="34" charset="0"/>
                <a:cs typeface="Arial" panose="020B0604020202020204" pitchFamily="34" charset="0"/>
              </a:rPr>
              <a:t>Organizasyon Kavramları</a:t>
            </a:r>
            <a:endParaRPr lang="en-US" sz="2400" b="1" dirty="0"/>
          </a:p>
        </p:txBody>
      </p:sp>
    </p:spTree>
    <p:extLst>
      <p:ext uri="{BB962C8B-B14F-4D97-AF65-F5344CB8AC3E}">
        <p14:creationId xmlns:p14="http://schemas.microsoft.com/office/powerpoint/2010/main" val="3684491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r>
              <a:rPr lang="tr-TR" sz="1600" b="1" dirty="0" smtClean="0"/>
              <a:t>Gayrimenkul ve Varlık Analizleri II dersi içerisinde;</a:t>
            </a:r>
          </a:p>
          <a:p>
            <a:pPr algn="just">
              <a:buClr>
                <a:srgbClr val="0000CC"/>
              </a:buClr>
            </a:pPr>
            <a:r>
              <a:rPr lang="tr-TR" altLang="tr-TR" sz="1600" b="1" dirty="0" smtClean="0"/>
              <a:t>Amaç ve kapsam;</a:t>
            </a:r>
            <a:endParaRPr lang="tr-TR" altLang="tr-TR" sz="1600" b="1" dirty="0"/>
          </a:p>
          <a:p>
            <a:pPr marL="0" indent="0" algn="just">
              <a:buClr>
                <a:srgbClr val="0000CC"/>
              </a:buClr>
              <a:buNone/>
            </a:pPr>
            <a:endParaRPr lang="tr-TR" sz="1600" dirty="0" smtClean="0"/>
          </a:p>
          <a:p>
            <a:pPr marL="585788" lvl="1" indent="-285750" algn="just">
              <a:buClr>
                <a:srgbClr val="0000CC"/>
              </a:buClr>
              <a:buFont typeface="Wingdings" panose="05000000000000000000" pitchFamily="2" charset="2"/>
              <a:buChar char="ü"/>
            </a:pPr>
            <a:r>
              <a:rPr lang="tr-TR" altLang="tr-TR" sz="1500" dirty="0" smtClean="0"/>
              <a:t>Gayrimenkul ve Varlık kavramları ile ilişkili kavramların öğrenilmesi</a:t>
            </a:r>
            <a:endParaRPr lang="tr-TR" altLang="tr-TR" sz="1500" dirty="0"/>
          </a:p>
          <a:p>
            <a:pPr marL="585788" lvl="1" indent="-285750" algn="just">
              <a:buClr>
                <a:srgbClr val="0000CC"/>
              </a:buClr>
              <a:buFont typeface="Wingdings" panose="05000000000000000000" pitchFamily="2" charset="2"/>
              <a:buChar char="ü"/>
            </a:pPr>
            <a:r>
              <a:rPr lang="tr-TR" sz="1500" dirty="0"/>
              <a:t>G</a:t>
            </a:r>
            <a:r>
              <a:rPr lang="tr-TR" sz="1500" dirty="0" smtClean="0"/>
              <a:t>ayrimenkul </a:t>
            </a:r>
            <a:r>
              <a:rPr lang="tr-TR" sz="1500" dirty="0"/>
              <a:t>ve varlık envanterlerinin hazırlanması</a:t>
            </a:r>
            <a:r>
              <a:rPr lang="tr-TR" altLang="tr-TR" sz="1500" dirty="0" smtClean="0"/>
              <a:t>,</a:t>
            </a:r>
            <a:endParaRPr lang="tr-TR" altLang="tr-TR" sz="1500" dirty="0"/>
          </a:p>
          <a:p>
            <a:pPr marL="585788" lvl="1" indent="-285750" algn="just">
              <a:buClr>
                <a:srgbClr val="0000CC"/>
              </a:buClr>
              <a:buFont typeface="Wingdings" panose="05000000000000000000" pitchFamily="2" charset="2"/>
              <a:buChar char="ü"/>
            </a:pPr>
            <a:r>
              <a:rPr lang="tr-TR" sz="1500" dirty="0"/>
              <a:t>E</a:t>
            </a:r>
            <a:r>
              <a:rPr lang="tr-TR" sz="1500" dirty="0" smtClean="0"/>
              <a:t>nvanter </a:t>
            </a:r>
            <a:r>
              <a:rPr lang="tr-TR" sz="1500" dirty="0"/>
              <a:t>kayıtlama çalışmaları sırasında karşılaşılabilecek sorunlara yönelik çözümlerin üretilmesi</a:t>
            </a:r>
            <a:r>
              <a:rPr lang="tr-TR" altLang="tr-TR" sz="1500" dirty="0" smtClean="0"/>
              <a:t>,</a:t>
            </a:r>
            <a:endParaRPr lang="tr-TR" altLang="tr-TR" sz="1500" dirty="0"/>
          </a:p>
          <a:p>
            <a:pPr marL="585788" lvl="1" indent="-285750" algn="just">
              <a:buClr>
                <a:srgbClr val="0000CC"/>
              </a:buClr>
              <a:buFont typeface="Wingdings" panose="05000000000000000000" pitchFamily="2" charset="2"/>
              <a:buChar char="ü"/>
            </a:pPr>
            <a:r>
              <a:rPr lang="tr-TR" sz="1500" dirty="0"/>
              <a:t>G</a:t>
            </a:r>
            <a:r>
              <a:rPr lang="tr-TR" sz="1500" dirty="0" smtClean="0"/>
              <a:t>ayrimenkul </a:t>
            </a:r>
            <a:r>
              <a:rPr lang="tr-TR" sz="1500" dirty="0"/>
              <a:t>ve varlık yatırımlarının avantaj ve dezavantajlarının analiz edilmesini </a:t>
            </a:r>
            <a:r>
              <a:rPr lang="tr-TR" sz="1500" dirty="0" smtClean="0"/>
              <a:t>öğrenmek,</a:t>
            </a:r>
          </a:p>
          <a:p>
            <a:pPr marL="585788" lvl="1" indent="-285750" algn="just">
              <a:buClr>
                <a:srgbClr val="0000CC"/>
              </a:buClr>
              <a:buFont typeface="Wingdings" panose="05000000000000000000" pitchFamily="2" charset="2"/>
              <a:buChar char="ü"/>
            </a:pPr>
            <a:r>
              <a:rPr lang="tr-TR" sz="1500" dirty="0"/>
              <a:t>Y</a:t>
            </a:r>
            <a:r>
              <a:rPr lang="tr-TR" sz="1500" dirty="0" smtClean="0"/>
              <a:t>atırımlara </a:t>
            </a:r>
            <a:r>
              <a:rPr lang="tr-TR" sz="1500" dirty="0"/>
              <a:t>sermaye </a:t>
            </a:r>
            <a:r>
              <a:rPr lang="tr-TR" sz="1500" dirty="0" smtClean="0"/>
              <a:t>riskleri,</a:t>
            </a:r>
            <a:endParaRPr lang="tr-TR" altLang="tr-TR" sz="1500" dirty="0"/>
          </a:p>
          <a:p>
            <a:pPr marL="585788" lvl="1" indent="-285750" algn="just">
              <a:buClr>
                <a:srgbClr val="0000CC"/>
              </a:buClr>
              <a:buFont typeface="Wingdings" panose="05000000000000000000" pitchFamily="2" charset="2"/>
              <a:buChar char="ü"/>
            </a:pPr>
            <a:r>
              <a:rPr lang="tr-TR" altLang="tr-TR" sz="1500" dirty="0" smtClean="0"/>
              <a:t>Getiri riskleri,</a:t>
            </a:r>
            <a:endParaRPr lang="tr-TR" altLang="tr-TR" sz="1500" dirty="0"/>
          </a:p>
          <a:p>
            <a:pPr marL="585788" lvl="1" indent="-285750" algn="just">
              <a:buClr>
                <a:srgbClr val="0000CC"/>
              </a:buClr>
              <a:buFont typeface="Wingdings" panose="05000000000000000000" pitchFamily="2" charset="2"/>
              <a:buChar char="ü"/>
            </a:pPr>
            <a:r>
              <a:rPr lang="tr-TR" altLang="tr-TR" sz="1500" dirty="0" smtClean="0"/>
              <a:t>Yasal riskler,</a:t>
            </a:r>
            <a:endParaRPr lang="tr-TR" altLang="tr-TR" sz="1500" dirty="0"/>
          </a:p>
          <a:p>
            <a:pPr marL="585788" lvl="1" indent="-285750" algn="just">
              <a:buClr>
                <a:srgbClr val="0000CC"/>
              </a:buClr>
              <a:buFont typeface="Wingdings" panose="05000000000000000000" pitchFamily="2" charset="2"/>
              <a:buChar char="ü"/>
            </a:pPr>
            <a:r>
              <a:rPr lang="tr-TR" altLang="tr-TR" sz="1500" dirty="0" smtClean="0"/>
              <a:t>Krizler gibi faktörlerin etkisinin öğrenilmesi </a:t>
            </a:r>
            <a:endParaRPr lang="tr-TR" altLang="tr-TR" sz="1500" dirty="0"/>
          </a:p>
          <a:p>
            <a:pPr marL="0" indent="0" algn="just">
              <a:buClr>
                <a:srgbClr val="0000CC"/>
              </a:buClr>
              <a:buNone/>
            </a:pPr>
            <a:endParaRPr lang="tr-TR" sz="1600" dirty="0" smtClean="0"/>
          </a:p>
          <a:p>
            <a:pPr marL="0" indent="0" algn="just">
              <a:buClr>
                <a:srgbClr val="0000CC"/>
              </a:buClr>
              <a:buNone/>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Kapsamı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015749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171450" lvl="1" algn="just">
              <a:spcBef>
                <a:spcPts val="750"/>
              </a:spcBef>
              <a:buClr>
                <a:srgbClr val="0000CC"/>
              </a:buClr>
            </a:pPr>
            <a:r>
              <a:rPr lang="tr-TR" sz="1200" dirty="0" smtClean="0">
                <a:latin typeface="Arial" panose="020B0604020202020204" pitchFamily="34" charset="0"/>
                <a:cs typeface="Arial" panose="020B0604020202020204" pitchFamily="34" charset="0"/>
              </a:rPr>
              <a:t> </a:t>
            </a:r>
            <a:r>
              <a:rPr lang="tr-TR" sz="1600" b="1" dirty="0"/>
              <a:t>İkinci Etap Uygulamalı Stüdyo </a:t>
            </a:r>
            <a:r>
              <a:rPr lang="tr-TR" sz="1600" b="1" dirty="0" smtClean="0"/>
              <a:t>Çalışması kapsamında;</a:t>
            </a:r>
            <a:endParaRPr lang="tr-TR" altLang="tr-TR" sz="1500" dirty="0"/>
          </a:p>
          <a:p>
            <a:pPr algn="just">
              <a:buClr>
                <a:srgbClr val="0000CC"/>
              </a:buClr>
            </a:pPr>
            <a:r>
              <a:rPr lang="tr-TR" altLang="tr-TR" sz="1500" b="1" dirty="0" smtClean="0"/>
              <a:t> Kavramlar ve Uygulama Alanı;</a:t>
            </a:r>
          </a:p>
          <a:p>
            <a:pPr algn="just">
              <a:buClr>
                <a:srgbClr val="0000CC"/>
              </a:buClr>
            </a:pPr>
            <a:endParaRPr lang="tr-TR" altLang="tr-TR" sz="1500" dirty="0" smtClean="0"/>
          </a:p>
          <a:p>
            <a:pPr marL="585788" lvl="1" indent="-285750" algn="just">
              <a:buClr>
                <a:srgbClr val="0000CC"/>
              </a:buClr>
              <a:buFont typeface="Wingdings" panose="05000000000000000000" pitchFamily="2" charset="2"/>
              <a:buChar char="ü"/>
            </a:pPr>
            <a:r>
              <a:rPr lang="tr-TR" altLang="tr-TR" sz="1500" dirty="0" smtClean="0"/>
              <a:t>Kent,</a:t>
            </a:r>
            <a:endParaRPr lang="tr-TR" altLang="tr-TR" sz="1500" dirty="0"/>
          </a:p>
          <a:p>
            <a:pPr marL="585788" lvl="1" indent="-285750" algn="just">
              <a:buClr>
                <a:srgbClr val="0000CC"/>
              </a:buClr>
              <a:buFont typeface="Wingdings" panose="05000000000000000000" pitchFamily="2" charset="2"/>
              <a:buChar char="ü"/>
            </a:pPr>
            <a:r>
              <a:rPr lang="tr-TR" altLang="tr-TR" sz="1500" dirty="0" smtClean="0"/>
              <a:t>Kırsal Alan,</a:t>
            </a:r>
            <a:endParaRPr lang="tr-TR" altLang="tr-TR" sz="1500" dirty="0"/>
          </a:p>
          <a:p>
            <a:pPr marL="585788" lvl="1" indent="-285750" algn="just">
              <a:buClr>
                <a:srgbClr val="0000CC"/>
              </a:buClr>
              <a:buFont typeface="Wingdings" panose="05000000000000000000" pitchFamily="2" charset="2"/>
              <a:buChar char="ü"/>
            </a:pPr>
            <a:r>
              <a:rPr lang="tr-TR" altLang="tr-TR" sz="1500" dirty="0" smtClean="0"/>
              <a:t>Yapı,</a:t>
            </a:r>
            <a:endParaRPr lang="tr-TR" altLang="tr-TR" sz="1500" dirty="0"/>
          </a:p>
          <a:p>
            <a:pPr marL="585788" lvl="1" indent="-285750" algn="just">
              <a:buClr>
                <a:srgbClr val="0000CC"/>
              </a:buClr>
              <a:buFont typeface="Wingdings" panose="05000000000000000000" pitchFamily="2" charset="2"/>
              <a:buChar char="ü"/>
            </a:pPr>
            <a:r>
              <a:rPr lang="tr-TR" altLang="tr-TR" sz="1500" dirty="0" smtClean="0"/>
              <a:t>Doğal ve Kültürel Miras,</a:t>
            </a:r>
            <a:endParaRPr lang="tr-TR" altLang="tr-TR" sz="1500" dirty="0"/>
          </a:p>
          <a:p>
            <a:pPr marL="585788" lvl="1" indent="-285750" algn="just">
              <a:buClr>
                <a:srgbClr val="0000CC"/>
              </a:buClr>
              <a:buFont typeface="Wingdings" panose="05000000000000000000" pitchFamily="2" charset="2"/>
              <a:buChar char="ü"/>
            </a:pPr>
            <a:r>
              <a:rPr lang="tr-TR" altLang="tr-TR" sz="1500" dirty="0" smtClean="0"/>
              <a:t>Arazi ve Tapu</a:t>
            </a:r>
          </a:p>
          <a:p>
            <a:pPr marL="585788" lvl="1" indent="-285750" algn="just">
              <a:buClr>
                <a:srgbClr val="0000CC"/>
              </a:buClr>
              <a:buFont typeface="Wingdings" panose="05000000000000000000" pitchFamily="2" charset="2"/>
              <a:buChar char="ü"/>
            </a:pPr>
            <a:r>
              <a:rPr lang="tr-TR" altLang="tr-TR" sz="1500" dirty="0" smtClean="0"/>
              <a:t>Planlama</a:t>
            </a:r>
          </a:p>
          <a:p>
            <a:pPr marL="585788" lvl="1" indent="-285750" algn="just">
              <a:buClr>
                <a:srgbClr val="0000CC"/>
              </a:buClr>
              <a:buFont typeface="Wingdings" panose="05000000000000000000" pitchFamily="2" charset="2"/>
              <a:buChar char="ü"/>
            </a:pPr>
            <a:r>
              <a:rPr lang="tr-TR" altLang="tr-TR" sz="1500" dirty="0" smtClean="0"/>
              <a:t>Koruma</a:t>
            </a:r>
          </a:p>
          <a:p>
            <a:pPr marL="585788" lvl="1" indent="-285750" algn="just">
              <a:buClr>
                <a:srgbClr val="0000CC"/>
              </a:buClr>
              <a:buFont typeface="Wingdings" panose="05000000000000000000" pitchFamily="2" charset="2"/>
              <a:buChar char="ü"/>
            </a:pPr>
            <a:r>
              <a:rPr lang="tr-TR" altLang="tr-TR" sz="1500" dirty="0" smtClean="0"/>
              <a:t>Ekonomi</a:t>
            </a:r>
          </a:p>
          <a:p>
            <a:pPr marL="585788" lvl="1" indent="-285750" algn="just">
              <a:buClr>
                <a:srgbClr val="0000CC"/>
              </a:buClr>
              <a:buFont typeface="Wingdings" panose="05000000000000000000" pitchFamily="2" charset="2"/>
              <a:buChar char="ü"/>
            </a:pPr>
            <a:r>
              <a:rPr lang="tr-TR" altLang="tr-TR" sz="1500" dirty="0" smtClean="0"/>
              <a:t>Finans</a:t>
            </a:r>
          </a:p>
          <a:p>
            <a:pPr marL="585788" lvl="1" indent="-285750" algn="just">
              <a:buClr>
                <a:srgbClr val="0000CC"/>
              </a:buClr>
              <a:buFont typeface="Wingdings" panose="05000000000000000000" pitchFamily="2" charset="2"/>
              <a:buChar char="ü"/>
            </a:pPr>
            <a:r>
              <a:rPr lang="tr-TR" altLang="tr-TR" sz="1500" dirty="0" smtClean="0"/>
              <a:t>İşletme</a:t>
            </a:r>
          </a:p>
          <a:p>
            <a:pPr marL="585788" lvl="1" indent="-285750" algn="just">
              <a:buClr>
                <a:srgbClr val="0000CC"/>
              </a:buClr>
              <a:buFont typeface="Wingdings" panose="05000000000000000000" pitchFamily="2" charset="2"/>
              <a:buChar char="ü"/>
            </a:pPr>
            <a:r>
              <a:rPr lang="tr-TR" altLang="tr-TR" sz="1500" dirty="0" smtClean="0"/>
              <a:t>Yönetim ve Organizasyon</a:t>
            </a:r>
          </a:p>
          <a:p>
            <a:pPr marL="585788" lvl="1" indent="-285750" algn="just">
              <a:buClr>
                <a:srgbClr val="0000CC"/>
              </a:buClr>
              <a:buFont typeface="Wingdings" panose="05000000000000000000" pitchFamily="2" charset="2"/>
              <a:buChar char="ü"/>
            </a:pPr>
            <a:r>
              <a:rPr lang="tr-TR" altLang="tr-TR" sz="1500" dirty="0" smtClean="0"/>
              <a:t>İstatistik</a:t>
            </a:r>
          </a:p>
          <a:p>
            <a:pPr marL="585788" lvl="1" indent="-285750" algn="just">
              <a:buClr>
                <a:srgbClr val="0000CC"/>
              </a:buClr>
              <a:buFont typeface="Wingdings" panose="05000000000000000000" pitchFamily="2" charset="2"/>
              <a:buChar char="ü"/>
            </a:pPr>
            <a:r>
              <a:rPr lang="tr-TR" altLang="tr-TR" sz="1500" dirty="0" smtClean="0"/>
              <a:t>Hukuk</a:t>
            </a:r>
            <a:endParaRPr lang="tr-TR" altLang="tr-TR" sz="1500" dirty="0"/>
          </a:p>
          <a:p>
            <a:pPr marL="0" indent="0" algn="just">
              <a:lnSpc>
                <a:spcPct val="100000"/>
              </a:lnSpc>
              <a:buClr>
                <a:srgbClr val="000099"/>
              </a:buClr>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Kapsamı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dirty="0" smtClean="0"/>
          </a:p>
          <a:p>
            <a:pPr algn="just">
              <a:buClr>
                <a:srgbClr val="0000CC"/>
              </a:buClr>
            </a:pPr>
            <a:endParaRPr lang="tr-TR" sz="1800" dirty="0" smtClean="0"/>
          </a:p>
          <a:p>
            <a:pPr algn="just">
              <a:buClr>
                <a:srgbClr val="0000CC"/>
              </a:buClr>
            </a:pPr>
            <a:r>
              <a:rPr lang="tr-TR" sz="1800" dirty="0" smtClean="0"/>
              <a:t>Taşınmaz toplum ve yaşam için büyük bir önem taşıdığı için hukuk, mühendislik-mimarlık, ekonomi, tarım, orman, sosyoloji ve coğrafya gibi disiplinler için üzerinde önemle durulan bir konu olmaktadır</a:t>
            </a:r>
          </a:p>
          <a:p>
            <a:pPr algn="just">
              <a:buClr>
                <a:srgbClr val="0000CC"/>
              </a:buClr>
            </a:pPr>
            <a:endParaRPr lang="tr-TR" sz="1800" dirty="0" smtClean="0"/>
          </a:p>
          <a:p>
            <a:pPr algn="just">
              <a:buClr>
                <a:srgbClr val="0000CC"/>
              </a:buClr>
            </a:pPr>
            <a:r>
              <a:rPr lang="tr-TR" sz="1800" dirty="0" smtClean="0"/>
              <a:t>Farklı disiplinlerle birlikte ele alınan gayrimenkul ve varlık kapsamının analizi mülkiyet haklarını içeren ve toplumun yararı için bu hakların yasal olarak sınırlanabildiği, ekonomik açıdan para ile ölçülebilir ve değişim değeri olan fiziki bir varlık olarak tanımlanabilir.</a:t>
            </a:r>
            <a:endParaRPr lang="tr-TR" sz="1800" dirty="0"/>
          </a:p>
          <a:p>
            <a:pPr algn="just">
              <a:buClr>
                <a:srgbClr val="0000CC"/>
              </a:buClr>
            </a:pPr>
            <a:endParaRPr lang="tr-TR" dirty="0" smtClean="0"/>
          </a:p>
          <a:p>
            <a:pPr algn="just">
              <a:buClr>
                <a:srgbClr val="0000CC"/>
              </a:buCl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Kapsamı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7119495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214313" indent="-214313" algn="just">
              <a:buFont typeface="Wingdings" panose="05000000000000000000" pitchFamily="2" charset="2"/>
              <a:buChar char="Ø"/>
            </a:pPr>
            <a:r>
              <a:rPr lang="tr-TR" sz="1600" dirty="0" smtClean="0"/>
              <a:t>Gayrimenkul ve Varlık Analizi içerisinde birçok disiplinin yer alması gayrimenkulün içerisinde ele alındığında;</a:t>
            </a:r>
          </a:p>
          <a:p>
            <a:pPr marL="214313" indent="-214313" algn="just">
              <a:buFont typeface="Wingdings" panose="05000000000000000000" pitchFamily="2" charset="2"/>
              <a:buChar char="Ø"/>
            </a:pPr>
            <a:endParaRPr lang="tr-TR" sz="1600" dirty="0" smtClean="0"/>
          </a:p>
          <a:p>
            <a:pPr marL="214313" indent="-214313" algn="just">
              <a:buFont typeface="Wingdings" panose="05000000000000000000" pitchFamily="2" charset="2"/>
              <a:buChar char="Ø"/>
            </a:pPr>
            <a:r>
              <a:rPr lang="tr-TR" sz="1600" b="1" dirty="0" smtClean="0"/>
              <a:t>Kent: </a:t>
            </a:r>
            <a:r>
              <a:rPr lang="tr-TR" sz="1600" dirty="0"/>
              <a:t>Kent; toplumsal, siyasal, yönetsel ve ekonomik alanların bütün vatandaşlar için var olduğu yaşam </a:t>
            </a:r>
            <a:r>
              <a:rPr lang="tr-TR" sz="1600" dirty="0" smtClean="0"/>
              <a:t>alanıdır (Mengi 2007).</a:t>
            </a:r>
          </a:p>
          <a:p>
            <a:pPr marL="214313" indent="-214313" algn="just">
              <a:buFont typeface="Wingdings" panose="05000000000000000000" pitchFamily="2" charset="2"/>
              <a:buChar char="Ø"/>
            </a:pPr>
            <a:endParaRPr lang="tr-TR" sz="1600" b="1" dirty="0"/>
          </a:p>
          <a:p>
            <a:pPr marL="214313" indent="-214313" algn="just">
              <a:buFont typeface="Wingdings" panose="05000000000000000000" pitchFamily="2" charset="2"/>
              <a:buChar char="Ø"/>
            </a:pPr>
            <a:r>
              <a:rPr lang="tr-TR" sz="1600" b="1" dirty="0"/>
              <a:t>Kent kavramı</a:t>
            </a:r>
            <a:r>
              <a:rPr lang="tr-TR" sz="1600" dirty="0"/>
              <a:t>; kentli insanı çevreleyen ve ondan etkilenen tüm boyutları içermektedir. Buna ilave olarak geniş kapsamda tanımlanması gereken bir nitelik taşır. İnsanların yaşamlarını belirli bir toprak parçası üzerinde sürdürdüklerinden bu mekân parçasına “kent” ya da “köy” adı verilmekte olup kent ve köy kavramları her zaman birbirinden kesin çizgilerle </a:t>
            </a:r>
            <a:r>
              <a:rPr lang="tr-TR" sz="1600" dirty="0" smtClean="0"/>
              <a:t>ayrılamamaktadır (Keleş 2002).</a:t>
            </a:r>
          </a:p>
          <a:p>
            <a:pPr marL="214313" indent="-214313" algn="just">
              <a:buFont typeface="Wingdings" panose="05000000000000000000" pitchFamily="2" charset="2"/>
              <a:buChar char="Ø"/>
            </a:pPr>
            <a:endParaRPr lang="tr-TR" sz="1400" b="1" dirty="0"/>
          </a:p>
          <a:p>
            <a:pPr marL="0" indent="0" algn="just">
              <a:lnSpc>
                <a:spcPct val="100000"/>
              </a:lnSpc>
              <a:buClr>
                <a:srgbClr val="000099"/>
              </a:buClr>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Kapsamı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91845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214313" indent="-214313" algn="just">
              <a:buFont typeface="Wingdings" panose="05000000000000000000" pitchFamily="2" charset="2"/>
              <a:buChar char="Ø"/>
            </a:pPr>
            <a:r>
              <a:rPr lang="tr-TR" sz="1600" dirty="0" smtClean="0"/>
              <a:t>Gayrimenkul ve Varlık Analizi içerisinde birçok disiplinin yer alması gayrimenkulün içerisinde ele alındığında;</a:t>
            </a:r>
          </a:p>
          <a:p>
            <a:pPr marL="214313" indent="-214313" algn="just">
              <a:buFont typeface="Wingdings" panose="05000000000000000000" pitchFamily="2" charset="2"/>
              <a:buChar char="Ø"/>
            </a:pPr>
            <a:endParaRPr lang="tr-TR" sz="1600" dirty="0" smtClean="0"/>
          </a:p>
          <a:p>
            <a:pPr marL="214313" indent="-214313" algn="just">
              <a:buFont typeface="Wingdings" panose="05000000000000000000" pitchFamily="2" charset="2"/>
              <a:buChar char="Ø"/>
            </a:pPr>
            <a:r>
              <a:rPr lang="tr-TR" sz="1600" b="1" dirty="0"/>
              <a:t>Kırsal Alan: </a:t>
            </a:r>
            <a:r>
              <a:rPr lang="tr-TR" sz="1600" dirty="0"/>
              <a:t>“Kırsal” kavramı, tarımsal üretimin yerel ekonomiye hakim olduğu alanları veya tarımsal üretim aracının mülkiyeti ile toplumsal yeniden üretimin ve ilişkilerin belirlendiği bir toplumsal yapılanmayı, son olarak da nüfus yoğunluğunun çok düşük olduğu </a:t>
            </a:r>
            <a:r>
              <a:rPr lang="tr-TR" sz="1600" dirty="0" smtClean="0"/>
              <a:t>alanları </a:t>
            </a:r>
            <a:r>
              <a:rPr lang="tr-TR" sz="1600" dirty="0"/>
              <a:t>ifade </a:t>
            </a:r>
            <a:r>
              <a:rPr lang="tr-TR" sz="1600" dirty="0" smtClean="0"/>
              <a:t>etmektedir. </a:t>
            </a:r>
            <a:r>
              <a:rPr lang="tr-TR" sz="1600" dirty="0"/>
              <a:t>G</a:t>
            </a:r>
            <a:r>
              <a:rPr lang="tr-TR" sz="1600" dirty="0" smtClean="0"/>
              <a:t>eçim </a:t>
            </a:r>
            <a:r>
              <a:rPr lang="tr-TR" sz="1600" dirty="0"/>
              <a:t>kaynağı </a:t>
            </a:r>
            <a:r>
              <a:rPr lang="tr-TR" sz="1600" dirty="0" smtClean="0"/>
              <a:t>için tarımın </a:t>
            </a:r>
            <a:r>
              <a:rPr lang="tr-TR" sz="1600" dirty="0"/>
              <a:t>rolü ve düşük nüfus yoğunluğu üzerine </a:t>
            </a:r>
            <a:r>
              <a:rPr lang="tr-TR" sz="1600" dirty="0" smtClean="0"/>
              <a:t>kurulmuştur. </a:t>
            </a:r>
            <a:r>
              <a:rPr lang="tr-TR" sz="1600" dirty="0"/>
              <a:t>Türk Dil Kurumu (TDK) tarafından kırsal, “az insanın barındığı, daha çok kır durumunda olan yer” şeklinde tanımlanarak, önceki tanımda olduğu gibi, kırsalı tanımlamada nüfus miktarına dikkat </a:t>
            </a:r>
            <a:r>
              <a:rPr lang="tr-TR" sz="1600" dirty="0" smtClean="0"/>
              <a:t>çekilmiştir</a:t>
            </a:r>
            <a:r>
              <a:rPr lang="tr-TR" sz="1600" dirty="0"/>
              <a:t> </a:t>
            </a:r>
            <a:r>
              <a:rPr lang="tr-TR" sz="1600" dirty="0" smtClean="0"/>
              <a:t>(</a:t>
            </a:r>
            <a:r>
              <a:rPr lang="tr-TR" sz="1600" dirty="0" err="1" smtClean="0"/>
              <a:t>Kayıkcı</a:t>
            </a:r>
            <a:r>
              <a:rPr lang="tr-TR" sz="1600" dirty="0" smtClean="0"/>
              <a:t> 2009).</a:t>
            </a:r>
          </a:p>
          <a:p>
            <a:pPr marL="214313" indent="-214313" algn="just">
              <a:buFont typeface="Wingdings" panose="05000000000000000000" pitchFamily="2" charset="2"/>
              <a:buChar char="Ø"/>
            </a:pPr>
            <a:endParaRPr lang="tr-TR" sz="1600" dirty="0"/>
          </a:p>
          <a:p>
            <a:pPr marL="214313" indent="-214313" algn="just">
              <a:buFont typeface="Wingdings" panose="05000000000000000000" pitchFamily="2" charset="2"/>
              <a:buChar char="Ø"/>
            </a:pPr>
            <a:r>
              <a:rPr lang="tr-TR" sz="1600" b="1" dirty="0" smtClean="0"/>
              <a:t>Yapı: </a:t>
            </a:r>
            <a:r>
              <a:rPr lang="tr-TR" sz="1600" dirty="0" smtClean="0"/>
              <a:t>Karada ve suda, </a:t>
            </a:r>
            <a:r>
              <a:rPr lang="tr-TR" sz="1600" dirty="0"/>
              <a:t>daimi veya muvakkat, resmi ve hususi yeraltı ve yerüstü inşaatı ile bunların ilave, değişiklik ve tamirlerini içine alan sabit ve müteharrik </a:t>
            </a:r>
            <a:r>
              <a:rPr lang="tr-TR" sz="1600" dirty="0" smtClean="0"/>
              <a:t>tesislerdir şeklinde 3194 sayılı İmar Kanunu içerisinde 5. maddede tanımlanmaktadır.</a:t>
            </a:r>
            <a:endParaRPr lang="tr-TR" sz="1600" b="1" dirty="0" smtClean="0"/>
          </a:p>
          <a:p>
            <a:pPr marL="214313" indent="-214313" algn="just">
              <a:buFont typeface="Wingdings" panose="05000000000000000000" pitchFamily="2" charset="2"/>
              <a:buChar char="Ø"/>
            </a:pPr>
            <a:endParaRPr lang="tr-TR" sz="1600" dirty="0"/>
          </a:p>
          <a:p>
            <a:pPr marL="214313" indent="-214313" algn="just">
              <a:buFont typeface="Wingdings" panose="05000000000000000000" pitchFamily="2" charset="2"/>
              <a:buChar char="Ø"/>
            </a:pPr>
            <a:endParaRPr lang="tr-TR" sz="1600" dirty="0" smtClean="0"/>
          </a:p>
          <a:p>
            <a:pPr marL="214313" indent="-214313" algn="just">
              <a:buFont typeface="Wingdings" panose="05000000000000000000" pitchFamily="2" charset="2"/>
              <a:buChar char="Ø"/>
            </a:pPr>
            <a:endParaRPr lang="tr-TR" sz="1600" b="1" dirty="0"/>
          </a:p>
          <a:p>
            <a:pPr marL="214313" indent="-214313" algn="just">
              <a:buFont typeface="Wingdings" panose="05000000000000000000" pitchFamily="2" charset="2"/>
              <a:buChar char="Ø"/>
            </a:pPr>
            <a:endParaRPr lang="tr-TR" sz="1600" b="1" dirty="0"/>
          </a:p>
          <a:p>
            <a:pPr marL="214313" indent="-214313" algn="just">
              <a:buFont typeface="Wingdings" panose="05000000000000000000" pitchFamily="2" charset="2"/>
              <a:buChar char="Ø"/>
            </a:pPr>
            <a:endParaRPr lang="tr-TR" sz="1400" b="1" dirty="0"/>
          </a:p>
          <a:p>
            <a:pPr marL="0" indent="0" algn="just">
              <a:lnSpc>
                <a:spcPct val="100000"/>
              </a:lnSpc>
              <a:buClr>
                <a:srgbClr val="000099"/>
              </a:buClr>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8"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Kapsamı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533500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214313" indent="-214313" algn="just">
              <a:buFont typeface="Wingdings" panose="05000000000000000000" pitchFamily="2" charset="2"/>
              <a:buChar char="Ø"/>
            </a:pPr>
            <a:r>
              <a:rPr lang="tr-TR" sz="1600" dirty="0" smtClean="0"/>
              <a:t>Gayrimenkul ve Varlık Analizi içerisinde birçok disiplinin yer alması gayrimenkulün içerisinde ele alındığında;</a:t>
            </a:r>
          </a:p>
          <a:p>
            <a:pPr marL="214313" indent="-214313" algn="just">
              <a:buFont typeface="Wingdings" panose="05000000000000000000" pitchFamily="2" charset="2"/>
              <a:buChar char="Ø"/>
            </a:pPr>
            <a:endParaRPr lang="tr-TR" sz="1600" dirty="0" smtClean="0"/>
          </a:p>
          <a:p>
            <a:pPr marL="214313" indent="-214313" algn="just">
              <a:buFont typeface="Wingdings" panose="05000000000000000000" pitchFamily="2" charset="2"/>
              <a:buChar char="Ø"/>
            </a:pPr>
            <a:r>
              <a:rPr lang="tr-TR" sz="1600" b="1" dirty="0" smtClean="0"/>
              <a:t>Doğal ve Kültürel Miras: </a:t>
            </a:r>
            <a:r>
              <a:rPr lang="tr-TR" sz="1600" dirty="0" smtClean="0"/>
              <a:t>Önceki kuşaklardan bu yana tarihsel süreçte ileri gelen kuşaklar tarafından oluşturulmuş ve evrensel değerlere sahip olduğuna inanılan eserlere verilen niteliktir.</a:t>
            </a:r>
          </a:p>
          <a:p>
            <a:pPr marL="214313" indent="-214313" algn="just">
              <a:buFont typeface="Wingdings" panose="05000000000000000000" pitchFamily="2" charset="2"/>
              <a:buChar char="Ø"/>
            </a:pPr>
            <a:r>
              <a:rPr lang="tr-TR" sz="1600" b="1" dirty="0" smtClean="0"/>
              <a:t>Arazi</a:t>
            </a:r>
            <a:r>
              <a:rPr lang="tr-TR" sz="1600" dirty="0"/>
              <a:t>, insan yaşamı ve yeryüzünde canlı varlığı için temel kaynağı teşkil etmektedir. Bu önemi nedeni ile arazi; gayrimenkul uzmanları, mühendis ve mimarlar, hukukçular, coğrafyacılar, sosyologlar ve ekonomistlerin odak noktasıdır. Bu mesleklerden her biri arazi ve arazinin kullanımıyla ilgili çalışmalar yaptıkça toplumlar ve milletler etkilenmektedir. </a:t>
            </a:r>
          </a:p>
          <a:p>
            <a:pPr marL="214313" indent="-214313" algn="just">
              <a:buFont typeface="Wingdings" panose="05000000000000000000" pitchFamily="2" charset="2"/>
              <a:buChar char="Ø"/>
            </a:pPr>
            <a:endParaRPr lang="tr-TR" sz="1600" dirty="0"/>
          </a:p>
          <a:p>
            <a:pPr marL="214313" indent="-214313" algn="just">
              <a:buFont typeface="Wingdings" panose="05000000000000000000" pitchFamily="2" charset="2"/>
              <a:buChar char="Ø"/>
            </a:pPr>
            <a:endParaRPr lang="tr-TR" sz="1600" dirty="0" smtClean="0"/>
          </a:p>
          <a:p>
            <a:pPr marL="214313" indent="-214313" algn="just">
              <a:buFont typeface="Wingdings" panose="05000000000000000000" pitchFamily="2" charset="2"/>
              <a:buChar char="Ø"/>
            </a:pPr>
            <a:endParaRPr lang="tr-TR" sz="1600" b="1" dirty="0"/>
          </a:p>
          <a:p>
            <a:pPr marL="214313" indent="-214313" algn="just">
              <a:buFont typeface="Wingdings" panose="05000000000000000000" pitchFamily="2" charset="2"/>
              <a:buChar char="Ø"/>
            </a:pPr>
            <a:endParaRPr lang="tr-TR" sz="1600" b="1" dirty="0"/>
          </a:p>
          <a:p>
            <a:pPr marL="214313" indent="-214313" algn="just">
              <a:buFont typeface="Wingdings" panose="05000000000000000000" pitchFamily="2" charset="2"/>
              <a:buChar char="Ø"/>
            </a:pPr>
            <a:endParaRPr lang="tr-TR" sz="1400" b="1" dirty="0"/>
          </a:p>
          <a:p>
            <a:pPr marL="0" indent="0" algn="just">
              <a:lnSpc>
                <a:spcPct val="100000"/>
              </a:lnSpc>
              <a:buClr>
                <a:srgbClr val="000099"/>
              </a:buClr>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8"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Kapsamı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4191319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214313" indent="-214313" algn="just">
              <a:buFont typeface="Wingdings" panose="05000000000000000000" pitchFamily="2" charset="2"/>
              <a:buChar char="Ø"/>
            </a:pPr>
            <a:r>
              <a:rPr lang="tr-TR" sz="1600" dirty="0" smtClean="0"/>
              <a:t>Gayrimenkul ve Varlık Analizi içerisinde birçok disiplinin yer alması gayrimenkulün içerisinde ele alındığında;</a:t>
            </a:r>
          </a:p>
          <a:p>
            <a:pPr marL="214313" indent="-214313" algn="just">
              <a:buFont typeface="Wingdings" panose="05000000000000000000" pitchFamily="2" charset="2"/>
              <a:buChar char="Ø"/>
            </a:pPr>
            <a:r>
              <a:rPr lang="tr-TR" sz="1500" b="1" dirty="0"/>
              <a:t>Arazi, </a:t>
            </a:r>
            <a:r>
              <a:rPr lang="tr-TR" sz="1500" dirty="0"/>
              <a:t>yeryüzü üzerinde coğrafi koordinatları ve sınırları belirli olan ve teorik olarak yerin yüzeyi, derinlik ve yüksekliği kapsayan üç boyutlu bir varlıktır. Bu tanıma göre arazi; toprak, toprak üzerindeki bitki örtüsü, su kaynakları, atmosfer, yeraltı kaynakları ve coğrafi mevki (denize olan mesafe ve konum) özelliklerini de kapsar. Arazi, miktarı artırılamayan doğal kıt bir kaynak niteliğine sahiptir. Arazi, bitki örtüsü ve diğer biyolojik öğeleri içeren, ekolojik – hidrolojik süreçlerin geliştiği sistemi tanımlayan yaşayan (canlı) bir ortamdır. Anlaşıldığı üzere arazi bir yüzey değil yer kürenin merkezinden uzaya doğru açılan (koni ya da prizma biçiminde) bir mekandır (Şekil 1</a:t>
            </a:r>
            <a:r>
              <a:rPr lang="tr-TR" sz="1500" dirty="0" smtClean="0"/>
              <a:t>) (</a:t>
            </a:r>
            <a:r>
              <a:rPr lang="tr-TR" sz="1500" dirty="0" err="1" smtClean="0"/>
              <a:t>Tanrıvermiş</a:t>
            </a:r>
            <a:r>
              <a:rPr lang="tr-TR" sz="1500" dirty="0" smtClean="0"/>
              <a:t> 2016).</a:t>
            </a:r>
            <a:endParaRPr lang="tr-TR" sz="1500" dirty="0"/>
          </a:p>
          <a:p>
            <a:pPr marL="214313" indent="-214313" algn="just">
              <a:buFont typeface="Wingdings" panose="05000000000000000000" pitchFamily="2" charset="2"/>
              <a:buChar char="Ø"/>
            </a:pPr>
            <a:endParaRPr lang="tr-TR" sz="1600" dirty="0"/>
          </a:p>
          <a:p>
            <a:pPr marL="214313" indent="-214313" algn="just">
              <a:buFont typeface="Wingdings" panose="05000000000000000000" pitchFamily="2" charset="2"/>
              <a:buChar char="Ø"/>
            </a:pPr>
            <a:endParaRPr lang="tr-TR" sz="1600" dirty="0"/>
          </a:p>
          <a:p>
            <a:pPr marL="214313" indent="-214313" algn="just">
              <a:buFont typeface="Wingdings" panose="05000000000000000000" pitchFamily="2" charset="2"/>
              <a:buChar char="Ø"/>
            </a:pPr>
            <a:endParaRPr lang="tr-TR" sz="1600" dirty="0" smtClean="0"/>
          </a:p>
          <a:p>
            <a:pPr marL="214313" indent="-214313" algn="just">
              <a:buFont typeface="Wingdings" panose="05000000000000000000" pitchFamily="2" charset="2"/>
              <a:buChar char="Ø"/>
            </a:pPr>
            <a:endParaRPr lang="tr-TR" sz="1600" b="1" dirty="0"/>
          </a:p>
          <a:p>
            <a:pPr marL="214313" indent="-214313" algn="just">
              <a:buFont typeface="Wingdings" panose="05000000000000000000" pitchFamily="2" charset="2"/>
              <a:buChar char="Ø"/>
            </a:pPr>
            <a:endParaRPr lang="tr-TR" sz="1600" b="1" dirty="0"/>
          </a:p>
          <a:p>
            <a:pPr marL="214313" indent="-214313" algn="just">
              <a:buFont typeface="Wingdings" panose="05000000000000000000" pitchFamily="2" charset="2"/>
              <a:buChar char="Ø"/>
            </a:pPr>
            <a:endParaRPr lang="tr-TR" sz="1400" b="1" dirty="0"/>
          </a:p>
          <a:p>
            <a:pPr marL="0" indent="0" algn="just">
              <a:lnSpc>
                <a:spcPct val="100000"/>
              </a:lnSpc>
              <a:buClr>
                <a:srgbClr val="000099"/>
              </a:buClr>
              <a:buNone/>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8" y="531088"/>
            <a:ext cx="8517837" cy="63662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Ders </a:t>
            </a: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Kapsamı</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0518" y="3503764"/>
            <a:ext cx="2849037" cy="2345244"/>
          </a:xfrm>
          <a:prstGeom prst="rect">
            <a:avLst/>
          </a:prstGeom>
        </p:spPr>
      </p:pic>
    </p:spTree>
    <p:extLst>
      <p:ext uri="{BB962C8B-B14F-4D97-AF65-F5344CB8AC3E}">
        <p14:creationId xmlns:p14="http://schemas.microsoft.com/office/powerpoint/2010/main" val="16982066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25767</TotalTime>
  <Words>926</Words>
  <Application>Microsoft Office PowerPoint</Application>
  <PresentationFormat>Ekran Gösterisi (4:3)</PresentationFormat>
  <Paragraphs>149</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11</vt:i4>
      </vt:variant>
    </vt:vector>
  </HeadingPairs>
  <TitlesOfParts>
    <vt:vector size="19" baseType="lpstr">
      <vt:lpstr>ＭＳ Ｐゴシック</vt:lpstr>
      <vt:lpstr>Arial</vt:lpstr>
      <vt:lpstr>Calibri</vt:lpstr>
      <vt:lpstr>Times New Roman</vt:lpstr>
      <vt:lpstr>Wingdings</vt:lpstr>
      <vt:lpstr>ekonomi</vt:lpstr>
      <vt:lpstr>1_Rics</vt:lpstr>
      <vt:lpstr>h.t.</vt:lpstr>
      <vt:lpstr>PowerPoint Sunusu</vt:lpstr>
      <vt:lpstr>PowerPoint Sunusu</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940</cp:revision>
  <cp:lastPrinted>2016-10-24T07:53:35Z</cp:lastPrinted>
  <dcterms:created xsi:type="dcterms:W3CDTF">2016-09-18T09:35:24Z</dcterms:created>
  <dcterms:modified xsi:type="dcterms:W3CDTF">2020-02-26T09:05:14Z</dcterms:modified>
</cp:coreProperties>
</file>