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-19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28.05.18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BİYOKİMYASAL ANALİZDE KULLANILAN </a:t>
            </a:r>
            <a:r>
              <a:rPr lang="tr-TR" sz="4000" b="1" dirty="0" smtClean="0">
                <a:latin typeface="Calibri"/>
                <a:cs typeface="Calibri"/>
              </a:rPr>
              <a:t>KROMATOGRAFİK</a:t>
            </a:r>
            <a:r>
              <a:rPr lang="tr-TR" sz="4000" b="1" dirty="0" smtClean="0">
                <a:latin typeface="Calibri"/>
                <a:cs typeface="Calibri"/>
              </a:rPr>
              <a:t> </a:t>
            </a:r>
            <a:r>
              <a:rPr lang="tr-TR" sz="4000" b="1" dirty="0" smtClean="0">
                <a:latin typeface="Calibri"/>
                <a:cs typeface="Calibri"/>
              </a:rPr>
              <a:t>YÖNTEMLER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7289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443 ANALİTİK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000000"/>
                </a:solidFill>
                <a:cs typeface="Calibri"/>
              </a:rPr>
              <a:t>Elektroforez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tr-TR" sz="3400" dirty="0" smtClean="0">
                <a:solidFill>
                  <a:srgbClr val="000000"/>
                </a:solidFill>
                <a:latin typeface="Calibri"/>
                <a:cs typeface="Calibri"/>
              </a:rPr>
              <a:t>Yüklü moleküllerin bir elektrik alanda değişik şekilde hareket (göç) etmeleri sonucu birbirinden ayrılmaları esasına dayanır.</a:t>
            </a:r>
          </a:p>
          <a:p>
            <a:pPr algn="ctr">
              <a:buNone/>
            </a:pPr>
            <a:r>
              <a:rPr lang="tr-TR" sz="3400" dirty="0" smtClean="0">
                <a:solidFill>
                  <a:srgbClr val="000000"/>
                </a:solidFill>
                <a:latin typeface="Calibri"/>
                <a:cs typeface="Calibri"/>
              </a:rPr>
              <a:t>    Yüklü bir parçacığın elektriksel alanda göçü elektriksel hareketlilik formülü ile verilir. </a:t>
            </a:r>
          </a:p>
          <a:p>
            <a:pPr>
              <a:buNone/>
            </a:pPr>
            <a:endParaRPr lang="tr-TR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None/>
            </a:pPr>
            <a:endParaRPr lang="tr-TR" b="1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None/>
            </a:pPr>
            <a:endParaRPr lang="tr-TR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None/>
            </a:pPr>
            <a:endParaRPr lang="tr-TR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None/>
            </a:pP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µ: Elektriksel hareketlilik, birimi; cm</a:t>
            </a:r>
            <a:r>
              <a:rPr lang="tr-TR" baseline="30000" dirty="0" smtClean="0">
                <a:solidFill>
                  <a:srgbClr val="000000"/>
                </a:solidFill>
                <a:latin typeface="Calibri"/>
                <a:cs typeface="Calibri"/>
              </a:rPr>
              <a:t>2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/</a:t>
            </a:r>
            <a:r>
              <a:rPr lang="tr-TR" dirty="0" err="1" smtClean="0">
                <a:solidFill>
                  <a:srgbClr val="000000"/>
                </a:solidFill>
                <a:latin typeface="Calibri"/>
                <a:cs typeface="Calibri"/>
              </a:rPr>
              <a:t>volt.s</a:t>
            </a:r>
            <a:endParaRPr lang="tr-TR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buNone/>
            </a:pP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V: Göç hızı</a:t>
            </a:r>
          </a:p>
          <a:p>
            <a:pPr>
              <a:buNone/>
            </a:pP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E: Elektriksel alan şiddeti</a:t>
            </a:r>
          </a:p>
          <a:p>
            <a:endParaRPr lang="tr-TR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3585369" y="3562324"/>
            <a:ext cx="1195388" cy="1112838"/>
            <a:chOff x="1701" y="2006"/>
            <a:chExt cx="753" cy="701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1701" y="2160"/>
              <a:ext cx="48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3200" b="1" dirty="0"/>
                <a:t>µ =</a:t>
              </a:r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2167" y="2006"/>
              <a:ext cx="287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r-TR" sz="3200" b="1"/>
                <a:t>V</a:t>
              </a: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2167" y="2342"/>
              <a:ext cx="21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tr-TR" sz="3200" b="1" dirty="0"/>
                <a:t>E</a:t>
              </a:r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2167" y="2342"/>
              <a:ext cx="2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59470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2400" dirty="0">
                <a:cs typeface="Calibri"/>
              </a:rPr>
              <a:t>Elektrik alanda bir molekülün hareket </a:t>
            </a:r>
            <a:r>
              <a:rPr lang="tr-TR" sz="2400" dirty="0" smtClean="0">
                <a:cs typeface="Calibri"/>
              </a:rPr>
              <a:t>hızı</a:t>
            </a:r>
            <a:r>
              <a:rPr lang="tr-TR" sz="2400" dirty="0">
                <a:cs typeface="Calibri"/>
              </a:rPr>
              <a:t>;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74320" indent="-274320">
              <a:buFont typeface="Wingdings"/>
              <a:buChar char=""/>
              <a:defRPr/>
            </a:pPr>
            <a:r>
              <a:rPr lang="tr-TR" dirty="0" smtClean="0">
                <a:latin typeface="Calibri"/>
                <a:cs typeface="Calibri"/>
              </a:rPr>
              <a:t>Molekülün </a:t>
            </a:r>
            <a:r>
              <a:rPr lang="tr-TR" dirty="0">
                <a:latin typeface="Calibri"/>
                <a:cs typeface="Calibri"/>
              </a:rPr>
              <a:t>boyutu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tr-TR" dirty="0">
                <a:latin typeface="Calibri"/>
                <a:cs typeface="Calibri"/>
              </a:rPr>
              <a:t>Şekli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tr-TR" dirty="0">
                <a:latin typeface="Calibri"/>
                <a:cs typeface="Calibri"/>
              </a:rPr>
              <a:t>Kimyasal yapısı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tr-TR" dirty="0">
                <a:latin typeface="Calibri"/>
                <a:cs typeface="Calibri"/>
              </a:rPr>
              <a:t>Elektrik gücüne bağlıdır.</a:t>
            </a:r>
          </a:p>
          <a:p>
            <a:pPr marL="274320" indent="-274320">
              <a:buNone/>
              <a:defRPr/>
            </a:pPr>
            <a:r>
              <a:rPr lang="tr-TR" dirty="0">
                <a:latin typeface="Calibri"/>
                <a:cs typeface="Calibri"/>
              </a:rPr>
              <a:t>   </a:t>
            </a:r>
          </a:p>
          <a:p>
            <a:pPr marL="274320" indent="-274320">
              <a:buNone/>
              <a:defRPr/>
            </a:pPr>
            <a:r>
              <a:rPr lang="tr-TR" dirty="0">
                <a:latin typeface="Calibri"/>
                <a:cs typeface="Calibri"/>
              </a:rPr>
              <a:t>     Amino asit, </a:t>
            </a:r>
            <a:r>
              <a:rPr lang="tr-TR" dirty="0" err="1">
                <a:latin typeface="Calibri"/>
                <a:cs typeface="Calibri"/>
              </a:rPr>
              <a:t>peptit</a:t>
            </a:r>
            <a:r>
              <a:rPr lang="tr-TR" dirty="0">
                <a:latin typeface="Calibri"/>
                <a:cs typeface="Calibri"/>
              </a:rPr>
              <a:t>, protein, </a:t>
            </a:r>
            <a:r>
              <a:rPr lang="tr-TR" dirty="0" err="1">
                <a:latin typeface="Calibri"/>
                <a:cs typeface="Calibri"/>
              </a:rPr>
              <a:t>nükleotit</a:t>
            </a:r>
            <a:r>
              <a:rPr lang="tr-TR" dirty="0">
                <a:latin typeface="Calibri"/>
                <a:cs typeface="Calibri"/>
              </a:rPr>
              <a:t>, nükleik asit gibi pek çok molekül iyonlaşabilen gruplar içermekte ve belli </a:t>
            </a:r>
            <a:r>
              <a:rPr lang="tr-TR" dirty="0" err="1">
                <a:latin typeface="Calibri"/>
                <a:cs typeface="Calibri"/>
              </a:rPr>
              <a:t>pH</a:t>
            </a:r>
            <a:r>
              <a:rPr lang="tr-TR" dirty="0">
                <a:latin typeface="Calibri"/>
                <a:cs typeface="Calibri"/>
              </a:rPr>
              <a:t> değerlerinde katyon veya anyon halinde bulunmaktadır. </a:t>
            </a:r>
            <a:r>
              <a:rPr lang="tr-TR" dirty="0" err="1">
                <a:latin typeface="Calibri"/>
                <a:cs typeface="Calibri"/>
              </a:rPr>
              <a:t>Elektroforezde</a:t>
            </a:r>
            <a:r>
              <a:rPr lang="tr-TR" dirty="0">
                <a:latin typeface="Calibri"/>
                <a:cs typeface="Calibri"/>
              </a:rPr>
              <a:t>, elektrik alanın etkisi ile bu yüklü tanecikler anoda veya katoda gider. </a:t>
            </a:r>
            <a:r>
              <a:rPr lang="tr-TR" dirty="0" err="1">
                <a:latin typeface="Calibri"/>
                <a:cs typeface="Calibri"/>
              </a:rPr>
              <a:t>Elektroforez</a:t>
            </a:r>
            <a:r>
              <a:rPr lang="tr-TR" dirty="0">
                <a:latin typeface="Calibri"/>
                <a:cs typeface="Calibri"/>
              </a:rPr>
              <a:t> üniteleri dikey (</a:t>
            </a:r>
            <a:r>
              <a:rPr lang="tr-TR" dirty="0" err="1">
                <a:latin typeface="Calibri"/>
                <a:cs typeface="Calibri"/>
              </a:rPr>
              <a:t>vertikal</a:t>
            </a:r>
            <a:r>
              <a:rPr lang="tr-TR" dirty="0">
                <a:latin typeface="Calibri"/>
                <a:cs typeface="Calibri"/>
              </a:rPr>
              <a:t>) ve yatay (</a:t>
            </a:r>
            <a:r>
              <a:rPr lang="tr-TR" dirty="0" err="1">
                <a:latin typeface="Calibri"/>
                <a:cs typeface="Calibri"/>
              </a:rPr>
              <a:t>horizontal</a:t>
            </a:r>
            <a:r>
              <a:rPr lang="tr-TR" dirty="0">
                <a:latin typeface="Calibri"/>
                <a:cs typeface="Calibri"/>
              </a:rPr>
              <a:t>) olmak üzere 2 tanedir.</a:t>
            </a:r>
          </a:p>
          <a:p>
            <a:pPr marL="274320" indent="-274320">
              <a:buNone/>
              <a:defRPr/>
            </a:pPr>
            <a:endParaRPr lang="tr-TR" dirty="0">
              <a:latin typeface="Calibri"/>
              <a:cs typeface="Calibri"/>
            </a:endParaRPr>
          </a:p>
          <a:p>
            <a:pPr marL="274320" indent="-274320">
              <a:buFont typeface="Wingdings"/>
              <a:buChar char=""/>
              <a:defRPr/>
            </a:pPr>
            <a:r>
              <a:rPr lang="tr-TR" u="sng" dirty="0">
                <a:latin typeface="Calibri"/>
                <a:cs typeface="Calibri"/>
              </a:rPr>
              <a:t>Dikey Jel </a:t>
            </a:r>
            <a:r>
              <a:rPr lang="tr-TR" dirty="0">
                <a:latin typeface="Calibri"/>
                <a:cs typeface="Calibri"/>
              </a:rPr>
              <a:t>sistemlerinde kullanılan </a:t>
            </a:r>
            <a:r>
              <a:rPr lang="tr-TR" u="sng" dirty="0" err="1">
                <a:latin typeface="Calibri"/>
                <a:cs typeface="Calibri"/>
              </a:rPr>
              <a:t>poliakrilamid</a:t>
            </a:r>
            <a:r>
              <a:rPr lang="tr-TR" u="sng" dirty="0">
                <a:latin typeface="Calibri"/>
                <a:cs typeface="Calibri"/>
              </a:rPr>
              <a:t> jeller</a:t>
            </a:r>
            <a:r>
              <a:rPr lang="tr-TR" dirty="0">
                <a:latin typeface="Calibri"/>
                <a:cs typeface="Calibri"/>
              </a:rPr>
              <a:t> proteinlerin ayrılmasında önemlidir.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tr-TR" dirty="0">
                <a:latin typeface="Calibri"/>
                <a:cs typeface="Calibri"/>
              </a:rPr>
              <a:t>DNA analizinde </a:t>
            </a:r>
            <a:r>
              <a:rPr lang="tr-TR" u="sng" dirty="0" err="1">
                <a:latin typeface="Calibri"/>
                <a:cs typeface="Calibri"/>
              </a:rPr>
              <a:t>agaroz</a:t>
            </a:r>
            <a:r>
              <a:rPr lang="tr-TR" u="sng" dirty="0">
                <a:latin typeface="Calibri"/>
                <a:cs typeface="Calibri"/>
              </a:rPr>
              <a:t> jelleri</a:t>
            </a:r>
            <a:r>
              <a:rPr lang="tr-TR" dirty="0">
                <a:latin typeface="Calibri"/>
                <a:cs typeface="Calibri"/>
              </a:rPr>
              <a:t> daha çok </a:t>
            </a:r>
            <a:r>
              <a:rPr lang="tr-TR" u="sng" dirty="0">
                <a:latin typeface="Calibri"/>
                <a:cs typeface="Calibri"/>
              </a:rPr>
              <a:t>yatay </a:t>
            </a:r>
            <a:r>
              <a:rPr lang="tr-TR" u="sng" dirty="0" err="1">
                <a:latin typeface="Calibri"/>
                <a:cs typeface="Calibri"/>
              </a:rPr>
              <a:t>elektroforez</a:t>
            </a:r>
            <a:r>
              <a:rPr lang="tr-TR" dirty="0">
                <a:latin typeface="Calibri"/>
                <a:cs typeface="Calibri"/>
              </a:rPr>
              <a:t> ünitelerinde kullanılmaktadır.</a:t>
            </a:r>
          </a:p>
          <a:p>
            <a:pPr marL="274320" indent="-274320">
              <a:buNone/>
              <a:defRPr/>
            </a:pPr>
            <a:endParaRPr lang="tr-TR" dirty="0">
              <a:latin typeface="Calibri"/>
              <a:cs typeface="Calibri"/>
            </a:endParaRPr>
          </a:p>
          <a:p>
            <a:pPr marL="274320" indent="-274320">
              <a:buFont typeface="Wingdings"/>
              <a:buChar char=""/>
              <a:defRPr/>
            </a:pPr>
            <a:endParaRPr lang="tr-TR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9603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>
                <a:cs typeface="Calibri"/>
              </a:rPr>
              <a:t>İzolektrik</a:t>
            </a:r>
            <a:r>
              <a:rPr lang="tr-TR" dirty="0">
                <a:cs typeface="Calibri"/>
              </a:rPr>
              <a:t> </a:t>
            </a:r>
            <a:r>
              <a:rPr lang="tr-TR" dirty="0" err="1">
                <a:cs typeface="Calibri"/>
              </a:rPr>
              <a:t>fokuslama</a:t>
            </a:r>
            <a:r>
              <a:rPr lang="tr-TR" dirty="0">
                <a:cs typeface="Calibri"/>
              </a:rPr>
              <a:t> (IEF) Jel </a:t>
            </a:r>
            <a:r>
              <a:rPr lang="tr-TR" dirty="0" err="1" smtClean="0">
                <a:cs typeface="Calibri"/>
              </a:rPr>
              <a:t>Elektroforezi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tr-TR" dirty="0" smtClean="0">
              <a:latin typeface="Calibri"/>
              <a:cs typeface="Calibri"/>
            </a:endParaRPr>
          </a:p>
          <a:p>
            <a:pPr>
              <a:lnSpc>
                <a:spcPct val="90000"/>
              </a:lnSpc>
            </a:pPr>
            <a:r>
              <a:rPr lang="tr-TR" dirty="0" smtClean="0">
                <a:latin typeface="Calibri"/>
                <a:cs typeface="Calibri"/>
              </a:rPr>
              <a:t>Proteinlerin </a:t>
            </a:r>
            <a:r>
              <a:rPr lang="tr-TR" dirty="0" err="1">
                <a:latin typeface="Calibri"/>
                <a:cs typeface="Calibri"/>
              </a:rPr>
              <a:t>izoelektrik</a:t>
            </a:r>
            <a:r>
              <a:rPr lang="tr-TR" dirty="0">
                <a:latin typeface="Calibri"/>
                <a:cs typeface="Calibri"/>
              </a:rPr>
              <a:t> noktasına göre ayrılması esasına dayanır. Jelde </a:t>
            </a:r>
            <a:r>
              <a:rPr lang="tr-TR" dirty="0" err="1">
                <a:latin typeface="Calibri"/>
                <a:cs typeface="Calibri"/>
              </a:rPr>
              <a:t>pH</a:t>
            </a:r>
            <a:r>
              <a:rPr lang="tr-TR" dirty="0">
                <a:latin typeface="Calibri"/>
                <a:cs typeface="Calibri"/>
              </a:rPr>
              <a:t> </a:t>
            </a:r>
            <a:r>
              <a:rPr lang="tr-TR" dirty="0" err="1">
                <a:latin typeface="Calibri"/>
                <a:cs typeface="Calibri"/>
              </a:rPr>
              <a:t>gradienti</a:t>
            </a:r>
            <a:r>
              <a:rPr lang="tr-TR" dirty="0">
                <a:latin typeface="Calibri"/>
                <a:cs typeface="Calibri"/>
              </a:rPr>
              <a:t> oluşturmak için </a:t>
            </a:r>
            <a:r>
              <a:rPr lang="tr-TR" dirty="0" err="1">
                <a:latin typeface="Calibri"/>
                <a:cs typeface="Calibri"/>
              </a:rPr>
              <a:t>izoelektrik</a:t>
            </a:r>
            <a:r>
              <a:rPr lang="tr-TR" dirty="0">
                <a:latin typeface="Calibri"/>
                <a:cs typeface="Calibri"/>
              </a:rPr>
              <a:t> noktaları belli, düşük molekül ağırlıklı </a:t>
            </a:r>
            <a:r>
              <a:rPr lang="tr-TR" dirty="0" err="1">
                <a:latin typeface="Calibri"/>
                <a:cs typeface="Calibri"/>
              </a:rPr>
              <a:t>amfolitler</a:t>
            </a:r>
            <a:r>
              <a:rPr lang="tr-TR" dirty="0">
                <a:latin typeface="Calibri"/>
                <a:cs typeface="Calibri"/>
              </a:rPr>
              <a:t> kullanılır. Belli </a:t>
            </a:r>
            <a:r>
              <a:rPr lang="tr-TR" dirty="0" err="1">
                <a:latin typeface="Calibri"/>
                <a:cs typeface="Calibri"/>
              </a:rPr>
              <a:t>pH</a:t>
            </a:r>
            <a:r>
              <a:rPr lang="tr-TR" dirty="0">
                <a:latin typeface="Calibri"/>
                <a:cs typeface="Calibri"/>
              </a:rPr>
              <a:t> aralıkları olan karışımlar şeklinde satılan bu maddeler, sentetik </a:t>
            </a:r>
            <a:r>
              <a:rPr lang="tr-TR" dirty="0">
                <a:solidFill>
                  <a:schemeClr val="accent1"/>
                </a:solidFill>
                <a:latin typeface="Calibri"/>
                <a:cs typeface="Calibri"/>
              </a:rPr>
              <a:t>alifatik </a:t>
            </a:r>
            <a:r>
              <a:rPr lang="tr-TR" dirty="0" err="1">
                <a:solidFill>
                  <a:schemeClr val="accent1"/>
                </a:solidFill>
                <a:latin typeface="Calibri"/>
                <a:cs typeface="Calibri"/>
              </a:rPr>
              <a:t>poliamino</a:t>
            </a:r>
            <a:r>
              <a:rPr lang="tr-TR" dirty="0">
                <a:solidFill>
                  <a:schemeClr val="accent1"/>
                </a:solidFill>
                <a:latin typeface="Calibri"/>
                <a:cs typeface="Calibri"/>
              </a:rPr>
              <a:t> </a:t>
            </a:r>
            <a:r>
              <a:rPr lang="tr-TR" dirty="0" err="1">
                <a:solidFill>
                  <a:schemeClr val="accent1"/>
                </a:solidFill>
                <a:latin typeface="Calibri"/>
                <a:cs typeface="Calibri"/>
              </a:rPr>
              <a:t>poli</a:t>
            </a:r>
            <a:r>
              <a:rPr lang="tr-TR" dirty="0">
                <a:solidFill>
                  <a:schemeClr val="accent1"/>
                </a:solidFill>
                <a:latin typeface="Calibri"/>
                <a:cs typeface="Calibri"/>
              </a:rPr>
              <a:t> karboksilik asit</a:t>
            </a:r>
            <a:r>
              <a:rPr lang="tr-TR" dirty="0">
                <a:latin typeface="Calibri"/>
                <a:cs typeface="Calibri"/>
              </a:rPr>
              <a:t> yapısındadır. Ayırım, geniş bir </a:t>
            </a:r>
            <a:r>
              <a:rPr lang="tr-TR" dirty="0" err="1">
                <a:latin typeface="Calibri"/>
                <a:cs typeface="Calibri"/>
              </a:rPr>
              <a:t>pH</a:t>
            </a:r>
            <a:r>
              <a:rPr lang="tr-TR" dirty="0">
                <a:latin typeface="Calibri"/>
                <a:cs typeface="Calibri"/>
              </a:rPr>
              <a:t> aralığında (</a:t>
            </a:r>
            <a:r>
              <a:rPr lang="tr-TR" dirty="0" err="1">
                <a:latin typeface="Calibri"/>
                <a:cs typeface="Calibri"/>
              </a:rPr>
              <a:t>pH</a:t>
            </a:r>
            <a:r>
              <a:rPr lang="tr-TR" dirty="0">
                <a:latin typeface="Calibri"/>
                <a:cs typeface="Calibri"/>
              </a:rPr>
              <a:t> 3-10)  </a:t>
            </a:r>
          </a:p>
          <a:p>
            <a:pPr>
              <a:lnSpc>
                <a:spcPct val="90000"/>
              </a:lnSpc>
            </a:pPr>
            <a:endParaRPr lang="tr-TR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5332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cs typeface="Calibri"/>
              </a:rPr>
              <a:t>2D-Elektroforez (İki Boyutlu </a:t>
            </a:r>
            <a:r>
              <a:rPr lang="tr-TR" dirty="0" err="1">
                <a:cs typeface="Calibri"/>
              </a:rPr>
              <a:t>Elektroforez</a:t>
            </a:r>
            <a:r>
              <a:rPr lang="tr-TR" dirty="0" smtClean="0">
                <a:cs typeface="Calibri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3478"/>
            <a:ext cx="8229600" cy="350268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dirty="0" smtClean="0">
                <a:cs typeface="Calibri"/>
              </a:rPr>
              <a:t>IEF </a:t>
            </a:r>
            <a:r>
              <a:rPr lang="tr-TR" dirty="0">
                <a:cs typeface="Calibri"/>
              </a:rPr>
              <a:t>ile SDS </a:t>
            </a:r>
            <a:r>
              <a:rPr lang="tr-TR" dirty="0" err="1">
                <a:cs typeface="Calibri"/>
              </a:rPr>
              <a:t>PAGE’i</a:t>
            </a:r>
            <a:r>
              <a:rPr lang="tr-TR" dirty="0">
                <a:cs typeface="Calibri"/>
              </a:rPr>
              <a:t> birleştiren </a:t>
            </a:r>
            <a:r>
              <a:rPr lang="tr-TR" dirty="0" smtClean="0">
                <a:cs typeface="Calibri"/>
              </a:rPr>
              <a:t>tekniktir</a:t>
            </a:r>
            <a:r>
              <a:rPr lang="tr-TR" dirty="0">
                <a:cs typeface="Calibri"/>
              </a:rPr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tr-TR" dirty="0">
                <a:cs typeface="Calibri"/>
              </a:rPr>
              <a:t>1.Boyut: </a:t>
            </a:r>
            <a:r>
              <a:rPr lang="tr-TR" dirty="0" err="1">
                <a:cs typeface="Calibri"/>
              </a:rPr>
              <a:t>İzoelektrik</a:t>
            </a:r>
            <a:r>
              <a:rPr lang="tr-TR" dirty="0">
                <a:cs typeface="Calibri"/>
              </a:rPr>
              <a:t> odaklama </a:t>
            </a:r>
            <a:r>
              <a:rPr lang="tr-TR" dirty="0">
                <a:cs typeface="Calibri"/>
                <a:sym typeface="Wingdings" pitchFamily="2" charset="2"/>
              </a:rPr>
              <a:t></a:t>
            </a:r>
            <a:r>
              <a:rPr lang="tr-TR" dirty="0">
                <a:cs typeface="Calibri"/>
              </a:rPr>
              <a:t> </a:t>
            </a:r>
            <a:r>
              <a:rPr lang="tr-TR" dirty="0" err="1">
                <a:cs typeface="Calibri"/>
              </a:rPr>
              <a:t>İzoelektrik</a:t>
            </a:r>
            <a:r>
              <a:rPr lang="tr-TR" dirty="0">
                <a:cs typeface="Calibri"/>
              </a:rPr>
              <a:t> noktalarına göre </a:t>
            </a:r>
          </a:p>
          <a:p>
            <a:pPr>
              <a:lnSpc>
                <a:spcPct val="90000"/>
              </a:lnSpc>
              <a:buNone/>
            </a:pPr>
            <a:r>
              <a:rPr lang="tr-TR" dirty="0">
                <a:cs typeface="Calibri"/>
              </a:rPr>
              <a:t>2.Boyut: SDS PAGE </a:t>
            </a:r>
            <a:r>
              <a:rPr lang="tr-TR" dirty="0">
                <a:cs typeface="Calibri"/>
                <a:sym typeface="Wingdings" pitchFamily="2" charset="2"/>
              </a:rPr>
              <a:t></a:t>
            </a:r>
            <a:r>
              <a:rPr lang="tr-TR" dirty="0">
                <a:cs typeface="Calibri"/>
              </a:rPr>
              <a:t> Büyüklüklerine göre ayrılırlar.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135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268</Words>
  <Application>Microsoft Macintosh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BİYOKİMYASAL ANALİZDE KULLANILAN KROMATOGRAFİK YÖNTEMLER</vt:lpstr>
      <vt:lpstr>Elektroforez</vt:lpstr>
      <vt:lpstr>Elektrik alanda bir molekülün hareket hızı;</vt:lpstr>
      <vt:lpstr>İzolektrik fokuslama (IEF) Jel Elektroforezi</vt:lpstr>
      <vt:lpstr>2D-Elektroforez (İki Boyutlu Elektroforez)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20</cp:revision>
  <dcterms:created xsi:type="dcterms:W3CDTF">2018-05-08T12:08:33Z</dcterms:created>
  <dcterms:modified xsi:type="dcterms:W3CDTF">2018-05-28T14:20:39Z</dcterms:modified>
</cp:coreProperties>
</file>