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3"/>
    <p:restoredTop sz="94709"/>
  </p:normalViewPr>
  <p:slideViewPr>
    <p:cSldViewPr snapToGrid="0" snapToObjects="1">
      <p:cViewPr varScale="1">
        <p:scale>
          <a:sx n="70" d="100"/>
          <a:sy n="70" d="100"/>
        </p:scale>
        <p:origin x="21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22757-6876-164A-A395-F577F701B6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32830A-89E1-BC40-AFAF-AEC7EC61B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298EF-E94A-4E4D-9117-65A05B7AE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76E8B-6111-5749-9984-C4CAEABAD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8267E-ABAC-1746-B49A-8D4216D9A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328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5CD94-FEC2-D64C-809D-5FD32A8F5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559E4E-8D93-4C43-A11B-96045B9B6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40AB1-A10A-4240-8AC5-C257BFB45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4D45A-1B7A-C74B-A2FA-1A877F258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EFAFF-AB51-5841-8C18-9E2BC7116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0623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A72FD0-6963-B04C-8E72-3F11C129FD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D90634-9F85-4E49-AF57-4B81D0829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1537A-E16E-7E42-9B8E-057A20598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D2862-87D7-C541-B970-7F83B9867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AA983-F926-A345-B3E5-DCC7C3AEF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28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8E903-7192-EE4D-A75C-1E33C2776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D0696-C141-B548-8D45-29F80EEF0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5C461-5DE9-CE49-A8C4-A72F63C76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27994-B2CD-094B-BCA9-1726AC05F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54BC5-AE62-1B4D-8780-F3FBE6E96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136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66F4F-8CD1-604F-8642-2E81C3C73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12C42B-5CEA-EF41-8C9A-A1D98E458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04B16-607B-2349-9207-21E6FE6D2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D5751-5694-364F-A91F-9BC08AF4C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012D9-B1CF-E041-993C-337904F91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323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09397-1336-E842-8E58-646B7A1BD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63340-5A3B-E743-99FD-881F57263D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B4CEF-8824-014C-9B28-9A858B181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DF4EB-EA96-4946-B40A-D2DB049A5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EDFB0-D039-3F43-8BB1-008068669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975F8-3FB8-874F-BFCE-545552B2E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34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2E289-FD8D-4241-8D5F-7878C52C1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8C2886-F127-E64C-AB96-22EAC9173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1898EB-75AB-354C-A8DB-08DCCA53D9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2BAE6D-DDB4-A840-BDFB-C35EB1409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9AA61E-39D8-9E4A-A8B6-2416589926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0698B3-0FA0-9549-B179-0AD823B1F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62217F-463B-4C4C-9247-701383D86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80CFDD-75BB-1342-B3DB-954FF3BB7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301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68945-11EC-6E43-8D58-9EF1A4BAB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F43381-B996-D744-9FD2-6C5AB312A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D47532-A314-784F-AC0F-C52550C33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29123-A1DD-CF45-A14F-F6AED8360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984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F55302-212F-7B47-9F64-0AE6A94FD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3E4BE4-FCBA-9C44-99A1-3A9B40915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5E6581-DE41-644E-8086-4282AA8F2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3470B-8D91-1949-92AD-639DD8691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BF7B7-CE4A-0848-8173-27330A364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A51DF0-ECAB-0045-9217-5DEE5500B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1EDAE-0FDD-FD43-9553-675B1DF0E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525671-9596-6D4F-8DA1-D4217AABC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23A4D9-EA2F-604C-A4EB-5AD034F23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45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66AEA-1338-7547-91C8-EF832895B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E20E3B-A88A-4842-9F4F-2AC57E6A6A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6AEA2A-9487-284B-BAAD-7214BF664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9FBFE2-C4CD-6C41-9330-CD22D12CF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830D92-AFFC-FE44-9CC1-02466FA4D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48D5A3-AE97-0D45-8735-B9CABB90F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31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82D590-9BDF-7041-8F59-A8481163B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71C58-EA3B-C243-9F90-60BB69B21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829E7-DB2A-7B4D-B0B4-0E568D654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3B4D5-4449-464A-929B-3291ED1060BB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A8803-B71A-F14F-88D6-ED942AA4B8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F7196-D592-BA45-BD86-16C5EFF60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BE3D9-7EC5-084C-8BE6-BE82E6B46D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BC872-65D6-874B-9A44-803A4B37D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ÜREME ŞEKİLLERİ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44A23-958C-C14D-BE55-FB6A6523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Balıklarda üç tip üreme şekli vardır. En çok kemikli balıklarda görülen ayrı eşeyli, </a:t>
            </a:r>
            <a:r>
              <a:rPr lang="tr-TR" b="1" i="1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biseksüel</a:t>
            </a:r>
            <a:r>
              <a:rPr lang="tr-TR" b="1" i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tr-TR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üreme şeklidir. Bu şekil üremede </a:t>
            </a:r>
            <a:r>
              <a:rPr lang="tr-TR" dirty="0" err="1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spermatozoa</a:t>
            </a:r>
            <a:r>
              <a:rPr lang="tr-TR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ve yumurta ayrı fertlerde (erkek ve dişi) şekillenmektedir.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1466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18692-DB2F-E545-BFB9-48B1E91B8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İkinci üreme şekli ise </a:t>
            </a:r>
            <a:r>
              <a:rPr lang="tr-TR" dirty="0" err="1"/>
              <a:t>hermafroditik</a:t>
            </a:r>
            <a:r>
              <a:rPr lang="tr-TR" dirty="0"/>
              <a:t> üremedir. </a:t>
            </a:r>
            <a:r>
              <a:rPr lang="tr-TR" dirty="0" err="1"/>
              <a:t>Hermafroditik</a:t>
            </a:r>
            <a:r>
              <a:rPr lang="tr-TR" dirty="0"/>
              <a:t> bir canlı hem dişi hem de erkek doku </a:t>
            </a:r>
            <a:r>
              <a:rPr lang="tr-TR" dirty="0" err="1"/>
              <a:t>karekterlerini</a:t>
            </a:r>
            <a:r>
              <a:rPr lang="tr-TR" dirty="0"/>
              <a:t> birlikte taşır. Normal olarak </a:t>
            </a:r>
            <a:r>
              <a:rPr lang="tr-TR" dirty="0" err="1"/>
              <a:t>hermafrodit</a:t>
            </a:r>
            <a:r>
              <a:rPr lang="tr-TR" dirty="0"/>
              <a:t> olan türlerin bazılarında </a:t>
            </a:r>
            <a:r>
              <a:rPr lang="tr-TR" dirty="0" err="1"/>
              <a:t>ovaryum</a:t>
            </a:r>
            <a:r>
              <a:rPr lang="tr-TR" dirty="0"/>
              <a:t> ve testisler aynı zamanda olgunlaşırlar. Dengeli </a:t>
            </a:r>
            <a:r>
              <a:rPr lang="tr-TR" dirty="0" err="1"/>
              <a:t>hermafroditizmde</a:t>
            </a:r>
            <a:r>
              <a:rPr lang="tr-TR" dirty="0"/>
              <a:t> denilen bu olayda erkek ve dişilik hücreleri dengeli oluşurlar. Bu şekilde ki balıklar kendi kendilerini dölleyebilirler. </a:t>
            </a:r>
          </a:p>
        </p:txBody>
      </p:sp>
    </p:spTree>
    <p:extLst>
      <p:ext uri="{BB962C8B-B14F-4D97-AF65-F5344CB8AC3E}">
        <p14:creationId xmlns:p14="http://schemas.microsoft.com/office/powerpoint/2010/main" val="874468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FBFD9-34E0-9E4F-A68F-C3670FFA6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2064"/>
            <a:ext cx="10515600" cy="5664899"/>
          </a:xfrm>
        </p:spPr>
        <p:txBody>
          <a:bodyPr>
            <a:normAutofit/>
          </a:bodyPr>
          <a:lstStyle/>
          <a:p>
            <a:r>
              <a:rPr lang="tr-TR" dirty="0"/>
              <a:t>Eş zamanlı oluşan bu tür </a:t>
            </a:r>
            <a:r>
              <a:rPr lang="tr-TR" dirty="0" err="1"/>
              <a:t>hermafroditizm</a:t>
            </a:r>
            <a:r>
              <a:rPr lang="tr-TR" dirty="0"/>
              <a:t>, bazı </a:t>
            </a:r>
            <a:r>
              <a:rPr lang="tr-TR" dirty="0" err="1"/>
              <a:t>Myctophiformes</a:t>
            </a:r>
            <a:r>
              <a:rPr lang="tr-TR" dirty="0"/>
              <a:t>, </a:t>
            </a:r>
            <a:r>
              <a:rPr lang="tr-TR" dirty="0" err="1"/>
              <a:t>Cyprinodontidae</a:t>
            </a:r>
            <a:r>
              <a:rPr lang="tr-TR" dirty="0"/>
              <a:t>, </a:t>
            </a:r>
            <a:r>
              <a:rPr lang="tr-TR" dirty="0" err="1"/>
              <a:t>Maenidae</a:t>
            </a:r>
            <a:r>
              <a:rPr lang="tr-TR" dirty="0"/>
              <a:t>, </a:t>
            </a:r>
            <a:r>
              <a:rPr lang="tr-TR" dirty="0" err="1"/>
              <a:t>Serranidae</a:t>
            </a:r>
            <a:r>
              <a:rPr lang="tr-TR" dirty="0"/>
              <a:t> ve </a:t>
            </a:r>
            <a:r>
              <a:rPr lang="tr-TR" dirty="0" err="1"/>
              <a:t>Labridae</a:t>
            </a:r>
            <a:r>
              <a:rPr lang="tr-TR" dirty="0"/>
              <a:t>' </a:t>
            </a:r>
            <a:r>
              <a:rPr lang="tr-TR" dirty="0" err="1"/>
              <a:t>lerde</a:t>
            </a:r>
            <a:r>
              <a:rPr lang="tr-TR" dirty="0"/>
              <a:t> görülürken, </a:t>
            </a:r>
            <a:r>
              <a:rPr lang="tr-TR" dirty="0" err="1"/>
              <a:t>hermafrodit</a:t>
            </a:r>
            <a:r>
              <a:rPr lang="tr-TR" dirty="0"/>
              <a:t> türlerin bazılarında ise ardışık </a:t>
            </a:r>
            <a:r>
              <a:rPr lang="tr-TR" dirty="0" err="1"/>
              <a:t>hermafroditizm</a:t>
            </a:r>
            <a:r>
              <a:rPr lang="tr-TR" dirty="0"/>
              <a:t> vardır. Bu ardışık </a:t>
            </a:r>
            <a:r>
              <a:rPr lang="tr-TR" dirty="0" err="1"/>
              <a:t>hermafroditizmde</a:t>
            </a:r>
            <a:r>
              <a:rPr lang="tr-TR" dirty="0"/>
              <a:t> bireyler önce erkek, sonra dişi veya bunun tersi sekste olurlar. Ardışık </a:t>
            </a:r>
            <a:r>
              <a:rPr lang="tr-TR" dirty="0" err="1"/>
              <a:t>hermafroditizmi</a:t>
            </a:r>
            <a:r>
              <a:rPr lang="tr-TR" dirty="0"/>
              <a:t> yakından incelersek Bunlar:</a:t>
            </a:r>
            <a:br>
              <a:rPr lang="tr-TR" dirty="0"/>
            </a:br>
            <a:r>
              <a:rPr lang="tr-TR" dirty="0"/>
              <a:t> (a) </a:t>
            </a:r>
            <a:r>
              <a:rPr lang="tr-TR" dirty="0" err="1"/>
              <a:t>Protogynous</a:t>
            </a:r>
            <a:r>
              <a:rPr lang="tr-TR" dirty="0"/>
              <a:t> veya </a:t>
            </a:r>
            <a:r>
              <a:rPr lang="tr-TR" dirty="0" err="1"/>
              <a:t>Protogini</a:t>
            </a:r>
            <a:r>
              <a:rPr lang="tr-TR" dirty="0"/>
              <a:t> ve (b) </a:t>
            </a:r>
            <a:r>
              <a:rPr lang="tr-TR" dirty="0" err="1"/>
              <a:t>Protandorus</a:t>
            </a:r>
            <a:r>
              <a:rPr lang="tr-TR" dirty="0"/>
              <a:t> veya </a:t>
            </a:r>
            <a:r>
              <a:rPr lang="tr-TR" dirty="0" err="1"/>
              <a:t>Protandri</a:t>
            </a:r>
            <a:r>
              <a:rPr lang="tr-TR" dirty="0"/>
              <a:t> </a:t>
            </a:r>
            <a:r>
              <a:rPr lang="tr-TR" dirty="0" err="1"/>
              <a:t>hermafrodit</a:t>
            </a:r>
            <a:r>
              <a:rPr lang="tr-TR" dirty="0"/>
              <a:t> olabilmektedirler. </a:t>
            </a:r>
            <a:r>
              <a:rPr lang="tr-TR" dirty="0" err="1"/>
              <a:t>Protogynous</a:t>
            </a:r>
            <a:r>
              <a:rPr lang="tr-TR" dirty="0"/>
              <a:t> tipte ilk oluşum dişilik yönündedir. Daha sonra erkek karakter ağırlık kazanarak balık erkek cinsiyete dönüşür. Bu çeşit üreme </a:t>
            </a:r>
            <a:r>
              <a:rPr lang="tr-TR" dirty="0" err="1"/>
              <a:t>lahoz</a:t>
            </a:r>
            <a:r>
              <a:rPr lang="tr-TR" dirty="0"/>
              <a:t> (</a:t>
            </a:r>
            <a:r>
              <a:rPr lang="tr-TR" dirty="0" err="1"/>
              <a:t>Epinephelus</a:t>
            </a:r>
            <a:r>
              <a:rPr lang="tr-TR" dirty="0"/>
              <a:t> ) ve diğer bazı </a:t>
            </a:r>
            <a:r>
              <a:rPr lang="tr-TR" dirty="0" err="1"/>
              <a:t>Synbranchidae</a:t>
            </a:r>
            <a:r>
              <a:rPr lang="tr-TR" dirty="0"/>
              <a:t>, </a:t>
            </a:r>
            <a:r>
              <a:rPr lang="tr-TR" dirty="0" err="1"/>
              <a:t>Maenidae</a:t>
            </a:r>
            <a:r>
              <a:rPr lang="tr-TR" dirty="0"/>
              <a:t>, </a:t>
            </a:r>
            <a:r>
              <a:rPr lang="tr-TR" dirty="0" err="1"/>
              <a:t>Labridae</a:t>
            </a:r>
            <a:r>
              <a:rPr lang="tr-TR" dirty="0"/>
              <a:t> ve </a:t>
            </a:r>
            <a:r>
              <a:rPr lang="tr-TR" dirty="0" err="1"/>
              <a:t>Serranidae</a:t>
            </a:r>
            <a:r>
              <a:rPr lang="tr-TR" dirty="0"/>
              <a:t> balık türlerinde görülür.</a:t>
            </a:r>
          </a:p>
        </p:txBody>
      </p:sp>
    </p:spTree>
    <p:extLst>
      <p:ext uri="{BB962C8B-B14F-4D97-AF65-F5344CB8AC3E}">
        <p14:creationId xmlns:p14="http://schemas.microsoft.com/office/powerpoint/2010/main" val="67872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4D201-41CC-C643-9DF5-F8F549EFF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Protandorous</a:t>
            </a:r>
            <a:r>
              <a:rPr lang="tr-TR" dirty="0"/>
              <a:t> </a:t>
            </a:r>
            <a:r>
              <a:rPr lang="tr-TR" dirty="0" err="1"/>
              <a:t>hermafrodit'lerde</a:t>
            </a:r>
            <a:r>
              <a:rPr lang="tr-TR" dirty="0"/>
              <a:t> ise tersine bir oluşumla önce erkek hücre ve karakterleri oluşur. Daha sonra balıklar kalıcı dişi karaktere dönüşürler. </a:t>
            </a:r>
            <a:r>
              <a:rPr lang="tr-TR" dirty="0" err="1"/>
              <a:t>Gonostematidae</a:t>
            </a:r>
            <a:r>
              <a:rPr lang="tr-TR" dirty="0"/>
              <a:t>, </a:t>
            </a:r>
            <a:r>
              <a:rPr lang="tr-TR" dirty="0" err="1"/>
              <a:t>Serranidae</a:t>
            </a:r>
            <a:r>
              <a:rPr lang="tr-TR" dirty="0"/>
              <a:t>, </a:t>
            </a:r>
            <a:r>
              <a:rPr lang="tr-TR" dirty="0" err="1"/>
              <a:t>Maenidae</a:t>
            </a:r>
            <a:r>
              <a:rPr lang="tr-TR" dirty="0"/>
              <a:t>, </a:t>
            </a:r>
            <a:r>
              <a:rPr lang="tr-TR" dirty="0" err="1"/>
              <a:t>Labridae</a:t>
            </a:r>
            <a:r>
              <a:rPr lang="tr-TR" dirty="0"/>
              <a:t> ve </a:t>
            </a:r>
            <a:r>
              <a:rPr lang="tr-TR" dirty="0" err="1"/>
              <a:t>Platycephalidae</a:t>
            </a:r>
            <a:r>
              <a:rPr lang="tr-TR" dirty="0"/>
              <a:t> familyalarında görülür. Örneğin, çipura balıklarının </a:t>
            </a:r>
            <a:r>
              <a:rPr lang="tr-TR" dirty="0" err="1"/>
              <a:t>protandrous</a:t>
            </a:r>
            <a:r>
              <a:rPr lang="tr-TR" dirty="0"/>
              <a:t> </a:t>
            </a:r>
            <a:r>
              <a:rPr lang="tr-TR" dirty="0" err="1"/>
              <a:t>hermafrodit</a:t>
            </a:r>
            <a:r>
              <a:rPr lang="tr-TR" dirty="0"/>
              <a:t> olduğu 1876 yılından beri bilinmektedir. Bu balığın </a:t>
            </a:r>
            <a:r>
              <a:rPr lang="tr-TR" dirty="0" err="1"/>
              <a:t>gonadlarında</a:t>
            </a:r>
            <a:r>
              <a:rPr lang="tr-TR" dirty="0"/>
              <a:t> heteroseksüel bölgeler mevcuttur. </a:t>
            </a:r>
          </a:p>
        </p:txBody>
      </p:sp>
    </p:spTree>
    <p:extLst>
      <p:ext uri="{BB962C8B-B14F-4D97-AF65-F5344CB8AC3E}">
        <p14:creationId xmlns:p14="http://schemas.microsoft.com/office/powerpoint/2010/main" val="2941831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B65F9-B670-8D4A-BCBC-A378C3215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Balıklarda görülen üçüncü tip ise </a:t>
            </a:r>
            <a:r>
              <a:rPr lang="tr-TR" dirty="0" err="1"/>
              <a:t>Partenogenetik</a:t>
            </a:r>
            <a:r>
              <a:rPr lang="tr-TR" dirty="0"/>
              <a:t> veya </a:t>
            </a:r>
            <a:r>
              <a:rPr lang="tr-TR" dirty="0" err="1"/>
              <a:t>Gynogenesis</a:t>
            </a:r>
            <a:br>
              <a:rPr lang="tr-TR" dirty="0"/>
            </a:br>
            <a:r>
              <a:rPr lang="tr-TR" dirty="0"/>
              <a:t>üreme şeklidir. Bu tip üreme, döllenme olayı olmadan yavrunun gelişmesi olayıdır. Vatanı Kuzey-Batı Meksika ile Güney-Batı </a:t>
            </a:r>
            <a:r>
              <a:rPr lang="tr-TR" dirty="0" err="1"/>
              <a:t>Teksas</a:t>
            </a:r>
            <a:r>
              <a:rPr lang="tr-TR" dirty="0"/>
              <a:t> olan </a:t>
            </a:r>
            <a:r>
              <a:rPr lang="tr-TR" dirty="0" err="1"/>
              <a:t>viviparous</a:t>
            </a:r>
            <a:r>
              <a:rPr lang="tr-TR" dirty="0"/>
              <a:t> Amazon </a:t>
            </a:r>
            <a:r>
              <a:rPr lang="tr-TR" dirty="0" err="1"/>
              <a:t>molly'lerinin</a:t>
            </a:r>
            <a:r>
              <a:rPr lang="tr-TR" dirty="0"/>
              <a:t> (</a:t>
            </a:r>
            <a:r>
              <a:rPr lang="tr-TR" dirty="0" err="1"/>
              <a:t>Poecilia</a:t>
            </a:r>
            <a:r>
              <a:rPr lang="tr-TR" dirty="0"/>
              <a:t> </a:t>
            </a:r>
            <a:r>
              <a:rPr lang="tr-TR" dirty="0" err="1"/>
              <a:t>formosa</a:t>
            </a:r>
            <a:r>
              <a:rPr lang="tr-TR" dirty="0"/>
              <a:t>) daima "Ali </a:t>
            </a:r>
            <a:r>
              <a:rPr lang="tr-TR" dirty="0" err="1"/>
              <a:t>female</a:t>
            </a:r>
            <a:r>
              <a:rPr lang="tr-TR" dirty="0"/>
              <a:t>" yani "Hepsi dişi" olarak üremeleridir</a:t>
            </a:r>
          </a:p>
          <a:p>
            <a:r>
              <a:rPr lang="tr-TR" dirty="0" err="1"/>
              <a:t>Partenogenetik</a:t>
            </a:r>
            <a:r>
              <a:rPr lang="tr-TR" dirty="0"/>
              <a:t> üreme gösteren balıkların çiftleşmeleri, akraba türden olan (</a:t>
            </a:r>
            <a:r>
              <a:rPr lang="tr-TR" dirty="0" err="1"/>
              <a:t>Poecilia</a:t>
            </a:r>
            <a:r>
              <a:rPr lang="tr-TR" dirty="0"/>
              <a:t> </a:t>
            </a:r>
            <a:r>
              <a:rPr lang="tr-TR" dirty="0" err="1"/>
              <a:t>latipinna</a:t>
            </a:r>
            <a:r>
              <a:rPr lang="tr-TR" dirty="0"/>
              <a:t>) veya (</a:t>
            </a:r>
            <a:r>
              <a:rPr lang="tr-TR" dirty="0" err="1"/>
              <a:t>Poecilia</a:t>
            </a:r>
            <a:r>
              <a:rPr lang="tr-TR" dirty="0"/>
              <a:t> </a:t>
            </a:r>
            <a:r>
              <a:rPr lang="tr-TR" dirty="0" err="1"/>
              <a:t>sphenops</a:t>
            </a:r>
            <a:r>
              <a:rPr lang="tr-TR" dirty="0"/>
              <a:t>)‘</a:t>
            </a:r>
            <a:r>
              <a:rPr lang="tr-TR" dirty="0" err="1"/>
              <a:t>lar</a:t>
            </a:r>
            <a:r>
              <a:rPr lang="tr-TR" dirty="0"/>
              <a:t> ile olmaktadır. Çiftleşmede erkek akraba balıkların spermaları, dişi balıklarda sadece uyarıcı bir etki meydana getirmektedir. Uyarı sonucu kendi kendini dölleyen yumurtalardan oluşan yavrular daima dişi olmaktadır..</a:t>
            </a:r>
          </a:p>
        </p:txBody>
      </p:sp>
    </p:spTree>
    <p:extLst>
      <p:ext uri="{BB962C8B-B14F-4D97-AF65-F5344CB8AC3E}">
        <p14:creationId xmlns:p14="http://schemas.microsoft.com/office/powerpoint/2010/main" val="534264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BED89-3DCC-3147-B1E7-8D5328516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Üreme Endokrinolojisi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E86BD-432F-0D46-94D9-9C185A488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br>
              <a:rPr lang="tr-TR" dirty="0"/>
            </a:br>
            <a:r>
              <a:rPr lang="tr-TR" dirty="0"/>
              <a:t>Üremede zamanlama, morfolojik değişimlerin ayarlanması ve </a:t>
            </a:r>
            <a:r>
              <a:rPr lang="tr-TR" dirty="0" err="1"/>
              <a:t>gonad</a:t>
            </a:r>
            <a:r>
              <a:rPr lang="tr-TR" dirty="0"/>
              <a:t> gelişimi için enerjinin harekete geçirilmesi ve üreme davranışları gibi faaliyetlerin tümü, iç salgı bezlerinin faaliyetlerine bağlı olarak gelişir. Bu olaya doğrudan veya dolaylı karışan iç salgı bezlerinin </a:t>
            </a:r>
            <a:r>
              <a:rPr lang="tr-TR" dirty="0" err="1"/>
              <a:t>metabolik</a:t>
            </a:r>
            <a:r>
              <a:rPr lang="tr-TR" dirty="0"/>
              <a:t> uyumluluğu zorunludur. İşte bu tür salgı bezine örnek olarak </a:t>
            </a:r>
            <a:r>
              <a:rPr lang="tr-TR" dirty="0" err="1"/>
              <a:t>pituitary</a:t>
            </a:r>
            <a:r>
              <a:rPr lang="tr-TR" dirty="0"/>
              <a:t>, diğer adı ile hipofiz bezi verilebilir.</a:t>
            </a:r>
          </a:p>
          <a:p>
            <a:r>
              <a:rPr lang="tr-TR" dirty="0" err="1"/>
              <a:t>Pituitary</a:t>
            </a:r>
            <a:r>
              <a:rPr lang="tr-TR" dirty="0"/>
              <a:t> </a:t>
            </a:r>
            <a:r>
              <a:rPr lang="tr-TR" dirty="0" err="1"/>
              <a:t>Gonadotropin</a:t>
            </a:r>
            <a:br>
              <a:rPr lang="tr-TR" dirty="0"/>
            </a:br>
            <a:r>
              <a:rPr lang="tr-TR" dirty="0" err="1"/>
              <a:t>Vertebralı</a:t>
            </a:r>
            <a:r>
              <a:rPr lang="tr-TR" dirty="0"/>
              <a:t> canlılarda </a:t>
            </a:r>
            <a:r>
              <a:rPr lang="tr-TR" dirty="0" err="1"/>
              <a:t>anterior</a:t>
            </a:r>
            <a:r>
              <a:rPr lang="tr-TR" dirty="0"/>
              <a:t> </a:t>
            </a:r>
            <a:r>
              <a:rPr lang="tr-TR" dirty="0" err="1"/>
              <a:t>hipofızden</a:t>
            </a:r>
            <a:r>
              <a:rPr lang="tr-TR" dirty="0"/>
              <a:t> salgılanan </a:t>
            </a:r>
            <a:r>
              <a:rPr lang="tr-TR" dirty="0" err="1"/>
              <a:t>gonadotropin</a:t>
            </a:r>
            <a:r>
              <a:rPr lang="tr-TR" dirty="0"/>
              <a:t> hormonların ve </a:t>
            </a:r>
            <a:r>
              <a:rPr lang="tr-TR" dirty="0" err="1"/>
              <a:t>gonadlardan</a:t>
            </a:r>
            <a:r>
              <a:rPr lang="tr-TR" dirty="0"/>
              <a:t> salgılanan </a:t>
            </a:r>
            <a:r>
              <a:rPr lang="tr-TR" dirty="0" err="1"/>
              <a:t>gonadal</a:t>
            </a:r>
            <a:r>
              <a:rPr lang="tr-TR" dirty="0"/>
              <a:t> </a:t>
            </a:r>
            <a:r>
              <a:rPr lang="tr-TR" dirty="0" err="1"/>
              <a:t>steroidlerin</a:t>
            </a:r>
            <a:r>
              <a:rPr lang="tr-TR" dirty="0"/>
              <a:t> üreme davranışının ayarlanmasında esas rolü üstlenmesinin yanı sıra, </a:t>
            </a:r>
            <a:r>
              <a:rPr lang="tr-TR" dirty="0" err="1"/>
              <a:t>neurohipofiz</a:t>
            </a:r>
            <a:r>
              <a:rPr lang="tr-TR" dirty="0"/>
              <a:t> ve </a:t>
            </a:r>
            <a:r>
              <a:rPr lang="tr-TR" dirty="0" err="1"/>
              <a:t>tiroid</a:t>
            </a:r>
            <a:r>
              <a:rPr lang="tr-TR" dirty="0"/>
              <a:t> hormonlarının da üreme davranışının belirli bileşenlerini ayarlamada doğrudan etkiye sahip oldukları bildirilmektedir. </a:t>
            </a:r>
          </a:p>
        </p:txBody>
      </p:sp>
    </p:spTree>
    <p:extLst>
      <p:ext uri="{BB962C8B-B14F-4D97-AF65-F5344CB8AC3E}">
        <p14:creationId xmlns:p14="http://schemas.microsoft.com/office/powerpoint/2010/main" val="3147197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B2113-8358-8149-AE2B-25D3E6E25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Balıklarda </a:t>
            </a:r>
            <a:r>
              <a:rPr lang="tr-TR" dirty="0" err="1"/>
              <a:t>gonadotropik</a:t>
            </a:r>
            <a:r>
              <a:rPr lang="tr-TR" dirty="0"/>
              <a:t> hormonu salgılayan hipofiz bezindeki endokrin mekanizması ile </a:t>
            </a:r>
            <a:r>
              <a:rPr lang="tr-TR" dirty="0" err="1"/>
              <a:t>eksternal</a:t>
            </a:r>
            <a:r>
              <a:rPr lang="tr-TR" dirty="0"/>
              <a:t> faktörler (su sıcaklığı, ışık, </a:t>
            </a:r>
            <a:r>
              <a:rPr lang="tr-TR" dirty="0" err="1"/>
              <a:t>pH</a:t>
            </a:r>
            <a:r>
              <a:rPr lang="tr-TR" dirty="0"/>
              <a:t>) arasındaki bağlantıyı merkezi sinir sistemi sağlamaktadır. Bu mekanizmada </a:t>
            </a:r>
            <a:r>
              <a:rPr lang="tr-TR" dirty="0" err="1"/>
              <a:t>gonadotropinlerden</a:t>
            </a:r>
            <a:r>
              <a:rPr lang="tr-TR" dirty="0"/>
              <a:t> </a:t>
            </a:r>
            <a:r>
              <a:rPr lang="tr-TR" dirty="0" err="1"/>
              <a:t>follikül</a:t>
            </a:r>
            <a:r>
              <a:rPr lang="tr-TR" dirty="0"/>
              <a:t> </a:t>
            </a:r>
            <a:r>
              <a:rPr lang="tr-TR" dirty="0" err="1"/>
              <a:t>stimüle</a:t>
            </a:r>
            <a:r>
              <a:rPr lang="tr-TR" dirty="0"/>
              <a:t> edici hormon, dişilerde </a:t>
            </a:r>
            <a:r>
              <a:rPr lang="tr-TR" dirty="0" err="1"/>
              <a:t>primer</a:t>
            </a:r>
            <a:r>
              <a:rPr lang="tr-TR" dirty="0"/>
              <a:t> </a:t>
            </a:r>
            <a:r>
              <a:rPr lang="tr-TR" dirty="0" err="1"/>
              <a:t>ovaryum</a:t>
            </a:r>
            <a:r>
              <a:rPr lang="tr-TR" dirty="0"/>
              <a:t> </a:t>
            </a:r>
            <a:r>
              <a:rPr lang="tr-TR" dirty="0" err="1"/>
              <a:t>follikülerine</a:t>
            </a:r>
            <a:r>
              <a:rPr lang="tr-TR" dirty="0"/>
              <a:t> etki ederek bunların gelişip olgunlaşmasını sağlar. </a:t>
            </a:r>
          </a:p>
        </p:txBody>
      </p:sp>
    </p:spTree>
    <p:extLst>
      <p:ext uri="{BB962C8B-B14F-4D97-AF65-F5344CB8AC3E}">
        <p14:creationId xmlns:p14="http://schemas.microsoft.com/office/powerpoint/2010/main" val="411465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AE40C-9DCB-7F46-B383-C87084DA8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Gonadotropinlerin</a:t>
            </a:r>
            <a:r>
              <a:rPr lang="tr-TR" dirty="0"/>
              <a:t> etkisi altında </a:t>
            </a:r>
            <a:r>
              <a:rPr lang="tr-TR" dirty="0" err="1"/>
              <a:t>gonadlardan</a:t>
            </a:r>
            <a:r>
              <a:rPr lang="tr-TR" dirty="0"/>
              <a:t> salgılanan </a:t>
            </a:r>
            <a:r>
              <a:rPr lang="tr-TR" dirty="0" err="1"/>
              <a:t>gonadal</a:t>
            </a:r>
            <a:r>
              <a:rPr lang="tr-TR" dirty="0"/>
              <a:t> </a:t>
            </a:r>
            <a:r>
              <a:rPr lang="tr-TR" dirty="0" err="1"/>
              <a:t>steroidler</a:t>
            </a:r>
            <a:r>
              <a:rPr lang="tr-TR" dirty="0"/>
              <a:t> yumurta ve </a:t>
            </a:r>
            <a:r>
              <a:rPr lang="tr-TR" dirty="0" err="1"/>
              <a:t>spermatozoa</a:t>
            </a:r>
            <a:r>
              <a:rPr lang="tr-TR" dirty="0"/>
              <a:t> oluşumunun </a:t>
            </a:r>
            <a:r>
              <a:rPr lang="tr-TR" dirty="0" err="1"/>
              <a:t>yanısıra</a:t>
            </a:r>
            <a:r>
              <a:rPr lang="tr-TR" dirty="0"/>
              <a:t> </a:t>
            </a:r>
            <a:r>
              <a:rPr lang="tr-TR" dirty="0" err="1"/>
              <a:t>sekonder</a:t>
            </a:r>
            <a:r>
              <a:rPr lang="tr-TR" dirty="0"/>
              <a:t> seks karakterlerinin şekillenmesinde rol oynar. Bu </a:t>
            </a:r>
            <a:r>
              <a:rPr lang="tr-TR" dirty="0" err="1"/>
              <a:t>steroidlerden</a:t>
            </a:r>
            <a:r>
              <a:rPr lang="tr-TR" dirty="0"/>
              <a:t> </a:t>
            </a:r>
            <a:r>
              <a:rPr lang="tr-TR" dirty="0" err="1"/>
              <a:t>androgenler</a:t>
            </a:r>
            <a:r>
              <a:rPr lang="tr-TR" dirty="0"/>
              <a:t> testiste </a:t>
            </a:r>
            <a:r>
              <a:rPr lang="tr-TR" dirty="0" err="1"/>
              <a:t>interstitial</a:t>
            </a:r>
            <a:r>
              <a:rPr lang="tr-TR" dirty="0"/>
              <a:t> doku, </a:t>
            </a:r>
            <a:r>
              <a:rPr lang="tr-TR" dirty="0" err="1"/>
              <a:t>östrogenler</a:t>
            </a:r>
            <a:r>
              <a:rPr lang="tr-TR" dirty="0"/>
              <a:t> </a:t>
            </a:r>
            <a:r>
              <a:rPr lang="tr-TR" dirty="0" err="1"/>
              <a:t>ovaryumda</a:t>
            </a:r>
            <a:r>
              <a:rPr lang="tr-TR" dirty="0"/>
              <a:t> muhtemelen </a:t>
            </a:r>
            <a:r>
              <a:rPr lang="tr-TR" dirty="0" err="1"/>
              <a:t>theca</a:t>
            </a:r>
            <a:r>
              <a:rPr lang="tr-TR" dirty="0"/>
              <a:t> hücreleri, </a:t>
            </a:r>
            <a:r>
              <a:rPr lang="tr-TR" dirty="0" err="1"/>
              <a:t>progesteronlar</a:t>
            </a:r>
            <a:r>
              <a:rPr lang="tr-TR" dirty="0"/>
              <a:t> ise </a:t>
            </a:r>
            <a:r>
              <a:rPr lang="tr-TR" dirty="0" err="1"/>
              <a:t>atretik</a:t>
            </a:r>
            <a:r>
              <a:rPr lang="tr-TR" dirty="0"/>
              <a:t> </a:t>
            </a:r>
            <a:r>
              <a:rPr lang="tr-TR" dirty="0" err="1"/>
              <a:t>folliküller</a:t>
            </a:r>
            <a:r>
              <a:rPr lang="tr-TR" dirty="0"/>
              <a:t> tarafından üretilmektedir.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07149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532</Words>
  <Application>Microsoft Macintosh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ÜREME ŞEKİLLERİ</vt:lpstr>
      <vt:lpstr>PowerPoint Presentation</vt:lpstr>
      <vt:lpstr>PowerPoint Presentation</vt:lpstr>
      <vt:lpstr>PowerPoint Presentation</vt:lpstr>
      <vt:lpstr>PowerPoint Presentation</vt:lpstr>
      <vt:lpstr>Üreme Endokrinolojisi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ÜREME ŞEKİLLERİ</dc:title>
  <dc:creator>Microsoft Office User</dc:creator>
  <cp:lastModifiedBy>Microsoft Office User</cp:lastModifiedBy>
  <cp:revision>1</cp:revision>
  <dcterms:created xsi:type="dcterms:W3CDTF">2020-05-12T15:23:05Z</dcterms:created>
  <dcterms:modified xsi:type="dcterms:W3CDTF">2020-05-12T15:27:59Z</dcterms:modified>
</cp:coreProperties>
</file>