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85" r:id="rId5"/>
    <p:sldId id="261" r:id="rId6"/>
    <p:sldId id="262" r:id="rId7"/>
    <p:sldId id="277" r:id="rId8"/>
    <p:sldId id="274" r:id="rId9"/>
    <p:sldId id="278" r:id="rId10"/>
    <p:sldId id="279" r:id="rId11"/>
    <p:sldId id="280" r:id="rId12"/>
    <p:sldId id="281" r:id="rId13"/>
    <p:sldId id="282" r:id="rId14"/>
    <p:sldId id="283" r:id="rId15"/>
    <p:sldId id="28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2" id="{C285AA0C-FCD1-4FB6-9EF5-C816AEF12588}">
          <p14:sldIdLst>
            <p14:sldId id="285"/>
            <p14:sldId id="261"/>
            <p14:sldId id="262"/>
            <p14:sldId id="277"/>
            <p14:sldId id="274"/>
            <p14:sldId id="278"/>
            <p14:sldId id="279"/>
            <p14:sldId id="280"/>
            <p14:sldId id="281"/>
            <p14:sldId id="282"/>
            <p14:sldId id="283"/>
            <p14:sldId id="284"/>
          </p14:sldIdLst>
        </p14:section>
        <p14:section name="Varsayılan Bölüm" id="{0F1EF895-DFD3-4EE8-AC00-3DEA9021BFE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B612D0-73DD-4569-94D2-D24A9308C2DB}" v="1" dt="2020-05-27T14:35:40.0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93B612D0-73DD-4569-94D2-D24A9308C2DB}"/>
    <pc:docChg chg="addSld modSld">
      <pc:chgData name="Hilal Nur Gözüküçük" userId="c9e7c93c-5cb0-4c0e-8df3-2f019b03d73c" providerId="ADAL" clId="{93B612D0-73DD-4569-94D2-D24A9308C2DB}" dt="2020-05-27T14:35:40.006" v="0"/>
      <pc:docMkLst>
        <pc:docMk/>
      </pc:docMkLst>
      <pc:sldChg chg="add">
        <pc:chgData name="Hilal Nur Gözüküçük" userId="c9e7c93c-5cb0-4c0e-8df3-2f019b03d73c" providerId="ADAL" clId="{93B612D0-73DD-4569-94D2-D24A9308C2DB}" dt="2020-05-27T14:35:40.006" v="0"/>
        <pc:sldMkLst>
          <pc:docMk/>
          <pc:sldMk cId="2320697844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F99270-D15C-428D-8549-607D2F090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Medeni hukuk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85A618-A1CC-496A-A6C8-3C538276A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</p:spTree>
    <p:extLst>
      <p:ext uri="{BB962C8B-B14F-4D97-AF65-F5344CB8AC3E}">
        <p14:creationId xmlns:p14="http://schemas.microsoft.com/office/powerpoint/2010/main" val="232069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5FD17D-3499-4750-AAA7-858382D15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/>
              <a:t>KANUNLAR, TÜZÜKLER, YÖNETMELİKLER</a:t>
            </a:r>
            <a:br>
              <a:rPr lang="tr-TR" dirty="0"/>
            </a:br>
            <a:r>
              <a:rPr lang="tr-TR" sz="2700" dirty="0">
                <a:solidFill>
                  <a:prstClr val="black"/>
                </a:solidFill>
              </a:rPr>
              <a:t>Kanun, tüzük ve yönetmeliklerin uygulanması</a:t>
            </a:r>
            <a:br>
              <a:rPr lang="tr-TR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756C38-AABC-4879-AB7C-19B35D335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61" y="2015732"/>
            <a:ext cx="11310152" cy="41098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Kanun hükmünün düz ve zıt anlam itibariyle kapsamı</a:t>
            </a:r>
          </a:p>
          <a:p>
            <a:r>
              <a:rPr lang="tr-TR" dirty="0"/>
              <a:t>Düz anlam, kanun metninin doğrudan doğruya ifade ettiği anlamdır.</a:t>
            </a:r>
          </a:p>
          <a:p>
            <a:r>
              <a:rPr lang="tr-TR" dirty="0"/>
              <a:t>Zıt anlam ise bu ifadenin aksinden çıkan sonuca göre belirlenir.</a:t>
            </a:r>
          </a:p>
          <a:p>
            <a:pPr marL="0" indent="0">
              <a:buNone/>
            </a:pPr>
            <a:r>
              <a:rPr lang="tr-TR" dirty="0"/>
              <a:t>Kanun hükümlerinin yorumlanması</a:t>
            </a:r>
          </a:p>
          <a:p>
            <a:r>
              <a:rPr lang="tr-TR" dirty="0"/>
              <a:t>Bir hükmün anlamının tespitine o hükmün yorumlanması denir.</a:t>
            </a:r>
          </a:p>
          <a:p>
            <a:r>
              <a:rPr lang="tr-TR" dirty="0"/>
              <a:t>Yalnızca hükmün ifade tarzına bağlı kalınarak yapılan yoruma lafzi yorum denir. Bu yöntemde; kelimelerin sözlük anlamı, metin içindeki yerleri, cümlenin nasıl kurulduğu yol göstericidir.</a:t>
            </a:r>
          </a:p>
          <a:p>
            <a:r>
              <a:rPr lang="tr-TR" dirty="0"/>
              <a:t>Hükmün amacının, kanun koyucunun iradesinin araştırılması esasına dayanan yorum ise sübjektif tarihi yorumdur.</a:t>
            </a:r>
          </a:p>
          <a:p>
            <a:r>
              <a:rPr lang="tr-TR" dirty="0"/>
              <a:t>Hükmün muhataplarının, kanunun uygulanacağı dönemde, kanun koyucuya yakıştıracakları amaca göre yapılan yorum ise, objektif tarihi yorumdur.</a:t>
            </a:r>
          </a:p>
          <a:p>
            <a:r>
              <a:rPr lang="tr-TR" dirty="0"/>
              <a:t>Kanun koyucunun, hükmün uygulanma anındaki farazi amacının araştırılmasını savunan yorum ise, zamana göre objektif yorumdur.</a:t>
            </a:r>
          </a:p>
          <a:p>
            <a:r>
              <a:rPr lang="tr-TR" dirty="0"/>
              <a:t>Kanun metnini dikkate almadan, hatta ona aykırı da olabilen, adil olduğu kabul edilen bir sonuca ulaşmayı amaçlayan yorum metodu, serbest yorumdur.</a:t>
            </a:r>
          </a:p>
        </p:txBody>
      </p:sp>
    </p:spTree>
    <p:extLst>
      <p:ext uri="{BB962C8B-B14F-4D97-AF65-F5344CB8AC3E}">
        <p14:creationId xmlns:p14="http://schemas.microsoft.com/office/powerpoint/2010/main" val="1901231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1BB5E8-8D79-48F0-8B79-2FB5E70F4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prstClr val="black"/>
                </a:solidFill>
              </a:rPr>
              <a:t>KANUNLAR, TÜZÜKLER, YÖNETMELİKLER</a:t>
            </a:r>
            <a:br>
              <a:rPr lang="tr-TR" sz="2900" dirty="0">
                <a:solidFill>
                  <a:prstClr val="black"/>
                </a:solidFill>
              </a:rPr>
            </a:br>
            <a:r>
              <a:rPr lang="tr-TR" sz="2400" dirty="0">
                <a:solidFill>
                  <a:prstClr val="black"/>
                </a:solidFill>
              </a:rPr>
              <a:t>Kanun, tüzük ve yönetmeliklerin uygulanması</a:t>
            </a:r>
            <a:br>
              <a:rPr lang="tr-TR" sz="29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917549-4426-4B7B-8D1C-CD7058597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7" y="2015732"/>
            <a:ext cx="11478828" cy="41187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TMK’ de benimsenen esas ve kanun hükümlerinin yorumlanmasında dikkate alınacak unsurlar</a:t>
            </a:r>
          </a:p>
          <a:p>
            <a:pPr marL="0" indent="0">
              <a:buNone/>
            </a:pPr>
            <a:r>
              <a:rPr lang="tr-TR" dirty="0"/>
              <a:t>Kanun, sözüyle ve özüyle değindiği bütün konularda uygulanır. </a:t>
            </a:r>
          </a:p>
          <a:p>
            <a:pPr marL="0" indent="0">
              <a:buNone/>
            </a:pPr>
            <a:r>
              <a:rPr lang="tr-TR" dirty="0"/>
              <a:t>Kanunda uygulanabilir bir hüküm yoksa, hâkim, örf ve âdet hukukuna göre, bu da yoksa kendisi kanun koyucu olsaydı nasıl bir kural koyacak idiyse ona göre karar verir. </a:t>
            </a:r>
          </a:p>
          <a:p>
            <a:pPr marL="0" indent="0">
              <a:buNone/>
            </a:pPr>
            <a:r>
              <a:rPr lang="tr-TR" dirty="0"/>
              <a:t>Hâkim, karar verirken bilimsel görüşlerden ve yargı kararlarından yararlanır.</a:t>
            </a:r>
          </a:p>
          <a:p>
            <a:r>
              <a:rPr lang="tr-TR" dirty="0"/>
              <a:t>Kanunun sistemi</a:t>
            </a:r>
          </a:p>
          <a:p>
            <a:r>
              <a:rPr lang="tr-TR" dirty="0"/>
              <a:t>Kanunun hazırlık çalışmaları</a:t>
            </a:r>
          </a:p>
          <a:p>
            <a:r>
              <a:rPr lang="tr-TR" dirty="0"/>
              <a:t>Hükmün amacı</a:t>
            </a:r>
          </a:p>
          <a:p>
            <a:r>
              <a:rPr lang="tr-TR" dirty="0"/>
              <a:t>Yorumun yapıldığı zamandaki koşullar ve ihtiyaçlar</a:t>
            </a:r>
          </a:p>
        </p:txBody>
      </p:sp>
    </p:spTree>
    <p:extLst>
      <p:ext uri="{BB962C8B-B14F-4D97-AF65-F5344CB8AC3E}">
        <p14:creationId xmlns:p14="http://schemas.microsoft.com/office/powerpoint/2010/main" val="2369411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2932AA-F6FB-4D76-A9C8-E44E56287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900" dirty="0">
                <a:solidFill>
                  <a:prstClr val="black"/>
                </a:solidFill>
              </a:rPr>
              <a:t>KANUNLAR, TÜZÜKLER, YÖNETMELİKLER</a:t>
            </a:r>
            <a:br>
              <a:rPr lang="tr-TR" sz="2600" dirty="0">
                <a:solidFill>
                  <a:prstClr val="black"/>
                </a:solidFill>
              </a:rPr>
            </a:br>
            <a:r>
              <a:rPr lang="tr-TR" sz="2200" dirty="0">
                <a:solidFill>
                  <a:prstClr val="black"/>
                </a:solidFill>
              </a:rPr>
              <a:t>Kanun, tüzük ve yönetmeliklerin uygulanması</a:t>
            </a:r>
            <a:br>
              <a:rPr lang="tr-TR" sz="26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796E3F-C0D0-42EA-93E9-4581B87DF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Bulunan hükmün uygulanabilir olması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/>
              <a:t>Yer itibariyle uygulanabilir olma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/>
              <a:t>Zaman itibariyle uygulanabilir olma</a:t>
            </a:r>
          </a:p>
          <a:p>
            <a:pPr marL="914400" lvl="1" indent="-457200">
              <a:buFont typeface="+mj-lt"/>
              <a:buAutoNum type="romanLcPeriod"/>
            </a:pPr>
            <a:r>
              <a:rPr lang="tr-TR" dirty="0"/>
              <a:t>Kanunların zaman açısından uygulama alanı</a:t>
            </a:r>
          </a:p>
          <a:p>
            <a:pPr marL="914400" lvl="1" indent="-457200">
              <a:buFont typeface="+mj-lt"/>
              <a:buAutoNum type="romanLcPeriod"/>
            </a:pPr>
            <a:r>
              <a:rPr lang="tr-TR" dirty="0"/>
              <a:t>Kanunların çatışması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/>
              <a:t>Nitelik itibariyle uygulanabilir olma</a:t>
            </a:r>
          </a:p>
          <a:p>
            <a:pPr marL="914400" lvl="1" indent="-457200">
              <a:buFont typeface="+mj-lt"/>
              <a:buAutoNum type="romanLcPeriod"/>
            </a:pPr>
            <a:r>
              <a:rPr lang="tr-TR" dirty="0"/>
              <a:t>Emredici hukuk kuralları</a:t>
            </a:r>
          </a:p>
          <a:p>
            <a:pPr marL="914400" lvl="1" indent="-457200">
              <a:buFont typeface="+mj-lt"/>
              <a:buAutoNum type="romanLcPeriod"/>
            </a:pPr>
            <a:r>
              <a:rPr lang="tr-TR" dirty="0"/>
              <a:t>Yedek hukuk kuralları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0504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0229EE-23BE-4945-AC78-C6BA686C6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MEDENİ HUKUKUN YÜRÜRLÜK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925CF8-3F85-4A25-B63A-6E3C5C044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/>
          <a:lstStyle/>
          <a:p>
            <a:r>
              <a:rPr lang="tr-TR" dirty="0"/>
              <a:t>Hukukun yaratıcı kaynakları: Hukuku meydana getiren güçlerdir.</a:t>
            </a:r>
          </a:p>
          <a:p>
            <a:r>
              <a:rPr lang="tr-TR" dirty="0"/>
              <a:t>Hukukun yürürlük kaynakları: Hukuk kurallarının ortaya çıkıp yürürlüğe girerken büründüğü şekli ifade eder. Yürürlükteki hukuk kuralları aranırken bu kaynaklara başvurulur.</a:t>
            </a:r>
          </a:p>
          <a:p>
            <a:r>
              <a:rPr lang="tr-TR" dirty="0"/>
              <a:t>Medeni hukukun yürürlük kaynakları TMK m.1’ de belirtilmiştir.</a:t>
            </a:r>
          </a:p>
          <a:p>
            <a:pPr marL="457200" lvl="1" indent="0">
              <a:buNone/>
            </a:pPr>
            <a:r>
              <a:rPr lang="tr-TR" dirty="0"/>
              <a:t>«Kanun, sözüyle ve özüyle değindiği bütün konularda uygulanır.</a:t>
            </a:r>
          </a:p>
          <a:p>
            <a:pPr marL="457200" lvl="1" indent="0">
              <a:buNone/>
            </a:pPr>
            <a:r>
              <a:rPr lang="tr-TR" dirty="0"/>
              <a:t>Kanunda uygulanabilir bir hüküm yoksa, hakim, örf ve adet hukukuna göre, bu da yoksa kendisi kanun koyucu olsaydı nasıl bir kural koyacak idiyse ona göre karar verir. </a:t>
            </a:r>
          </a:p>
          <a:p>
            <a:pPr marL="457200" lvl="1" indent="0">
              <a:buNone/>
            </a:pPr>
            <a:r>
              <a:rPr lang="tr-TR" dirty="0"/>
              <a:t>Hakim, karar verirken bilimsel görüşlerden ve yargı kararlarından yararlanır.»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47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BDF681-216F-4EC0-8A1C-A2CE2A006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KANUNLAR, TÜZÜKLER, YÖNETMELİKLER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0D3E9C-2B6A-4EB8-B390-DF2976C60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17" y="2015732"/>
            <a:ext cx="11212497" cy="4037749"/>
          </a:xfrm>
        </p:spPr>
        <p:txBody>
          <a:bodyPr>
            <a:normAutofit/>
          </a:bodyPr>
          <a:lstStyle/>
          <a:p>
            <a:r>
              <a:rPr lang="tr-TR" dirty="0"/>
              <a:t>Kanun: Yasama organı tarafından Anayasada öngörülen usul ve şekillerde kabul edilip yürürlüğe konulan yazılı hukuk kurallarıdır.</a:t>
            </a:r>
          </a:p>
          <a:p>
            <a:r>
              <a:rPr lang="tr-TR" dirty="0"/>
              <a:t>Tüzük(6771 sayılı Kanunla kaldırılmıştır.): Kanunların uygulanma esaslarını ve uygulama aşamasını ilişkin detayları göstermek ve kanunun emrettiği hususları düzenlemek üzere Bakanlar Kurulunca Danıştayın incelemesinden geçirilerek Cumhurbaşkanının imzasıyla , kanunlar gibi Resmi Gazetede yayımlanarak yürürlüğe konan yazılı hukuk kurallarıdır.</a:t>
            </a:r>
          </a:p>
          <a:p>
            <a:r>
              <a:rPr lang="tr-TR" dirty="0"/>
              <a:t>Yönetmelik: Cumhurbaşkanı, bakanlıklar ve kamu tüzel kişilerinin, kendi görev alanlarını ilgilendiren kanunların ve Cumhurbaşkanlığı Kararnamelerinin uygulanmasını sağlamak üzere ve bunlara aykırı olmamak şartıyla çıkardıkları hukuk kurallarıdır.</a:t>
            </a:r>
          </a:p>
        </p:txBody>
      </p:sp>
    </p:spTree>
    <p:extLst>
      <p:ext uri="{BB962C8B-B14F-4D97-AF65-F5344CB8AC3E}">
        <p14:creationId xmlns:p14="http://schemas.microsoft.com/office/powerpoint/2010/main" val="132943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0DF12C-DD0F-4B81-ACE4-EE93B4FFA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KANUNLAR, TÜZÜKLER, YÖNETMELİKLER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3B9F3A-192B-4518-AA78-D9200C113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49" y="2015732"/>
            <a:ext cx="11354541" cy="410098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Kanunların yürürlüğe girebilmesi için Resmi Gazetede yayımlanmaları gerekir.</a:t>
            </a:r>
          </a:p>
          <a:p>
            <a:r>
              <a:rPr lang="tr-TR" dirty="0"/>
              <a:t>Kanun metninde ne zaman yürürlüğe gireceği belirtilmemişse, Resmi Gazete’ de yayımlanmakla yürürlüğe girer.</a:t>
            </a:r>
          </a:p>
          <a:p>
            <a:r>
              <a:rPr lang="tr-TR" dirty="0"/>
              <a:t>Yönetmeliklerin yürürlük tarihi için ise, metinde belirtilmemişse, yayımlananlar için yayım tarihini, yayımlanmayanlar için kabul tarihini esas almak gerekir.</a:t>
            </a:r>
          </a:p>
          <a:p>
            <a:r>
              <a:rPr lang="tr-TR" dirty="0"/>
              <a:t>Bir kanunun bir hükmü veya tamamı, başka bir kanunla yürürlükten kaldırılabileceği gibi, yürürlük süresi tayin edilmişse bu sürenin bitimiyle kendiliğinden kalkmış olur.</a:t>
            </a:r>
          </a:p>
          <a:p>
            <a:r>
              <a:rPr lang="tr-TR" dirty="0"/>
              <a:t>Kanundaki hükümlerden bazıları AYM tarafından iptal edilirse bu hükümler yürürlükten kalkar.</a:t>
            </a:r>
          </a:p>
          <a:p>
            <a:r>
              <a:rPr lang="tr-TR" dirty="0"/>
              <a:t>Bir hükmün uygulanmasını imkansız kılan yeni bir kanunun yürürlüğe girmesi ise örtülü olarak yürürlükten kaldırmadır.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68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A17CD4-AA59-412B-8B7F-BC8107F83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KANUNLAR, TÜZÜKLER, YÖNETMELİKLER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6B6FED-D951-40DB-845F-E3FC6AF8F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MEDENİ HUKUKLA DOĞRUDAN İLGİLİ TEMEL DÜZENLEMELER</a:t>
            </a:r>
          </a:p>
          <a:p>
            <a:pPr marL="457200" lvl="1" indent="0">
              <a:buNone/>
            </a:pPr>
            <a:r>
              <a:rPr lang="tr-TR" dirty="0"/>
              <a:t>22.11.2001 tarih 4721 sayılı Türk Medeni Kanunu</a:t>
            </a:r>
          </a:p>
          <a:p>
            <a:pPr marL="457200" lvl="1" indent="0">
              <a:buNone/>
            </a:pPr>
            <a:r>
              <a:rPr lang="tr-TR" dirty="0"/>
              <a:t>11.01.2011 tarih ve 6098 sayılı Türk Borçlar Kanunu</a:t>
            </a:r>
          </a:p>
          <a:p>
            <a:pPr marL="457200" lvl="1" indent="0">
              <a:buNone/>
            </a:pPr>
            <a:r>
              <a:rPr lang="tr-TR" dirty="0"/>
              <a:t>743 sayılı eski Medeni Kanun</a:t>
            </a:r>
          </a:p>
          <a:p>
            <a:pPr marL="457200" lvl="1" indent="0">
              <a:buNone/>
            </a:pPr>
            <a:r>
              <a:rPr lang="tr-TR" dirty="0"/>
              <a:t>818 sayılı eski Borçlar Kanunu</a:t>
            </a:r>
          </a:p>
          <a:p>
            <a:pPr lvl="1"/>
            <a:r>
              <a:rPr lang="tr-TR" dirty="0"/>
              <a:t>TBK m. 646’ ya göre bu Kanun, 4721 sayılı TMK’ nın beşinci kitabı ve tamamlayıcısıdır.</a:t>
            </a:r>
          </a:p>
          <a:p>
            <a:r>
              <a:rPr lang="tr-TR" dirty="0"/>
              <a:t>TMK bir başlangıçtan ve 5 kitaptan oluşur.</a:t>
            </a:r>
          </a:p>
          <a:p>
            <a:r>
              <a:rPr lang="tr-TR" dirty="0"/>
              <a:t>Kitaplar kısımlardan, kısımlar bölümlerden, bölümler ayrımlardan oluşur.</a:t>
            </a:r>
          </a:p>
        </p:txBody>
      </p:sp>
    </p:spTree>
    <p:extLst>
      <p:ext uri="{BB962C8B-B14F-4D97-AF65-F5344CB8AC3E}">
        <p14:creationId xmlns:p14="http://schemas.microsoft.com/office/powerpoint/2010/main" val="3427797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2E8852-D4AF-4AC6-8EF7-5140BAF24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KANUNLAR, TÜZÜKLER, YÖNETMELİKLER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6B14D4-B609-4B99-9E3A-2270B6DA1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/>
              <a:t>Medeni Kanun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Başlangıç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Kişiler Hukuku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Aile Hukuku 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Miras Hukuku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Eşya Hukuku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Borçlar Kanunu</a:t>
            </a:r>
          </a:p>
        </p:txBody>
      </p:sp>
    </p:spTree>
    <p:extLst>
      <p:ext uri="{BB962C8B-B14F-4D97-AF65-F5344CB8AC3E}">
        <p14:creationId xmlns:p14="http://schemas.microsoft.com/office/powerpoint/2010/main" val="2217561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16413D-5146-49ED-B51E-FAD8BE7E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/>
              <a:t>KANUNLAR, TÜZÜKLER, YÖNETMELİKLER</a:t>
            </a:r>
            <a:br>
              <a:rPr lang="tr-TR" dirty="0"/>
            </a:br>
            <a:r>
              <a:rPr lang="tr-TR" sz="2700" dirty="0"/>
              <a:t>MEDENİ HUKUKLA DOĞRUDAN İLGİLİ TEMEL DÜZENLEMELER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4EB01D-5667-44CD-8829-2FEE59B5F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41" y="2015732"/>
            <a:ext cx="11372294" cy="410098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tr-TR" dirty="0"/>
              <a:t>Medeni Kanunun Çeşitli Kitapları Arasındaki İlişki ve Medeni Kanun ile Borçlar Kanunu Arasındaki Bağlantı</a:t>
            </a:r>
          </a:p>
          <a:p>
            <a:pPr lvl="1"/>
            <a:r>
              <a:rPr lang="tr-TR" dirty="0"/>
              <a:t>TMK’ nin bazı hükümleri, tüm medeni hukuk alanıyla birlikte borçlar hukukundaki ilişki ve kurumlara da uygulanabilmektedir. Örneğin kişiler hukuku kitabında düzenlenen ehliyet hükümleri.</a:t>
            </a:r>
          </a:p>
          <a:p>
            <a:pPr lvl="1"/>
            <a:r>
              <a:rPr lang="tr-TR" dirty="0"/>
              <a:t>TBK’ deki özellikle genel kısım hükümleri de tüm özel hukuk alanına uygulanabilmektedir.</a:t>
            </a:r>
          </a:p>
          <a:p>
            <a:pPr lvl="1"/>
            <a:r>
              <a:rPr lang="tr-TR" dirty="0"/>
              <a:t>Ancak bunun için şu şartlar gerçekleşmiş olmalıdır:</a:t>
            </a:r>
          </a:p>
          <a:p>
            <a:pPr lvl="2"/>
            <a:r>
              <a:rPr lang="tr-TR" dirty="0"/>
              <a:t>Özel hukuk alanındaki söz konusu mesele için, özel bir hüküm bulunmamalıdır.</a:t>
            </a:r>
          </a:p>
          <a:p>
            <a:pPr lvl="2"/>
            <a:r>
              <a:rPr lang="tr-TR" dirty="0"/>
              <a:t>TMK veya TBK’ de yer alan ve uygulanmak istenen hüküm, o özel hukuk ilişkisinin bünyesine aykırı olmamalıdır.</a:t>
            </a:r>
          </a:p>
          <a:p>
            <a:pPr lvl="1"/>
            <a:r>
              <a:rPr lang="tr-TR" dirty="0"/>
              <a:t>TBK’ nin diğer medeni hukuk alanlarında uygulanması çeşitli şekillerde olabilir (Doğrudan uygulamanın kaynağı TMK m. 1, kıyasen uygulamanın kaynağı m.5’tir.):</a:t>
            </a:r>
          </a:p>
          <a:p>
            <a:pPr lvl="2"/>
            <a:r>
              <a:rPr lang="tr-TR" dirty="0"/>
              <a:t>Bazen açıkça TBK’ ye yollama yapılır.</a:t>
            </a:r>
          </a:p>
          <a:p>
            <a:pPr lvl="2"/>
            <a:r>
              <a:rPr lang="tr-TR" dirty="0"/>
              <a:t>TBK’ de düzenlenen kavramlara yer veren medeni hukuk ilişkilerine doğrudan uygulanır.</a:t>
            </a:r>
          </a:p>
          <a:p>
            <a:pPr lvl="2"/>
            <a:r>
              <a:rPr lang="tr-TR" dirty="0"/>
              <a:t>Örneğin; tehdit altında reddi miras beyanının hükümsüzlüğü TBK’nin aldatma ve korkutma hükümleri kıyasen uygulanarak tespit edilir.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6716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B1CA7C-174D-455E-A1EA-9DE80DA96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prstClr val="black"/>
                </a:solidFill>
              </a:rPr>
              <a:t>KANUNLAR, TÜZÜKLER, YÖNETMELİKLER</a:t>
            </a:r>
            <a:br>
              <a:rPr lang="tr-TR" sz="2900" dirty="0">
                <a:solidFill>
                  <a:prstClr val="black"/>
                </a:solidFill>
              </a:rPr>
            </a:br>
            <a:r>
              <a:rPr lang="tr-TR" sz="2400" dirty="0">
                <a:solidFill>
                  <a:prstClr val="black"/>
                </a:solidFill>
              </a:rPr>
              <a:t>MEDENİ HUKUKLA DOĞRUDAN İLGİLİ TEMEL DÜZENLEMELER</a:t>
            </a:r>
            <a:br>
              <a:rPr lang="tr-TR" sz="29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8E859A-DB8B-4A0B-8B78-005C43497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7" y="2015732"/>
            <a:ext cx="11301274" cy="4037749"/>
          </a:xfrm>
        </p:spPr>
        <p:txBody>
          <a:bodyPr numCol="2">
            <a:normAutofit fontScale="70000" lnSpcReduction="20000"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tr-TR" dirty="0"/>
              <a:t>Yürürlük Kanunu</a:t>
            </a:r>
          </a:p>
          <a:p>
            <a:pPr marL="457200" lvl="1" indent="0">
              <a:buNone/>
            </a:pPr>
            <a:r>
              <a:rPr lang="tr-TR" dirty="0"/>
              <a:t>03.12.2001 tarih ve 4722 sayılı Türk Medeni Kanununun Yürürlüğü ve Uygulama Şekli Hakkında Kanun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tr-TR" dirty="0"/>
              <a:t>TMK ve TBK ile Yakından İlgili Bazı Temel Kanunlarda Yaşanan Gelişmeler</a:t>
            </a:r>
          </a:p>
          <a:p>
            <a:pPr lvl="1"/>
            <a:r>
              <a:rPr lang="tr-TR" dirty="0"/>
              <a:t>13.01.2011 tarih ve 6102 sayılı Türk Ticaret Kanunu</a:t>
            </a:r>
          </a:p>
          <a:p>
            <a:pPr lvl="1"/>
            <a:r>
              <a:rPr lang="tr-TR" dirty="0"/>
              <a:t>12.01.2011 tarih ve 6103 sayılı Hukuk Muhakemeleri Kanunu</a:t>
            </a:r>
          </a:p>
          <a:p>
            <a:pPr marL="457200" lvl="1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B. Diğer Normlar</a:t>
            </a:r>
          </a:p>
          <a:p>
            <a:r>
              <a:rPr lang="tr-TR" dirty="0"/>
              <a:t>Soyadı Kanunu</a:t>
            </a:r>
          </a:p>
          <a:p>
            <a:r>
              <a:rPr lang="tr-TR" dirty="0"/>
              <a:t>Vakıflar Kanunu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Dernekler Kanunu</a:t>
            </a:r>
          </a:p>
          <a:p>
            <a:r>
              <a:rPr lang="tr-TR" dirty="0"/>
              <a:t>Nüfus Kanunu</a:t>
            </a:r>
          </a:p>
          <a:p>
            <a:r>
              <a:rPr lang="tr-TR" dirty="0"/>
              <a:t>Kat Mülkiyeti Kanunu</a:t>
            </a:r>
          </a:p>
          <a:p>
            <a:r>
              <a:rPr lang="tr-TR" dirty="0"/>
              <a:t>Tapu Kanunu</a:t>
            </a:r>
          </a:p>
          <a:p>
            <a:r>
              <a:rPr lang="tr-TR" dirty="0"/>
              <a:t>Kadastro Kanunu</a:t>
            </a:r>
          </a:p>
          <a:p>
            <a:r>
              <a:rPr lang="tr-TR" dirty="0"/>
              <a:t>Tapu Sicil Tüzüğü</a:t>
            </a:r>
          </a:p>
          <a:p>
            <a:r>
              <a:rPr lang="tr-TR" dirty="0"/>
              <a:t>Hayvan Rehni Tüzüğü</a:t>
            </a:r>
          </a:p>
          <a:p>
            <a:r>
              <a:rPr lang="tr-TR" dirty="0"/>
              <a:t>Evlendirme Yönetmeliği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5055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D331F0-23DE-4F84-BD9C-7EB947DE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KANUNLAR, TÜZÜKLER, YÖNETMELİKLER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85FF3B-C10C-4AE8-A69D-AA885B47D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61" y="2015732"/>
            <a:ext cx="11336785" cy="40377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400" cap="all" dirty="0">
                <a:solidFill>
                  <a:prstClr val="black"/>
                </a:solidFill>
                <a:ea typeface="+mj-ea"/>
                <a:cs typeface="+mj-cs"/>
              </a:rPr>
              <a:t>Kanun, tüzük ve yönetmeliklerin uygulanması</a:t>
            </a:r>
          </a:p>
          <a:p>
            <a:pPr marL="457200" indent="-457200">
              <a:buFont typeface="+mj-lt"/>
              <a:buAutoNum type="alphaUcPeriod"/>
            </a:pPr>
            <a:r>
              <a:rPr lang="tr-TR" dirty="0"/>
              <a:t>Kanunda Uygulanacak Hükmün Bulunması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/>
              <a:t>Kanun hükmünün düz ve zıt anlam itibariyle kapsamı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/>
              <a:t>Kanun hükümlerinin yorumlanması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/>
              <a:t>Bulunan hükmün uygulanabilir olması</a:t>
            </a:r>
          </a:p>
          <a:p>
            <a:pPr marL="457200" indent="-457200">
              <a:buFont typeface="+mj-lt"/>
              <a:buAutoNum type="alphaUcPeriod"/>
            </a:pPr>
            <a:r>
              <a:rPr lang="tr-TR" dirty="0"/>
              <a:t>Bulunan Hükmün Uygulanış Tarzı ve Hakimin Takdir Yetkisini Kullanması</a:t>
            </a:r>
          </a:p>
          <a:p>
            <a:pPr marL="457200" indent="-457200">
              <a:buFont typeface="+mj-lt"/>
              <a:buAutoNum type="alphaUcPeriod"/>
            </a:pPr>
            <a:r>
              <a:rPr lang="tr-TR" dirty="0"/>
              <a:t>Kanunda Uygulanabilir Bir Hüküm Bulunmaması: Kanun Boşluğu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/>
              <a:t>Anlamı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/>
              <a:t>Kanun boşluklarının çeşitleri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/>
              <a:t>Kanun boşluğu bulunmasının sonuçları</a:t>
            </a:r>
          </a:p>
          <a:p>
            <a:pPr marL="457200" indent="-457200">
              <a:buFont typeface="+mj-lt"/>
              <a:buAutoNum type="alphaU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077962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141A29-24AF-4AA1-9CD6-04B1EF821531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www.w3.org/XML/1998/namespace"/>
    <ds:schemaRef ds:uri="560ef61b-03e2-46a8-aeae-79f8a710d1e9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E67D619-C1A1-43E3-B8BC-741A1B7D56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B57FCC-6671-4B5C-9E69-5CF044C9D8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</TotalTime>
  <Words>964</Words>
  <Application>Microsoft Office PowerPoint</Application>
  <PresentationFormat>Geniş ekran</PresentationFormat>
  <Paragraphs>109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Galeri</vt:lpstr>
      <vt:lpstr>Medeni hukuk</vt:lpstr>
      <vt:lpstr>MEDENİ HUKUKUN YÜRÜRLÜK KAYNAKLARI</vt:lpstr>
      <vt:lpstr>KANUNLAR, TÜZÜKLER, YÖNETMELİKLER</vt:lpstr>
      <vt:lpstr>KANUNLAR, TÜZÜKLER, YÖNETMELİKLER</vt:lpstr>
      <vt:lpstr>KANUNLAR, TÜZÜKLER, YÖNETMELİKLER</vt:lpstr>
      <vt:lpstr>KANUNLAR, TÜZÜKLER, YÖNETMELİKLER</vt:lpstr>
      <vt:lpstr>KANUNLAR, TÜZÜKLER, YÖNETMELİKLER MEDENİ HUKUKLA DOĞRUDAN İLGİLİ TEMEL DÜZENLEMELER </vt:lpstr>
      <vt:lpstr>KANUNLAR, TÜZÜKLER, YÖNETMELİKLER MEDENİ HUKUKLA DOĞRUDAN İLGİLİ TEMEL DÜZENLEMELER </vt:lpstr>
      <vt:lpstr>KANUNLAR, TÜZÜKLER, YÖNETMELİKLER</vt:lpstr>
      <vt:lpstr>KANUNLAR, TÜZÜKLER, YÖNETMELİKLER Kanun, tüzük ve yönetmeliklerin uygulanması </vt:lpstr>
      <vt:lpstr>KANUNLAR, TÜZÜKLER, YÖNETMELİKLER Kanun, tüzük ve yönetmeliklerin uygulanması </vt:lpstr>
      <vt:lpstr>KANUNLAR, TÜZÜKLER, YÖNETMELİKLER Kanun, tüzük ve yönetmeliklerin uygulanması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MEDENİ HUKUKUN YÜRÜRLÜK KAYNAKLARI</dc:title>
  <dc:creator>Hilal Nur Gözüküçük</dc:creator>
  <cp:lastModifiedBy>Hilal Nur Gözüküçük</cp:lastModifiedBy>
  <cp:revision>1</cp:revision>
  <dcterms:created xsi:type="dcterms:W3CDTF">2020-05-03T23:22:54Z</dcterms:created>
  <dcterms:modified xsi:type="dcterms:W3CDTF">2020-05-27T14:35:41Z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0x010100C6906DB4C1052743ACE33D6CA7F73AEA</vt:lpwstr>
  </property>
</Properties>
</file>