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56" r:id="rId2"/>
    <p:sldId id="536" r:id="rId3"/>
    <p:sldId id="537" r:id="rId4"/>
    <p:sldId id="436" r:id="rId5"/>
    <p:sldId id="269" r:id="rId6"/>
    <p:sldId id="270" r:id="rId7"/>
    <p:sldId id="533" r:id="rId8"/>
    <p:sldId id="534" r:id="rId9"/>
    <p:sldId id="464" r:id="rId10"/>
    <p:sldId id="444" r:id="rId11"/>
    <p:sldId id="259" r:id="rId12"/>
    <p:sldId id="262" r:id="rId13"/>
    <p:sldId id="263" r:id="rId14"/>
    <p:sldId id="540" r:id="rId15"/>
    <p:sldId id="541" r:id="rId16"/>
    <p:sldId id="538" r:id="rId17"/>
    <p:sldId id="539" r:id="rId18"/>
    <p:sldId id="265" r:id="rId19"/>
    <p:sldId id="440" r:id="rId20"/>
    <p:sldId id="465" r:id="rId21"/>
    <p:sldId id="439" r:id="rId22"/>
    <p:sldId id="442" r:id="rId23"/>
    <p:sldId id="475" r:id="rId24"/>
    <p:sldId id="441" r:id="rId25"/>
    <p:sldId id="279" r:id="rId26"/>
    <p:sldId id="271" r:id="rId27"/>
    <p:sldId id="450" r:id="rId28"/>
    <p:sldId id="284" r:id="rId29"/>
    <p:sldId id="552" r:id="rId30"/>
    <p:sldId id="553" r:id="rId31"/>
    <p:sldId id="554" r:id="rId32"/>
    <p:sldId id="287" r:id="rId33"/>
    <p:sldId id="288" r:id="rId34"/>
    <p:sldId id="295" r:id="rId35"/>
    <p:sldId id="542" r:id="rId36"/>
    <p:sldId id="293" r:id="rId37"/>
    <p:sldId id="294" r:id="rId38"/>
    <p:sldId id="296" r:id="rId39"/>
    <p:sldId id="555" r:id="rId40"/>
    <p:sldId id="298" r:id="rId41"/>
    <p:sldId id="543" r:id="rId42"/>
    <p:sldId id="544" r:id="rId43"/>
    <p:sldId id="545" r:id="rId44"/>
    <p:sldId id="546" r:id="rId45"/>
    <p:sldId id="547" r:id="rId46"/>
    <p:sldId id="548" r:id="rId47"/>
    <p:sldId id="549" r:id="rId48"/>
    <p:sldId id="550" r:id="rId49"/>
    <p:sldId id="551" r:id="rId50"/>
    <p:sldId id="292" r:id="rId51"/>
    <p:sldId id="297" r:id="rId52"/>
    <p:sldId id="556" r:id="rId53"/>
    <p:sldId id="557"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66"/>
    <p:restoredTop sz="80904" autoAdjust="0"/>
  </p:normalViewPr>
  <p:slideViewPr>
    <p:cSldViewPr snapToGrid="0" snapToObjects="1">
      <p:cViewPr varScale="1">
        <p:scale>
          <a:sx n="69" d="100"/>
          <a:sy n="69" d="100"/>
        </p:scale>
        <p:origin x="-155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DF891-9D80-41CF-BA22-BC2610076801}" type="datetimeFigureOut">
              <a:rPr lang="tr-TR" smtClean="0"/>
              <a:pPr/>
              <a:t>28.11.2019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D6880-EE6B-42D0-BF18-967D760CAE03}" type="slidenum">
              <a:rPr lang="tr-TR" smtClean="0"/>
              <a:pPr/>
              <a:t>‹#›</a:t>
            </a:fld>
            <a:endParaRPr lang="tr-TR"/>
          </a:p>
        </p:txBody>
      </p:sp>
    </p:spTree>
    <p:extLst>
      <p:ext uri="{BB962C8B-B14F-4D97-AF65-F5344CB8AC3E}">
        <p14:creationId xmlns="" xmlns:p14="http://schemas.microsoft.com/office/powerpoint/2010/main" val="84422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BD6880-EE6B-42D0-BF18-967D760CAE03}" type="slidenum">
              <a:rPr lang="tr-TR" smtClean="0"/>
              <a:pPr/>
              <a:t>2</a:t>
            </a:fld>
            <a:endParaRPr lang="tr-TR"/>
          </a:p>
        </p:txBody>
      </p:sp>
    </p:spTree>
    <p:extLst>
      <p:ext uri="{BB962C8B-B14F-4D97-AF65-F5344CB8AC3E}">
        <p14:creationId xmlns="" xmlns:p14="http://schemas.microsoft.com/office/powerpoint/2010/main" val="406339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45</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46</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47</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Char char="-"/>
            </a:pPr>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48</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49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0000"/>
              </a:lnSpc>
            </a:pPr>
            <a:endParaRPr lang="tr-TR" sz="1200" dirty="0" smtClean="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50BD6880-EE6B-42D0-BF18-967D760CAE03}" type="slidenum">
              <a:rPr lang="tr-TR" smtClean="0"/>
              <a:pPr/>
              <a:t>3</a:t>
            </a:fld>
            <a:endParaRPr lang="tr-TR"/>
          </a:p>
        </p:txBody>
      </p:sp>
    </p:spTree>
    <p:extLst>
      <p:ext uri="{BB962C8B-B14F-4D97-AF65-F5344CB8AC3E}">
        <p14:creationId xmlns="" xmlns:p14="http://schemas.microsoft.com/office/powerpoint/2010/main" val="361203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BD6880-EE6B-42D0-BF18-967D760CAE03}" type="slidenum">
              <a:rPr lang="tr-TR" smtClean="0"/>
              <a:pPr/>
              <a:t>4</a:t>
            </a:fld>
            <a:endParaRPr lang="tr-TR"/>
          </a:p>
        </p:txBody>
      </p:sp>
    </p:spTree>
    <p:extLst>
      <p:ext uri="{BB962C8B-B14F-4D97-AF65-F5344CB8AC3E}">
        <p14:creationId xmlns="" xmlns:p14="http://schemas.microsoft.com/office/powerpoint/2010/main" val="181970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50BD6880-EE6B-42D0-BF18-967D760CAE03}" type="slidenum">
              <a:rPr lang="tr-TR" smtClean="0"/>
              <a:pPr/>
              <a:t>25</a:t>
            </a:fld>
            <a:endParaRPr lang="tr-TR"/>
          </a:p>
        </p:txBody>
      </p:sp>
    </p:spTree>
    <p:extLst>
      <p:ext uri="{BB962C8B-B14F-4D97-AF65-F5344CB8AC3E}">
        <p14:creationId xmlns="" xmlns:p14="http://schemas.microsoft.com/office/powerpoint/2010/main" val="297340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BD6880-EE6B-42D0-BF18-967D760CAE03}" type="slidenum">
              <a:rPr lang="tr-TR" smtClean="0"/>
              <a:pPr/>
              <a:t>34</a:t>
            </a:fld>
            <a:endParaRPr lang="tr-TR"/>
          </a:p>
        </p:txBody>
      </p:sp>
    </p:spTree>
    <p:extLst>
      <p:ext uri="{BB962C8B-B14F-4D97-AF65-F5344CB8AC3E}">
        <p14:creationId xmlns="" xmlns:p14="http://schemas.microsoft.com/office/powerpoint/2010/main" val="34177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BD6880-EE6B-42D0-BF18-967D760CAE03}" type="slidenum">
              <a:rPr lang="tr-TR" smtClean="0"/>
              <a:pPr/>
              <a:t>35</a:t>
            </a:fld>
            <a:endParaRPr lang="tr-TR"/>
          </a:p>
        </p:txBody>
      </p:sp>
    </p:spTree>
    <p:extLst>
      <p:ext uri="{BB962C8B-B14F-4D97-AF65-F5344CB8AC3E}">
        <p14:creationId xmlns="" xmlns:p14="http://schemas.microsoft.com/office/powerpoint/2010/main" val="34177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36</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43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0BD6880-EE6B-42D0-BF18-967D760CAE03}" type="slidenum">
              <a:rPr lang="tr-TR" smtClean="0"/>
              <a:pPr/>
              <a:t>44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361269927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191399205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92767811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302631715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317807964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124051786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89188414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222577018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195112849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79477031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C17B4E-0803-2C4C-9B76-A05BC668E558}" type="datetimeFigureOut">
              <a:rPr lang="tr-TR" smtClean="0"/>
              <a:pPr/>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282153484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17B4E-0803-2C4C-9B76-A05BC668E558}" type="datetimeFigureOut">
              <a:rPr lang="tr-TR" smtClean="0"/>
              <a:pPr/>
              <a:t>28.11.2019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FAE33-F308-1240-B31C-DE7ED3EAD3B9}" type="slidenum">
              <a:rPr lang="tr-TR" smtClean="0"/>
              <a:pPr/>
              <a:t>‹#›</a:t>
            </a:fld>
            <a:endParaRPr lang="tr-TR"/>
          </a:p>
        </p:txBody>
      </p:sp>
    </p:spTree>
    <p:extLst>
      <p:ext uri="{BB962C8B-B14F-4D97-AF65-F5344CB8AC3E}">
        <p14:creationId xmlns="" xmlns:p14="http://schemas.microsoft.com/office/powerpoint/2010/main" val="2994570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implicable.com/photo/178/security-vulnerabilitie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tif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tiff"/></Relationships>
</file>

<file path=ppt/slides/_rels/slide37.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60610A-C64E-6341-8132-876E871AA0D1}"/>
              </a:ext>
            </a:extLst>
          </p:cNvPr>
          <p:cNvSpPr>
            <a:spLocks noGrp="1"/>
          </p:cNvSpPr>
          <p:nvPr>
            <p:ph type="ctrTitle"/>
          </p:nvPr>
        </p:nvSpPr>
        <p:spPr>
          <a:xfrm>
            <a:off x="685800" y="849854"/>
            <a:ext cx="7772400" cy="2416277"/>
          </a:xfrm>
        </p:spPr>
        <p:txBody>
          <a:bodyPr>
            <a:normAutofit fontScale="90000"/>
          </a:bodyPr>
          <a:lstStyle/>
          <a:p>
            <a:r>
              <a:rPr lang="tr-TR" b="1" dirty="0" err="1" smtClean="0">
                <a:solidFill>
                  <a:srgbClr val="FF0000"/>
                </a:solidFill>
              </a:rPr>
              <a:t>Basis</a:t>
            </a:r>
            <a:r>
              <a:rPr lang="tr-TR" b="1" dirty="0" smtClean="0">
                <a:solidFill>
                  <a:srgbClr val="FF0000"/>
                </a:solidFill>
              </a:rPr>
              <a:t> of Information </a:t>
            </a:r>
            <a:br>
              <a:rPr lang="tr-TR" b="1" dirty="0" smtClean="0">
                <a:solidFill>
                  <a:srgbClr val="FF0000"/>
                </a:solidFill>
              </a:rPr>
            </a:br>
            <a:r>
              <a:rPr lang="tr-TR" b="1" dirty="0" smtClean="0">
                <a:solidFill>
                  <a:srgbClr val="FF0000"/>
                </a:solidFill>
              </a:rPr>
              <a:t>&amp; </a:t>
            </a:r>
            <a:br>
              <a:rPr lang="tr-TR" b="1" dirty="0" smtClean="0">
                <a:solidFill>
                  <a:srgbClr val="FF0000"/>
                </a:solidFill>
              </a:rPr>
            </a:br>
            <a:r>
              <a:rPr lang="tr-TR" b="1" dirty="0" err="1" smtClean="0">
                <a:solidFill>
                  <a:srgbClr val="FF0000"/>
                </a:solidFill>
              </a:rPr>
              <a:t>Cyber</a:t>
            </a:r>
            <a:r>
              <a:rPr lang="tr-TR" b="1" dirty="0" smtClean="0">
                <a:solidFill>
                  <a:srgbClr val="FF0000"/>
                </a:solidFill>
              </a:rPr>
              <a:t> Security</a:t>
            </a:r>
            <a:endParaRPr lang="tr-TR" b="1" dirty="0">
              <a:solidFill>
                <a:srgbClr val="FF0000"/>
              </a:solidFill>
            </a:endParaRPr>
          </a:p>
        </p:txBody>
      </p:sp>
    </p:spTree>
    <p:extLst>
      <p:ext uri="{BB962C8B-B14F-4D97-AF65-F5344CB8AC3E}">
        <p14:creationId xmlns="" xmlns:p14="http://schemas.microsoft.com/office/powerpoint/2010/main" val="155709413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50" y="1049867"/>
            <a:ext cx="8819909" cy="3580190"/>
          </a:xfrm>
        </p:spPr>
        <p:txBody>
          <a:bodyPr>
            <a:noAutofit/>
          </a:bodyPr>
          <a:lstStyle/>
          <a:p>
            <a:pPr>
              <a:lnSpc>
                <a:spcPct val="100000"/>
              </a:lnSpc>
            </a:pPr>
            <a:r>
              <a:rPr lang="tr-TR" dirty="0" err="1" smtClean="0"/>
              <a:t>Aim</a:t>
            </a:r>
            <a:r>
              <a:rPr lang="tr-TR" dirty="0" smtClean="0"/>
              <a:t>: </a:t>
            </a:r>
            <a:r>
              <a:rPr lang="en-US" dirty="0" smtClean="0"/>
              <a:t>Protect </a:t>
            </a:r>
            <a:r>
              <a:rPr lang="en-US" dirty="0"/>
              <a:t>ISs towards to cyber attacks and reducing the </a:t>
            </a:r>
            <a:r>
              <a:rPr lang="en-US" dirty="0" smtClean="0"/>
              <a:t>risks</a:t>
            </a:r>
            <a:endParaRPr lang="tr-TR" dirty="0" smtClean="0"/>
          </a:p>
          <a:p>
            <a:pPr>
              <a:lnSpc>
                <a:spcPct val="100000"/>
              </a:lnSpc>
            </a:pPr>
            <a:r>
              <a:rPr lang="tr-TR" dirty="0" smtClean="0"/>
              <a:t>General idea of </a:t>
            </a:r>
            <a:r>
              <a:rPr lang="tr-TR" dirty="0" err="1" smtClean="0"/>
              <a:t>unrelated</a:t>
            </a:r>
            <a:r>
              <a:rPr lang="tr-TR" dirty="0" smtClean="0"/>
              <a:t> </a:t>
            </a:r>
            <a:r>
              <a:rPr lang="tr-TR" dirty="0" err="1" smtClean="0"/>
              <a:t>people</a:t>
            </a:r>
            <a:endParaRPr lang="tr-TR" dirty="0"/>
          </a:p>
          <a:p>
            <a:pPr lvl="1">
              <a:lnSpc>
                <a:spcPct val="100000"/>
              </a:lnSpc>
              <a:buNone/>
            </a:pPr>
            <a:r>
              <a:rPr lang="tr-TR" sz="2800" dirty="0" smtClean="0"/>
              <a:t>- </a:t>
            </a:r>
            <a:r>
              <a:rPr lang="tr-TR" sz="2800" dirty="0" err="1" smtClean="0"/>
              <a:t>There</a:t>
            </a:r>
            <a:r>
              <a:rPr lang="tr-TR" sz="2800" dirty="0" smtClean="0"/>
              <a:t> </a:t>
            </a:r>
            <a:r>
              <a:rPr lang="tr-TR" sz="2800" dirty="0" err="1" smtClean="0"/>
              <a:t>are</a:t>
            </a:r>
            <a:r>
              <a:rPr lang="tr-TR" sz="2800" dirty="0" smtClean="0"/>
              <a:t> </a:t>
            </a:r>
            <a:r>
              <a:rPr lang="tr-TR" sz="2800" dirty="0" err="1" smtClean="0"/>
              <a:t>lots</a:t>
            </a:r>
            <a:r>
              <a:rPr lang="tr-TR" sz="2800" dirty="0" smtClean="0"/>
              <a:t> of </a:t>
            </a:r>
            <a:r>
              <a:rPr lang="tr-TR" sz="2800" dirty="0" err="1" smtClean="0"/>
              <a:t>hackers</a:t>
            </a:r>
            <a:r>
              <a:rPr lang="tr-TR" sz="2800" dirty="0" smtClean="0"/>
              <a:t>, </a:t>
            </a:r>
            <a:r>
              <a:rPr lang="tr-TR" sz="2800" dirty="0" err="1" smtClean="0"/>
              <a:t>cyber</a:t>
            </a:r>
            <a:r>
              <a:rPr lang="tr-TR" sz="2800" dirty="0" smtClean="0"/>
              <a:t> </a:t>
            </a:r>
            <a:r>
              <a:rPr lang="tr-TR" sz="2800" dirty="0" err="1" smtClean="0"/>
              <a:t>terrorists</a:t>
            </a:r>
            <a:r>
              <a:rPr lang="tr-TR" sz="2800" dirty="0" smtClean="0"/>
              <a:t> </a:t>
            </a:r>
            <a:r>
              <a:rPr lang="tr-TR" sz="2800" dirty="0" err="1" smtClean="0"/>
              <a:t>and</a:t>
            </a:r>
            <a:r>
              <a:rPr lang="tr-TR" sz="2800" dirty="0" smtClean="0"/>
              <a:t> </a:t>
            </a:r>
            <a:r>
              <a:rPr lang="tr-TR" sz="2800" dirty="0" err="1" smtClean="0"/>
              <a:t>spies</a:t>
            </a:r>
            <a:endParaRPr lang="tr-TR" sz="2800" dirty="0"/>
          </a:p>
          <a:p>
            <a:pPr>
              <a:lnSpc>
                <a:spcPct val="100000"/>
              </a:lnSpc>
            </a:pPr>
            <a:r>
              <a:rPr lang="tr-TR" dirty="0" err="1" smtClean="0"/>
              <a:t>We</a:t>
            </a:r>
            <a:r>
              <a:rPr lang="tr-TR" dirty="0" smtClean="0"/>
              <a:t> </a:t>
            </a:r>
            <a:r>
              <a:rPr lang="tr-TR" dirty="0" err="1" smtClean="0"/>
              <a:t>should</a:t>
            </a:r>
            <a:r>
              <a:rPr lang="tr-TR" dirty="0" smtClean="0"/>
              <a:t> </a:t>
            </a:r>
            <a:r>
              <a:rPr lang="tr-TR" dirty="0" err="1" smtClean="0"/>
              <a:t>have</a:t>
            </a:r>
            <a:r>
              <a:rPr lang="tr-TR" dirty="0" smtClean="0"/>
              <a:t> </a:t>
            </a:r>
            <a:r>
              <a:rPr lang="tr-TR" dirty="0" err="1" smtClean="0"/>
              <a:t>much</a:t>
            </a:r>
            <a:r>
              <a:rPr lang="tr-TR" dirty="0" smtClean="0"/>
              <a:t> </a:t>
            </a:r>
            <a:r>
              <a:rPr lang="tr-TR" dirty="0" err="1" smtClean="0"/>
              <a:t>more</a:t>
            </a:r>
            <a:r>
              <a:rPr lang="tr-TR" dirty="0" smtClean="0"/>
              <a:t> </a:t>
            </a:r>
            <a:r>
              <a:rPr lang="tr-TR" dirty="0" err="1" smtClean="0"/>
              <a:t>broad</a:t>
            </a:r>
            <a:r>
              <a:rPr lang="tr-TR" dirty="0" smtClean="0"/>
              <a:t> </a:t>
            </a:r>
            <a:r>
              <a:rPr lang="tr-TR" dirty="0" err="1" smtClean="0"/>
              <a:t>perspective</a:t>
            </a:r>
            <a:endParaRPr lang="tr-TR" dirty="0"/>
          </a:p>
          <a:p>
            <a:pPr lvl="1">
              <a:lnSpc>
                <a:spcPct val="100000"/>
              </a:lnSpc>
              <a:buNone/>
            </a:pPr>
            <a:r>
              <a:rPr lang="tr-TR" sz="2800" dirty="0" smtClean="0"/>
              <a:t>- </a:t>
            </a:r>
            <a:r>
              <a:rPr lang="tr-TR" sz="2800" dirty="0" err="1" smtClean="0"/>
              <a:t>Focus</a:t>
            </a:r>
            <a:r>
              <a:rPr lang="tr-TR" sz="2800" dirty="0" smtClean="0"/>
              <a:t>: </a:t>
            </a:r>
            <a:r>
              <a:rPr lang="tr-TR" sz="2800" dirty="0" err="1" smtClean="0"/>
              <a:t>Risks</a:t>
            </a:r>
            <a:r>
              <a:rPr lang="tr-TR" sz="2800" dirty="0" smtClean="0"/>
              <a:t> </a:t>
            </a:r>
            <a:r>
              <a:rPr lang="tr-TR" sz="2800" dirty="0" err="1" smtClean="0"/>
              <a:t>stem</a:t>
            </a:r>
            <a:r>
              <a:rPr lang="tr-TR" sz="2800" dirty="0" smtClean="0"/>
              <a:t> </a:t>
            </a:r>
            <a:r>
              <a:rPr lang="tr-TR" sz="2800" dirty="0" err="1" smtClean="0"/>
              <a:t>from</a:t>
            </a:r>
            <a:r>
              <a:rPr lang="tr-TR" sz="2800" dirty="0" smtClean="0"/>
              <a:t> </a:t>
            </a:r>
            <a:r>
              <a:rPr lang="tr-TR" sz="2800" dirty="0" err="1" smtClean="0"/>
              <a:t>errors</a:t>
            </a:r>
            <a:r>
              <a:rPr lang="tr-TR" sz="2800" dirty="0" smtClean="0"/>
              <a:t> of hardware &amp; software</a:t>
            </a:r>
            <a:endParaRPr lang="tr-TR" sz="2800"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a:t>
            </a:r>
            <a:r>
              <a:rPr lang="tr-TR" sz="3600" b="1" dirty="0" smtClean="0">
                <a:solidFill>
                  <a:srgbClr val="FF0000"/>
                </a:solidFill>
              </a:rPr>
              <a:t> </a:t>
            </a:r>
            <a:r>
              <a:rPr lang="tr-TR" sz="3600" b="1" dirty="0" err="1" smtClean="0">
                <a:solidFill>
                  <a:srgbClr val="FF0000"/>
                </a:solidFill>
              </a:rPr>
              <a:t>security</a:t>
            </a:r>
            <a:endParaRPr lang="tr-TR" sz="3600" b="1" dirty="0">
              <a:solidFill>
                <a:srgbClr val="FF0000"/>
              </a:solidFill>
            </a:endParaRPr>
          </a:p>
        </p:txBody>
      </p:sp>
    </p:spTree>
    <p:extLst>
      <p:ext uri="{BB962C8B-B14F-4D97-AF65-F5344CB8AC3E}">
        <p14:creationId xmlns="" xmlns:p14="http://schemas.microsoft.com/office/powerpoint/2010/main" val="419223908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5"/>
            <a:ext cx="8495818" cy="1824548"/>
          </a:xfrm>
        </p:spPr>
        <p:txBody>
          <a:bodyPr>
            <a:normAutofit/>
          </a:bodyPr>
          <a:lstStyle/>
          <a:p>
            <a:pPr>
              <a:lnSpc>
                <a:spcPct val="100000"/>
              </a:lnSpc>
            </a:pPr>
            <a:r>
              <a:rPr lang="tr-TR" dirty="0" err="1" smtClean="0"/>
              <a:t>From</a:t>
            </a:r>
            <a:r>
              <a:rPr lang="tr-TR" dirty="0" smtClean="0"/>
              <a:t> </a:t>
            </a:r>
            <a:r>
              <a:rPr lang="tr-TR" dirty="0" err="1" smtClean="0"/>
              <a:t>malicious</a:t>
            </a:r>
            <a:r>
              <a:rPr lang="tr-TR" dirty="0" smtClean="0"/>
              <a:t> </a:t>
            </a:r>
            <a:r>
              <a:rPr lang="tr-TR" dirty="0" err="1" smtClean="0"/>
              <a:t>to</a:t>
            </a:r>
            <a:r>
              <a:rPr lang="tr-TR" dirty="0" smtClean="0"/>
              <a:t> </a:t>
            </a:r>
            <a:r>
              <a:rPr lang="tr-TR" dirty="0" err="1" smtClean="0"/>
              <a:t>nonmalicious</a:t>
            </a:r>
            <a:endParaRPr lang="tr-TR" dirty="0"/>
          </a:p>
          <a:p>
            <a:pPr>
              <a:lnSpc>
                <a:spcPct val="100000"/>
              </a:lnSpc>
            </a:pPr>
            <a:r>
              <a:rPr lang="tr-TR" dirty="0" err="1" smtClean="0"/>
              <a:t>From</a:t>
            </a:r>
            <a:r>
              <a:rPr lang="tr-TR" dirty="0" smtClean="0"/>
              <a:t> </a:t>
            </a:r>
            <a:r>
              <a:rPr lang="tr-TR" dirty="0" err="1" smtClean="0"/>
              <a:t>harmless</a:t>
            </a:r>
            <a:r>
              <a:rPr lang="tr-TR" dirty="0" smtClean="0"/>
              <a:t> </a:t>
            </a:r>
            <a:r>
              <a:rPr lang="tr-TR" dirty="0" err="1" smtClean="0"/>
              <a:t>to</a:t>
            </a:r>
            <a:r>
              <a:rPr lang="tr-TR" dirty="0" smtClean="0"/>
              <a:t> </a:t>
            </a:r>
            <a:r>
              <a:rPr lang="tr-TR" dirty="0" err="1" smtClean="0"/>
              <a:t>catastrophic</a:t>
            </a:r>
            <a:endParaRPr lang="tr-TR" dirty="0"/>
          </a:p>
          <a:p>
            <a:pPr>
              <a:lnSpc>
                <a:spcPct val="100000"/>
              </a:lnSpc>
            </a:pPr>
            <a:r>
              <a:rPr lang="tr-TR" dirty="0" err="1" smtClean="0"/>
              <a:t>The</a:t>
            </a:r>
            <a:r>
              <a:rPr lang="tr-TR" dirty="0" smtClean="0"/>
              <a:t> </a:t>
            </a:r>
            <a:r>
              <a:rPr lang="tr-TR" dirty="0" err="1" smtClean="0"/>
              <a:t>worst</a:t>
            </a:r>
            <a:r>
              <a:rPr lang="tr-TR" dirty="0" smtClean="0"/>
              <a:t>: </a:t>
            </a:r>
            <a:r>
              <a:rPr lang="tr-TR" dirty="0" err="1" smtClean="0"/>
              <a:t>both</a:t>
            </a:r>
            <a:r>
              <a:rPr lang="tr-TR" dirty="0" smtClean="0"/>
              <a:t> </a:t>
            </a:r>
            <a:r>
              <a:rPr lang="tr-TR" dirty="0" err="1" smtClean="0"/>
              <a:t>malicious</a:t>
            </a:r>
            <a:r>
              <a:rPr lang="tr-TR" dirty="0" smtClean="0"/>
              <a:t> </a:t>
            </a:r>
            <a:r>
              <a:rPr lang="tr-TR" dirty="0" err="1" smtClean="0"/>
              <a:t>and</a:t>
            </a:r>
            <a:r>
              <a:rPr lang="tr-TR" dirty="0" smtClean="0"/>
              <a:t> </a:t>
            </a:r>
            <a:r>
              <a:rPr lang="tr-TR" dirty="0" err="1" smtClean="0"/>
              <a:t>catastrophic</a:t>
            </a:r>
            <a:endParaRPr lang="tr-TR" dirty="0"/>
          </a:p>
        </p:txBody>
      </p:sp>
      <p:pic>
        <p:nvPicPr>
          <p:cNvPr id="10" name="Picture 9"/>
          <p:cNvPicPr>
            <a:picLocks noChangeAspect="1"/>
          </p:cNvPicPr>
          <p:nvPr/>
        </p:nvPicPr>
        <p:blipFill>
          <a:blip r:embed="rId2"/>
          <a:stretch>
            <a:fillRect/>
          </a:stretch>
        </p:blipFill>
        <p:spPr>
          <a:xfrm>
            <a:off x="211962" y="2750523"/>
            <a:ext cx="8672062" cy="4019129"/>
          </a:xfrm>
          <a:prstGeom prst="rect">
            <a:avLst/>
          </a:prstGeom>
        </p:spPr>
      </p:pic>
      <p:sp>
        <p:nvSpPr>
          <p:cNvPr id="5" name="Title 1"/>
          <p:cNvSpPr txBox="1">
            <a:spLocks/>
          </p:cNvSpPr>
          <p:nvPr/>
        </p:nvSpPr>
        <p:spPr>
          <a:xfrm>
            <a:off x="364362" y="231494"/>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rgbClr val="FF0000"/>
                </a:solidFill>
              </a:rPr>
              <a:t>Hardware &amp; Software </a:t>
            </a:r>
            <a:r>
              <a:rPr lang="tr-TR" sz="3600" b="1" dirty="0" err="1" smtClean="0">
                <a:solidFill>
                  <a:srgbClr val="FF0000"/>
                </a:solidFill>
              </a:rPr>
              <a:t>errors</a:t>
            </a:r>
            <a:endParaRPr lang="tr-TR" sz="3600" b="1" dirty="0">
              <a:solidFill>
                <a:srgbClr val="FF0000"/>
              </a:solidFill>
            </a:endParaRPr>
          </a:p>
        </p:txBody>
      </p:sp>
    </p:spTree>
    <p:extLst>
      <p:ext uri="{BB962C8B-B14F-4D97-AF65-F5344CB8AC3E}">
        <p14:creationId xmlns="" xmlns:p14="http://schemas.microsoft.com/office/powerpoint/2010/main" val="189127631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4"/>
            <a:ext cx="8495818" cy="2398139"/>
          </a:xfrm>
        </p:spPr>
        <p:txBody>
          <a:bodyPr>
            <a:normAutofit/>
          </a:bodyPr>
          <a:lstStyle/>
          <a:p>
            <a:pPr>
              <a:lnSpc>
                <a:spcPct val="100000"/>
              </a:lnSpc>
            </a:pPr>
            <a:r>
              <a:rPr lang="tr-TR" dirty="0" err="1" smtClean="0"/>
              <a:t>Recall</a:t>
            </a:r>
            <a:r>
              <a:rPr lang="tr-TR" dirty="0" smtClean="0"/>
              <a:t>: </a:t>
            </a:r>
          </a:p>
          <a:p>
            <a:pPr marL="0" indent="0">
              <a:lnSpc>
                <a:spcPct val="100000"/>
              </a:lnSpc>
              <a:buNone/>
            </a:pPr>
            <a:r>
              <a:rPr lang="tr-TR" dirty="0"/>
              <a:t>	</a:t>
            </a:r>
            <a:r>
              <a:rPr lang="en-US" dirty="0"/>
              <a:t>Protect ISs towards to cyber attacks and reducing the </a:t>
            </a:r>
            <a:r>
              <a:rPr lang="en-US" dirty="0" smtClean="0"/>
              <a:t>risks</a:t>
            </a:r>
            <a:r>
              <a:rPr lang="tr-TR" dirty="0" smtClean="0"/>
              <a:t>.</a:t>
            </a:r>
          </a:p>
          <a:p>
            <a:pPr marL="0" indent="0">
              <a:lnSpc>
                <a:spcPct val="100000"/>
              </a:lnSpc>
              <a:buNone/>
            </a:pPr>
            <a:endParaRPr lang="tr-TR" sz="1000" dirty="0"/>
          </a:p>
          <a:p>
            <a:pPr marL="0" indent="0">
              <a:lnSpc>
                <a:spcPct val="100000"/>
              </a:lnSpc>
              <a:buNone/>
            </a:pPr>
            <a:r>
              <a:rPr lang="tr-TR" sz="1000" dirty="0" smtClean="0"/>
              <a:t>	</a:t>
            </a:r>
            <a:r>
              <a:rPr lang="tr-TR" dirty="0" err="1" smtClean="0"/>
              <a:t>We</a:t>
            </a:r>
            <a:r>
              <a:rPr lang="tr-TR" dirty="0" smtClean="0"/>
              <a:t> </a:t>
            </a:r>
            <a:r>
              <a:rPr lang="tr-TR" dirty="0" err="1" smtClean="0"/>
              <a:t>can’t</a:t>
            </a:r>
            <a:r>
              <a:rPr lang="tr-TR" dirty="0" smtClean="0"/>
              <a:t> </a:t>
            </a:r>
            <a:r>
              <a:rPr lang="tr-TR" dirty="0" err="1" smtClean="0"/>
              <a:t>protect</a:t>
            </a:r>
            <a:r>
              <a:rPr lang="tr-TR" dirty="0" smtClean="0"/>
              <a:t> </a:t>
            </a:r>
            <a:r>
              <a:rPr lang="tr-TR" dirty="0" err="1" smtClean="0"/>
              <a:t>every</a:t>
            </a:r>
            <a:r>
              <a:rPr lang="tr-TR" dirty="0" smtClean="0"/>
              <a:t> </a:t>
            </a:r>
            <a:r>
              <a:rPr lang="tr-TR" dirty="0" err="1" smtClean="0"/>
              <a:t>asset</a:t>
            </a:r>
            <a:r>
              <a:rPr lang="tr-TR" dirty="0"/>
              <a:t>!</a:t>
            </a:r>
            <a:endParaRPr lang="en-US" dirty="0"/>
          </a:p>
          <a:p>
            <a:pPr marL="0" indent="0">
              <a:lnSpc>
                <a:spcPct val="100000"/>
              </a:lnSpc>
              <a:buNone/>
            </a:pPr>
            <a:endParaRPr lang="tr-TR"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a:t>
            </a:r>
            <a:r>
              <a:rPr lang="tr-TR" sz="3600" b="1" dirty="0" smtClean="0">
                <a:solidFill>
                  <a:srgbClr val="FF0000"/>
                </a:solidFill>
              </a:rPr>
              <a:t> </a:t>
            </a:r>
            <a:r>
              <a:rPr lang="tr-TR" sz="3600" b="1" dirty="0" err="1" smtClean="0">
                <a:solidFill>
                  <a:srgbClr val="FF0000"/>
                </a:solidFill>
              </a:rPr>
              <a:t>security</a:t>
            </a:r>
            <a:endParaRPr lang="tr-TR" sz="3600" b="1" dirty="0">
              <a:solidFill>
                <a:srgbClr val="FF0000"/>
              </a:solidFill>
            </a:endParaRPr>
          </a:p>
        </p:txBody>
      </p:sp>
    </p:spTree>
    <p:extLst>
      <p:ext uri="{BB962C8B-B14F-4D97-AF65-F5344CB8AC3E}">
        <p14:creationId xmlns="" xmlns:p14="http://schemas.microsoft.com/office/powerpoint/2010/main" val="75901321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0228"/>
            <a:ext cx="9144000" cy="4719715"/>
          </a:xfrm>
        </p:spPr>
        <p:txBody>
          <a:bodyPr>
            <a:noAutofit/>
          </a:bodyPr>
          <a:lstStyle/>
          <a:p>
            <a:pPr>
              <a:lnSpc>
                <a:spcPct val="100000"/>
              </a:lnSpc>
            </a:pPr>
            <a:r>
              <a:rPr lang="tr-TR" sz="2600" dirty="0" smtClean="0"/>
              <a:t>Three </a:t>
            </a:r>
            <a:r>
              <a:rPr lang="tr-TR" sz="2600" dirty="0" err="1" smtClean="0"/>
              <a:t>basic</a:t>
            </a:r>
            <a:r>
              <a:rPr lang="tr-TR" sz="2600" dirty="0" smtClean="0"/>
              <a:t> </a:t>
            </a:r>
            <a:r>
              <a:rPr lang="tr-TR" sz="2600" dirty="0" err="1" smtClean="0"/>
              <a:t>components</a:t>
            </a:r>
            <a:endParaRPr lang="tr-TR" sz="2600" dirty="0"/>
          </a:p>
          <a:p>
            <a:pPr lvl="1">
              <a:lnSpc>
                <a:spcPct val="100000"/>
              </a:lnSpc>
            </a:pPr>
            <a:r>
              <a:rPr lang="tr-TR" sz="2600" dirty="0" err="1" smtClean="0"/>
              <a:t>Vulnerability</a:t>
            </a:r>
            <a:endParaRPr lang="tr-TR" sz="2600" dirty="0" smtClean="0"/>
          </a:p>
          <a:p>
            <a:pPr marL="457200" lvl="1" indent="0">
              <a:lnSpc>
                <a:spcPct val="100000"/>
              </a:lnSpc>
              <a:buNone/>
            </a:pPr>
            <a:r>
              <a:rPr lang="tr-TR" sz="2600" dirty="0"/>
              <a:t>	</a:t>
            </a:r>
            <a:r>
              <a:rPr lang="tr-TR" sz="2600" dirty="0" smtClean="0"/>
              <a:t>- </a:t>
            </a:r>
            <a:r>
              <a:rPr lang="tr-TR" sz="2600" dirty="0" err="1" smtClean="0"/>
              <a:t>Weakness</a:t>
            </a:r>
            <a:r>
              <a:rPr lang="tr-TR" sz="2600" dirty="0" smtClean="0"/>
              <a:t> of a </a:t>
            </a:r>
            <a:r>
              <a:rPr lang="tr-TR" sz="2600" dirty="0" err="1" smtClean="0"/>
              <a:t>system</a:t>
            </a:r>
            <a:r>
              <a:rPr lang="tr-TR" sz="2600" dirty="0" smtClean="0"/>
              <a:t> (</a:t>
            </a:r>
            <a:r>
              <a:rPr lang="tr-TR" sz="2600" dirty="0" err="1" smtClean="0"/>
              <a:t>e.g</a:t>
            </a:r>
            <a:r>
              <a:rPr lang="tr-TR" sz="2600" dirty="0" smtClean="0"/>
              <a:t>. </a:t>
            </a:r>
            <a:r>
              <a:rPr lang="tr-TR" sz="2600" dirty="0" err="1"/>
              <a:t>t</a:t>
            </a:r>
            <a:r>
              <a:rPr lang="tr-TR" sz="2600" dirty="0" err="1" smtClean="0"/>
              <a:t>ransferring</a:t>
            </a:r>
            <a:r>
              <a:rPr lang="tr-TR" sz="2600" dirty="0" smtClean="0"/>
              <a:t> data </a:t>
            </a:r>
            <a:r>
              <a:rPr lang="tr-TR" sz="2600" dirty="0" err="1" smtClean="0"/>
              <a:t>clear</a:t>
            </a:r>
            <a:r>
              <a:rPr lang="tr-TR" sz="2600" dirty="0" smtClean="0"/>
              <a:t> </a:t>
            </a:r>
            <a:r>
              <a:rPr lang="tr-TR" sz="2600" dirty="0" err="1" smtClean="0"/>
              <a:t>text</a:t>
            </a:r>
            <a:r>
              <a:rPr lang="tr-TR" sz="2600" dirty="0" smtClean="0"/>
              <a:t>)</a:t>
            </a:r>
          </a:p>
          <a:p>
            <a:pPr marL="457200" lvl="1" indent="0">
              <a:lnSpc>
                <a:spcPct val="100000"/>
              </a:lnSpc>
              <a:buNone/>
            </a:pPr>
            <a:r>
              <a:rPr lang="tr-TR" sz="2600" dirty="0"/>
              <a:t>	</a:t>
            </a:r>
            <a:r>
              <a:rPr lang="tr-TR" sz="2600" dirty="0" smtClean="0"/>
              <a:t>- </a:t>
            </a:r>
            <a:r>
              <a:rPr lang="tr-TR" sz="2600" dirty="0" err="1" smtClean="0"/>
              <a:t>When</a:t>
            </a:r>
            <a:r>
              <a:rPr lang="tr-TR" sz="2600" dirty="0" smtClean="0"/>
              <a:t> </a:t>
            </a:r>
            <a:r>
              <a:rPr lang="tr-TR" sz="2600" dirty="0" err="1" smtClean="0"/>
              <a:t>exploited</a:t>
            </a:r>
            <a:r>
              <a:rPr lang="tr-TR" sz="2600" dirty="0" smtClean="0"/>
              <a:t> </a:t>
            </a:r>
            <a:r>
              <a:rPr lang="tr-TR" sz="2600" dirty="0" err="1" smtClean="0"/>
              <a:t>loss</a:t>
            </a:r>
            <a:r>
              <a:rPr lang="tr-TR" sz="2600" dirty="0" smtClean="0"/>
              <a:t> </a:t>
            </a:r>
            <a:r>
              <a:rPr lang="tr-TR" sz="2600" dirty="0" err="1" smtClean="0"/>
              <a:t>and</a:t>
            </a:r>
            <a:r>
              <a:rPr lang="tr-TR" sz="2600" dirty="0" smtClean="0"/>
              <a:t> </a:t>
            </a:r>
            <a:r>
              <a:rPr lang="tr-TR" sz="2600" dirty="0" err="1" smtClean="0"/>
              <a:t>damage</a:t>
            </a:r>
            <a:r>
              <a:rPr lang="tr-TR" sz="2600" dirty="0" smtClean="0"/>
              <a:t> </a:t>
            </a:r>
            <a:r>
              <a:rPr lang="tr-TR" sz="2600" dirty="0" err="1" smtClean="0"/>
              <a:t>may</a:t>
            </a:r>
            <a:r>
              <a:rPr lang="tr-TR" sz="2600" dirty="0" smtClean="0"/>
              <a:t> ocur</a:t>
            </a:r>
          </a:p>
          <a:p>
            <a:pPr marL="457200" lvl="1" indent="0">
              <a:lnSpc>
                <a:spcPct val="100000"/>
              </a:lnSpc>
              <a:buNone/>
            </a:pPr>
            <a:r>
              <a:rPr lang="tr-TR" sz="2600" dirty="0"/>
              <a:t>	</a:t>
            </a:r>
            <a:r>
              <a:rPr lang="tr-TR" sz="2600" dirty="0" smtClean="0"/>
              <a:t>- </a:t>
            </a:r>
            <a:r>
              <a:rPr lang="tr-TR" sz="2600" dirty="0" err="1" smtClean="0"/>
              <a:t>Exploiting</a:t>
            </a:r>
            <a:r>
              <a:rPr lang="tr-TR" sz="2600" dirty="0" smtClean="0"/>
              <a:t> a </a:t>
            </a:r>
            <a:r>
              <a:rPr lang="tr-TR" sz="2600" dirty="0" err="1" smtClean="0"/>
              <a:t>vulnerability</a:t>
            </a:r>
            <a:r>
              <a:rPr lang="tr-TR" sz="2600" dirty="0" smtClean="0"/>
              <a:t> </a:t>
            </a:r>
            <a:r>
              <a:rPr lang="tr-TR" sz="2600" dirty="0" err="1" smtClean="0"/>
              <a:t>intentionally</a:t>
            </a:r>
            <a:r>
              <a:rPr lang="tr-TR" sz="2600" dirty="0" smtClean="0"/>
              <a:t> is </a:t>
            </a:r>
            <a:r>
              <a:rPr lang="tr-TR" sz="2600" dirty="0" err="1" smtClean="0"/>
              <a:t>called</a:t>
            </a:r>
            <a:r>
              <a:rPr lang="tr-TR" sz="2600" dirty="0" smtClean="0"/>
              <a:t> ‘</a:t>
            </a:r>
            <a:r>
              <a:rPr lang="tr-TR" sz="2600" dirty="0" err="1" smtClean="0"/>
              <a:t>attack</a:t>
            </a:r>
            <a:r>
              <a:rPr lang="tr-TR" sz="2600" dirty="0" smtClean="0"/>
              <a:t>’</a:t>
            </a:r>
            <a:endParaRPr lang="tr-TR" sz="2600" dirty="0"/>
          </a:p>
          <a:p>
            <a:pPr lvl="1">
              <a:lnSpc>
                <a:spcPct val="100000"/>
              </a:lnSpc>
            </a:pPr>
            <a:r>
              <a:rPr lang="tr-TR" sz="2600" dirty="0" err="1" smtClean="0"/>
              <a:t>Threat</a:t>
            </a:r>
            <a:endParaRPr lang="tr-TR" sz="2600" dirty="0" smtClean="0"/>
          </a:p>
          <a:p>
            <a:pPr marL="457200" lvl="1" indent="0">
              <a:lnSpc>
                <a:spcPct val="100000"/>
              </a:lnSpc>
              <a:buNone/>
            </a:pPr>
            <a:r>
              <a:rPr lang="tr-TR" sz="2600" dirty="0"/>
              <a:t>	</a:t>
            </a:r>
            <a:r>
              <a:rPr lang="tr-TR" sz="2600" dirty="0" smtClean="0"/>
              <a:t>- </a:t>
            </a:r>
            <a:r>
              <a:rPr lang="tr-TR" sz="2600" dirty="0" err="1" smtClean="0"/>
              <a:t>Situation</a:t>
            </a:r>
            <a:r>
              <a:rPr lang="tr-TR" sz="2600" dirty="0" smtClean="0"/>
              <a:t> </a:t>
            </a:r>
            <a:r>
              <a:rPr lang="tr-TR" sz="2600" dirty="0" err="1" smtClean="0"/>
              <a:t>that</a:t>
            </a:r>
            <a:r>
              <a:rPr lang="tr-TR" sz="2600" dirty="0" smtClean="0"/>
              <a:t> is </a:t>
            </a:r>
            <a:r>
              <a:rPr lang="tr-TR" sz="2600" dirty="0" err="1" smtClean="0"/>
              <a:t>resolved</a:t>
            </a:r>
            <a:r>
              <a:rPr lang="tr-TR" sz="2600" dirty="0" smtClean="0"/>
              <a:t> </a:t>
            </a:r>
            <a:r>
              <a:rPr lang="tr-TR" sz="2600" dirty="0" err="1" smtClean="0"/>
              <a:t>when</a:t>
            </a:r>
            <a:r>
              <a:rPr lang="tr-TR" sz="2600" dirty="0" smtClean="0"/>
              <a:t> </a:t>
            </a:r>
            <a:r>
              <a:rPr lang="tr-TR" sz="2600" dirty="0" err="1" smtClean="0"/>
              <a:t>we</a:t>
            </a:r>
            <a:r>
              <a:rPr lang="tr-TR" sz="2600" dirty="0" smtClean="0"/>
              <a:t> </a:t>
            </a:r>
            <a:r>
              <a:rPr lang="tr-TR" sz="2600" dirty="0" err="1" smtClean="0"/>
              <a:t>prevent</a:t>
            </a:r>
            <a:r>
              <a:rPr lang="tr-TR" sz="2600" dirty="0" smtClean="0"/>
              <a:t> </a:t>
            </a:r>
            <a:r>
              <a:rPr lang="tr-TR" sz="2600" dirty="0" err="1" smtClean="0"/>
              <a:t>the</a:t>
            </a:r>
            <a:r>
              <a:rPr lang="tr-TR" sz="2600" dirty="0" smtClean="0"/>
              <a:t> </a:t>
            </a:r>
            <a:r>
              <a:rPr lang="tr-TR" sz="2600" dirty="0" err="1" smtClean="0"/>
              <a:t>weakness</a:t>
            </a:r>
            <a:endParaRPr lang="tr-TR" sz="2600" dirty="0" smtClean="0"/>
          </a:p>
          <a:p>
            <a:pPr marL="457200" lvl="1" indent="0">
              <a:lnSpc>
                <a:spcPct val="100000"/>
              </a:lnSpc>
              <a:buNone/>
            </a:pPr>
            <a:r>
              <a:rPr lang="tr-TR" sz="2600" dirty="0"/>
              <a:t>	</a:t>
            </a:r>
            <a:r>
              <a:rPr lang="tr-TR" sz="2600" dirty="0" smtClean="0"/>
              <a:t>- </a:t>
            </a:r>
            <a:r>
              <a:rPr lang="tr-TR" sz="2600" dirty="0" err="1" smtClean="0"/>
              <a:t>It</a:t>
            </a:r>
            <a:r>
              <a:rPr lang="tr-TR" sz="2600" dirty="0" smtClean="0"/>
              <a:t> </a:t>
            </a:r>
            <a:r>
              <a:rPr lang="tr-TR" sz="2600" dirty="0" err="1" smtClean="0"/>
              <a:t>may</a:t>
            </a:r>
            <a:r>
              <a:rPr lang="tr-TR" sz="2600" dirty="0" smtClean="0"/>
              <a:t> be an </a:t>
            </a:r>
            <a:r>
              <a:rPr lang="tr-TR" sz="2600" i="1" dirty="0" err="1" smtClean="0">
                <a:solidFill>
                  <a:srgbClr val="FF0000"/>
                </a:solidFill>
              </a:rPr>
              <a:t>attack</a:t>
            </a:r>
            <a:r>
              <a:rPr lang="tr-TR" sz="2600" dirty="0" smtClean="0"/>
              <a:t> </a:t>
            </a:r>
            <a:r>
              <a:rPr lang="tr-TR" sz="2600" dirty="0" err="1" smtClean="0"/>
              <a:t>or</a:t>
            </a:r>
            <a:r>
              <a:rPr lang="tr-TR" sz="2600" dirty="0" smtClean="0"/>
              <a:t> </a:t>
            </a:r>
            <a:r>
              <a:rPr lang="tr-TR" sz="2600" dirty="0" err="1" smtClean="0"/>
              <a:t>innocent</a:t>
            </a:r>
            <a:r>
              <a:rPr lang="tr-TR" sz="2600" dirty="0" smtClean="0"/>
              <a:t> </a:t>
            </a:r>
            <a:r>
              <a:rPr lang="tr-TR" sz="2600" dirty="0" err="1" smtClean="0"/>
              <a:t>fault</a:t>
            </a:r>
            <a:r>
              <a:rPr lang="tr-TR" sz="2600" dirty="0" smtClean="0"/>
              <a:t> of a </a:t>
            </a:r>
            <a:r>
              <a:rPr lang="tr-TR" sz="2600" dirty="0" err="1" smtClean="0"/>
              <a:t>person</a:t>
            </a:r>
            <a:endParaRPr lang="tr-TR" sz="2600" dirty="0"/>
          </a:p>
          <a:p>
            <a:pPr lvl="1">
              <a:lnSpc>
                <a:spcPct val="100000"/>
              </a:lnSpc>
            </a:pPr>
            <a:r>
              <a:rPr lang="tr-TR" sz="2600" dirty="0" err="1" smtClean="0"/>
              <a:t>Countermeasure</a:t>
            </a:r>
            <a:endParaRPr lang="tr-TR" sz="2600" dirty="0" smtClean="0"/>
          </a:p>
          <a:p>
            <a:pPr marL="914400" lvl="2" indent="0">
              <a:lnSpc>
                <a:spcPct val="100000"/>
              </a:lnSpc>
              <a:buNone/>
            </a:pPr>
            <a:r>
              <a:rPr lang="tr-TR" sz="2600" dirty="0" smtClean="0"/>
              <a:t>- </a:t>
            </a:r>
            <a:r>
              <a:rPr lang="tr-TR" sz="2600" dirty="0" err="1" smtClean="0"/>
              <a:t>Ways</a:t>
            </a:r>
            <a:r>
              <a:rPr lang="tr-TR" sz="2600" dirty="0" smtClean="0"/>
              <a:t> of </a:t>
            </a:r>
            <a:r>
              <a:rPr lang="tr-TR" sz="2600" dirty="0" err="1" smtClean="0"/>
              <a:t>resolving</a:t>
            </a:r>
            <a:r>
              <a:rPr lang="tr-TR" sz="2600" dirty="0" smtClean="0"/>
              <a:t> a </a:t>
            </a:r>
            <a:r>
              <a:rPr lang="tr-TR" sz="2600" dirty="0" err="1" smtClean="0"/>
              <a:t>vulnerability</a:t>
            </a:r>
            <a:r>
              <a:rPr lang="tr-TR" sz="2600" dirty="0" smtClean="0"/>
              <a:t> (</a:t>
            </a:r>
            <a:r>
              <a:rPr lang="tr-TR" sz="2600" dirty="0" err="1" smtClean="0"/>
              <a:t>e.g</a:t>
            </a:r>
            <a:r>
              <a:rPr lang="tr-TR" sz="2600" dirty="0" smtClean="0"/>
              <a:t>. </a:t>
            </a:r>
            <a:r>
              <a:rPr lang="tr-TR" sz="2600" dirty="0" err="1" smtClean="0"/>
              <a:t>updating</a:t>
            </a:r>
            <a:r>
              <a:rPr lang="tr-TR" sz="2600" dirty="0" smtClean="0"/>
              <a:t> </a:t>
            </a:r>
            <a:r>
              <a:rPr lang="tr-TR" sz="2600" dirty="0" err="1" smtClean="0"/>
              <a:t>the</a:t>
            </a:r>
            <a:r>
              <a:rPr lang="tr-TR" sz="2600" dirty="0" smtClean="0"/>
              <a:t> OS)</a:t>
            </a:r>
            <a:endParaRPr lang="tr-TR" sz="2600"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a:t>
            </a:r>
            <a:r>
              <a:rPr lang="tr-TR" sz="3600" b="1" dirty="0" smtClean="0">
                <a:solidFill>
                  <a:srgbClr val="FF0000"/>
                </a:solidFill>
              </a:rPr>
              <a:t> </a:t>
            </a:r>
            <a:r>
              <a:rPr lang="tr-TR" sz="3600" b="1" dirty="0" err="1" smtClean="0">
                <a:solidFill>
                  <a:srgbClr val="FF0000"/>
                </a:solidFill>
              </a:rPr>
              <a:t>security</a:t>
            </a:r>
            <a:endParaRPr lang="tr-TR" sz="3600" b="1" dirty="0">
              <a:solidFill>
                <a:srgbClr val="FF0000"/>
              </a:solidFill>
            </a:endParaRPr>
          </a:p>
        </p:txBody>
      </p:sp>
    </p:spTree>
    <p:extLst>
      <p:ext uri="{BB962C8B-B14F-4D97-AF65-F5344CB8AC3E}">
        <p14:creationId xmlns="" xmlns:p14="http://schemas.microsoft.com/office/powerpoint/2010/main" val="176874048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71078" y="0"/>
            <a:ext cx="5687568" cy="6858000"/>
          </a:xfrm>
          <a:prstGeom prst="rect">
            <a:avLst/>
          </a:prstGeom>
        </p:spPr>
      </p:pic>
      <p:sp>
        <p:nvSpPr>
          <p:cNvPr id="6" name="Title 1"/>
          <p:cNvSpPr txBox="1">
            <a:spLocks/>
          </p:cNvSpPr>
          <p:nvPr/>
        </p:nvSpPr>
        <p:spPr>
          <a:xfrm>
            <a:off x="211962" y="115747"/>
            <a:ext cx="2359116" cy="1659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err="1" smtClean="0">
                <a:solidFill>
                  <a:srgbClr val="FF0000"/>
                </a:solidFill>
              </a:rPr>
              <a:t>Symantec</a:t>
            </a:r>
            <a:r>
              <a:rPr lang="tr-TR" sz="2400" b="1" dirty="0" smtClean="0">
                <a:solidFill>
                  <a:srgbClr val="FF0000"/>
                </a:solidFill>
              </a:rPr>
              <a:t> Internet Security </a:t>
            </a:r>
            <a:r>
              <a:rPr lang="tr-TR" sz="2400" b="1" dirty="0" err="1" smtClean="0">
                <a:solidFill>
                  <a:srgbClr val="FF0000"/>
                </a:solidFill>
              </a:rPr>
              <a:t>Threat</a:t>
            </a:r>
            <a:r>
              <a:rPr lang="tr-TR" sz="2400" b="1" dirty="0" smtClean="0">
                <a:solidFill>
                  <a:srgbClr val="FF0000"/>
                </a:solidFill>
              </a:rPr>
              <a:t> Report 2016</a:t>
            </a:r>
            <a:endParaRPr lang="tr-TR" sz="2400" b="1" dirty="0">
              <a:solidFill>
                <a:srgbClr val="FF0000"/>
              </a:solidFill>
            </a:endParaRPr>
          </a:p>
        </p:txBody>
      </p:sp>
    </p:spTree>
    <p:extLst>
      <p:ext uri="{BB962C8B-B14F-4D97-AF65-F5344CB8AC3E}">
        <p14:creationId xmlns="" xmlns:p14="http://schemas.microsoft.com/office/powerpoint/2010/main" val="239473871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82327" y="0"/>
            <a:ext cx="5943600" cy="6819900"/>
          </a:xfrm>
          <a:prstGeom prst="rect">
            <a:avLst/>
          </a:prstGeom>
        </p:spPr>
      </p:pic>
      <p:sp>
        <p:nvSpPr>
          <p:cNvPr id="5" name="Title 1"/>
          <p:cNvSpPr txBox="1">
            <a:spLocks/>
          </p:cNvSpPr>
          <p:nvPr/>
        </p:nvSpPr>
        <p:spPr>
          <a:xfrm>
            <a:off x="211962" y="115747"/>
            <a:ext cx="2359116" cy="1659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err="1" smtClean="0">
                <a:solidFill>
                  <a:srgbClr val="FF0000"/>
                </a:solidFill>
              </a:rPr>
              <a:t>Symantec</a:t>
            </a:r>
            <a:r>
              <a:rPr lang="tr-TR" sz="2400" b="1" dirty="0" smtClean="0">
                <a:solidFill>
                  <a:srgbClr val="FF0000"/>
                </a:solidFill>
              </a:rPr>
              <a:t> Internet Security </a:t>
            </a:r>
            <a:r>
              <a:rPr lang="tr-TR" sz="2400" b="1" dirty="0" err="1" smtClean="0">
                <a:solidFill>
                  <a:srgbClr val="FF0000"/>
                </a:solidFill>
              </a:rPr>
              <a:t>Threat</a:t>
            </a:r>
            <a:r>
              <a:rPr lang="tr-TR" sz="2400" b="1" dirty="0" smtClean="0">
                <a:solidFill>
                  <a:srgbClr val="FF0000"/>
                </a:solidFill>
              </a:rPr>
              <a:t> Report 2016</a:t>
            </a:r>
            <a:endParaRPr lang="tr-TR" sz="2400" b="1" dirty="0">
              <a:solidFill>
                <a:srgbClr val="FF0000"/>
              </a:solidFill>
            </a:endParaRPr>
          </a:p>
        </p:txBody>
      </p:sp>
    </p:spTree>
    <p:extLst>
      <p:ext uri="{BB962C8B-B14F-4D97-AF65-F5344CB8AC3E}">
        <p14:creationId xmlns="" xmlns:p14="http://schemas.microsoft.com/office/powerpoint/2010/main" val="389546916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a:t>
            </a:r>
            <a:r>
              <a:rPr lang="tr-TR" sz="3600" b="1" dirty="0" smtClean="0">
                <a:solidFill>
                  <a:srgbClr val="FF0000"/>
                </a:solidFill>
              </a:rPr>
              <a:t> </a:t>
            </a:r>
            <a:r>
              <a:rPr lang="tr-TR" sz="3600" b="1" dirty="0" err="1" smtClean="0">
                <a:solidFill>
                  <a:srgbClr val="FF0000"/>
                </a:solidFill>
              </a:rPr>
              <a:t>security</a:t>
            </a:r>
            <a:endParaRPr lang="tr-TR" sz="3600" b="1" dirty="0">
              <a:solidFill>
                <a:srgbClr val="FF0000"/>
              </a:solidFill>
            </a:endParaRPr>
          </a:p>
        </p:txBody>
      </p:sp>
      <p:pic>
        <p:nvPicPr>
          <p:cNvPr id="6" name="Content Placeholder 3" descr="security vulnerabilities">
            <a:hlinkClick r:id="rId2"/>
          </p:cNvPr>
          <p:cNvPicPr>
            <a:picLocks noGrp="1"/>
          </p:cNvPicPr>
          <p:nvPr/>
        </p:nvPicPr>
        <p:blipFill rotWithShape="1">
          <a:blip r:embed="rId3">
            <a:extLst>
              <a:ext uri="{28A0092B-C50C-407E-A947-70E740481C1C}">
                <a14:useLocalDpi xmlns="" xmlns:a14="http://schemas.microsoft.com/office/drawing/2010/main" val="0"/>
              </a:ext>
            </a:extLst>
          </a:blip>
          <a:srcRect b="14051"/>
          <a:stretch/>
        </p:blipFill>
        <p:spPr bwMode="auto">
          <a:xfrm>
            <a:off x="770516" y="1917102"/>
            <a:ext cx="7330835" cy="2961099"/>
          </a:xfrm>
          <a:prstGeom prst="rect">
            <a:avLst/>
          </a:prstGeom>
          <a:noFill/>
          <a:ln>
            <a:noFill/>
          </a:ln>
        </p:spPr>
      </p:pic>
      <p:sp>
        <p:nvSpPr>
          <p:cNvPr id="7" name="Title 1">
            <a:extLst>
              <a:ext uri="{FF2B5EF4-FFF2-40B4-BE49-F238E27FC236}">
                <a16:creationId xmlns="" xmlns:a16="http://schemas.microsoft.com/office/drawing/2014/main" id="{6E60610A-C64E-6341-8132-876E871AA0D1}"/>
              </a:ext>
            </a:extLst>
          </p:cNvPr>
          <p:cNvSpPr txBox="1">
            <a:spLocks/>
          </p:cNvSpPr>
          <p:nvPr/>
        </p:nvSpPr>
        <p:spPr>
          <a:xfrm>
            <a:off x="96819" y="5125626"/>
            <a:ext cx="7772400" cy="633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smtClean="0">
                <a:solidFill>
                  <a:srgbClr val="FF0000"/>
                </a:solidFill>
              </a:rPr>
              <a:t>* BCP: </a:t>
            </a:r>
            <a:r>
              <a:rPr lang="tr-TR" sz="2400" b="1" u="sng" dirty="0" smtClean="0">
                <a:solidFill>
                  <a:srgbClr val="FF0000"/>
                </a:solidFill>
              </a:rPr>
              <a:t>B</a:t>
            </a:r>
            <a:r>
              <a:rPr lang="tr-TR" sz="2400" b="1" dirty="0" smtClean="0">
                <a:solidFill>
                  <a:srgbClr val="FF0000"/>
                </a:solidFill>
              </a:rPr>
              <a:t>usiness </a:t>
            </a:r>
            <a:r>
              <a:rPr lang="tr-TR" sz="2400" b="1" u="sng" dirty="0" err="1" smtClean="0">
                <a:solidFill>
                  <a:srgbClr val="FF0000"/>
                </a:solidFill>
              </a:rPr>
              <a:t>C</a:t>
            </a:r>
            <a:r>
              <a:rPr lang="tr-TR" sz="2400" b="1" dirty="0" err="1" smtClean="0">
                <a:solidFill>
                  <a:srgbClr val="FF0000"/>
                </a:solidFill>
              </a:rPr>
              <a:t>ontinuity</a:t>
            </a:r>
            <a:r>
              <a:rPr lang="tr-TR" sz="2400" b="1" dirty="0" smtClean="0">
                <a:solidFill>
                  <a:srgbClr val="FF0000"/>
                </a:solidFill>
              </a:rPr>
              <a:t> </a:t>
            </a:r>
            <a:r>
              <a:rPr lang="tr-TR" sz="2400" b="1" u="sng" dirty="0" smtClean="0">
                <a:solidFill>
                  <a:srgbClr val="FF0000"/>
                </a:solidFill>
              </a:rPr>
              <a:t>P</a:t>
            </a:r>
            <a:r>
              <a:rPr lang="tr-TR" sz="2400" b="1" dirty="0" smtClean="0">
                <a:solidFill>
                  <a:srgbClr val="FF0000"/>
                </a:solidFill>
              </a:rPr>
              <a:t>lanning</a:t>
            </a:r>
            <a:endParaRPr lang="tr-TR" sz="2400" b="1" dirty="0">
              <a:solidFill>
                <a:srgbClr val="FF0000"/>
              </a:solidFill>
            </a:endParaRPr>
          </a:p>
        </p:txBody>
      </p:sp>
      <p:sp>
        <p:nvSpPr>
          <p:cNvPr id="8" name="Title 1">
            <a:extLst>
              <a:ext uri="{FF2B5EF4-FFF2-40B4-BE49-F238E27FC236}">
                <a16:creationId xmlns="" xmlns:a16="http://schemas.microsoft.com/office/drawing/2014/main" id="{6E60610A-C64E-6341-8132-876E871AA0D1}"/>
              </a:ext>
            </a:extLst>
          </p:cNvPr>
          <p:cNvSpPr txBox="1">
            <a:spLocks/>
          </p:cNvSpPr>
          <p:nvPr/>
        </p:nvSpPr>
        <p:spPr>
          <a:xfrm>
            <a:off x="211962" y="1046896"/>
            <a:ext cx="8447944" cy="633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70C0"/>
                </a:solidFill>
              </a:rPr>
              <a:t>Risk</a:t>
            </a:r>
            <a:r>
              <a:rPr lang="tr-TR" sz="2400" b="1" dirty="0" smtClean="0">
                <a:solidFill>
                  <a:srgbClr val="0070C0"/>
                </a:solidFill>
              </a:rPr>
              <a:t>---</a:t>
            </a:r>
            <a:r>
              <a:rPr lang="en-US" sz="2400" b="1" dirty="0" smtClean="0">
                <a:solidFill>
                  <a:srgbClr val="0070C0"/>
                </a:solidFill>
              </a:rPr>
              <a:t>potential </a:t>
            </a:r>
            <a:r>
              <a:rPr lang="en-US" sz="2400" b="1" dirty="0">
                <a:solidFill>
                  <a:srgbClr val="0070C0"/>
                </a:solidFill>
              </a:rPr>
              <a:t>for loss, damage, or destruction of an asset as a result of a threat exploiting a vulnerability</a:t>
            </a:r>
          </a:p>
        </p:txBody>
      </p:sp>
    </p:spTree>
    <p:extLst>
      <p:ext uri="{BB962C8B-B14F-4D97-AF65-F5344CB8AC3E}">
        <p14:creationId xmlns="" xmlns:p14="http://schemas.microsoft.com/office/powerpoint/2010/main" val="425558993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a:t>
            </a:r>
            <a:r>
              <a:rPr lang="tr-TR" sz="3600" b="1" dirty="0" smtClean="0">
                <a:solidFill>
                  <a:srgbClr val="FF0000"/>
                </a:solidFill>
              </a:rPr>
              <a:t> </a:t>
            </a:r>
            <a:r>
              <a:rPr lang="tr-TR" sz="3600" b="1" dirty="0" err="1" smtClean="0">
                <a:solidFill>
                  <a:srgbClr val="FF0000"/>
                </a:solidFill>
              </a:rPr>
              <a:t>security</a:t>
            </a:r>
            <a:endParaRPr lang="tr-TR" sz="3600" b="1" dirty="0">
              <a:solidFill>
                <a:srgbClr val="FF0000"/>
              </a:solidFill>
            </a:endParaRPr>
          </a:p>
        </p:txBody>
      </p:sp>
      <p:sp>
        <p:nvSpPr>
          <p:cNvPr id="8" name="Title 1">
            <a:extLst>
              <a:ext uri="{FF2B5EF4-FFF2-40B4-BE49-F238E27FC236}">
                <a16:creationId xmlns="" xmlns:a16="http://schemas.microsoft.com/office/drawing/2014/main" id="{6E60610A-C64E-6341-8132-876E871AA0D1}"/>
              </a:ext>
            </a:extLst>
          </p:cNvPr>
          <p:cNvSpPr txBox="1">
            <a:spLocks/>
          </p:cNvSpPr>
          <p:nvPr/>
        </p:nvSpPr>
        <p:spPr>
          <a:xfrm>
            <a:off x="211962" y="1111441"/>
            <a:ext cx="8447944" cy="3482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000" b="1" dirty="0" err="1" smtClean="0"/>
              <a:t>e.g</a:t>
            </a:r>
            <a:r>
              <a:rPr lang="tr-TR" sz="3000" b="1" dirty="0" smtClean="0"/>
              <a:t>. </a:t>
            </a:r>
            <a:r>
              <a:rPr lang="en-US" sz="3000" b="1" dirty="0" smtClean="0"/>
              <a:t>In </a:t>
            </a:r>
            <a:r>
              <a:rPr lang="en-US" sz="3000" b="1" dirty="0"/>
              <a:t>a system that allows weak </a:t>
            </a:r>
            <a:r>
              <a:rPr lang="en-US" sz="3000" b="1" dirty="0" smtClean="0"/>
              <a:t>passwords</a:t>
            </a:r>
            <a:r>
              <a:rPr lang="tr-TR" sz="3000" b="1" dirty="0" smtClean="0"/>
              <a:t>;</a:t>
            </a:r>
            <a:endParaRPr lang="en-US" sz="3000" b="1" dirty="0"/>
          </a:p>
          <a:p>
            <a:endParaRPr lang="tr-TR" sz="3000" b="1" dirty="0" smtClean="0">
              <a:solidFill>
                <a:srgbClr val="0070C0"/>
              </a:solidFill>
            </a:endParaRPr>
          </a:p>
          <a:p>
            <a:r>
              <a:rPr lang="en-US" sz="3000" b="1" dirty="0" smtClean="0">
                <a:solidFill>
                  <a:srgbClr val="0070C0"/>
                </a:solidFill>
              </a:rPr>
              <a:t>Vulnerability-</a:t>
            </a:r>
            <a:r>
              <a:rPr lang="en-US" sz="3000" b="1" dirty="0">
                <a:solidFill>
                  <a:srgbClr val="0070C0"/>
                </a:solidFill>
              </a:rPr>
              <a:t>--</a:t>
            </a:r>
            <a:r>
              <a:rPr lang="en-US" sz="3000" b="1" dirty="0"/>
              <a:t>password is vulnerable for dictionary or exhaustive key attacks</a:t>
            </a:r>
          </a:p>
          <a:p>
            <a:pPr algn="just"/>
            <a:r>
              <a:rPr lang="en-US" sz="3000" b="1" dirty="0">
                <a:solidFill>
                  <a:srgbClr val="0070C0"/>
                </a:solidFill>
              </a:rPr>
              <a:t>Threat---</a:t>
            </a:r>
            <a:r>
              <a:rPr lang="en-US" sz="3000" b="1" dirty="0"/>
              <a:t>An intruder can exploit the password weakness to break into the system</a:t>
            </a:r>
          </a:p>
          <a:p>
            <a:pPr algn="just"/>
            <a:r>
              <a:rPr lang="en-US" sz="3000" b="1" dirty="0">
                <a:solidFill>
                  <a:srgbClr val="0070C0"/>
                </a:solidFill>
              </a:rPr>
              <a:t>Risk---</a:t>
            </a:r>
            <a:r>
              <a:rPr lang="en-US" sz="3000" b="1" dirty="0"/>
              <a:t>the resources within the system are prone for illegal access/modify/damage by the </a:t>
            </a:r>
            <a:r>
              <a:rPr lang="en-US" sz="3000" b="1" dirty="0" smtClean="0"/>
              <a:t>intruder</a:t>
            </a:r>
            <a:endParaRPr lang="en-US" sz="3000" b="1" dirty="0"/>
          </a:p>
        </p:txBody>
      </p:sp>
    </p:spTree>
    <p:extLst>
      <p:ext uri="{BB962C8B-B14F-4D97-AF65-F5344CB8AC3E}">
        <p14:creationId xmlns="" xmlns:p14="http://schemas.microsoft.com/office/powerpoint/2010/main" val="362136378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829152"/>
            <a:ext cx="8495818" cy="5660021"/>
          </a:xfrm>
        </p:spPr>
        <p:txBody>
          <a:bodyPr>
            <a:normAutofit/>
          </a:bodyPr>
          <a:lstStyle/>
          <a:p>
            <a:pPr>
              <a:lnSpc>
                <a:spcPct val="100000"/>
              </a:lnSpc>
            </a:pPr>
            <a:r>
              <a:rPr lang="tr-TR" b="1" dirty="0" err="1" smtClean="0"/>
              <a:t>Attackers</a:t>
            </a:r>
            <a:endParaRPr lang="tr-TR" b="1" dirty="0"/>
          </a:p>
          <a:p>
            <a:pPr lvl="1">
              <a:lnSpc>
                <a:spcPct val="100000"/>
              </a:lnSpc>
              <a:spcAft>
                <a:spcPts val="1200"/>
              </a:spcAft>
              <a:buNone/>
            </a:pPr>
            <a:r>
              <a:rPr lang="tr-TR" b="1" dirty="0" smtClean="0"/>
              <a:t>- </a:t>
            </a:r>
            <a:r>
              <a:rPr lang="tr-TR" b="1" dirty="0" err="1" smtClean="0"/>
              <a:t>Amateur</a:t>
            </a:r>
            <a:endParaRPr lang="tr-TR" b="1" dirty="0" smtClean="0"/>
          </a:p>
          <a:p>
            <a:pPr marL="457200" lvl="1" indent="0">
              <a:lnSpc>
                <a:spcPct val="100000"/>
              </a:lnSpc>
              <a:spcAft>
                <a:spcPts val="1200"/>
              </a:spcAft>
              <a:buNone/>
            </a:pPr>
            <a:r>
              <a:rPr lang="tr-TR" sz="2200" b="1" dirty="0"/>
              <a:t>	</a:t>
            </a:r>
            <a:r>
              <a:rPr lang="tr-TR" sz="2200" b="1" dirty="0" smtClean="0"/>
              <a:t>* e.g. </a:t>
            </a:r>
            <a:r>
              <a:rPr lang="tr-TR" sz="2200" b="1" dirty="0" err="1" smtClean="0"/>
              <a:t>download</a:t>
            </a:r>
            <a:r>
              <a:rPr lang="tr-TR" sz="2200" b="1" dirty="0" smtClean="0"/>
              <a:t> a </a:t>
            </a:r>
            <a:r>
              <a:rPr lang="tr-TR" sz="2200" b="1" dirty="0" err="1" smtClean="0"/>
              <a:t>tool</a:t>
            </a:r>
            <a:r>
              <a:rPr lang="tr-TR" sz="2200" b="1" dirty="0" smtClean="0"/>
              <a:t>, </a:t>
            </a:r>
            <a:r>
              <a:rPr lang="tr-TR" sz="2200" b="1" dirty="0" err="1" smtClean="0"/>
              <a:t>try</a:t>
            </a:r>
            <a:r>
              <a:rPr lang="tr-TR" sz="2200" b="1" dirty="0" smtClean="0"/>
              <a:t> it, </a:t>
            </a:r>
            <a:r>
              <a:rPr lang="tr-TR" sz="2200" b="1" dirty="0" err="1" smtClean="0"/>
              <a:t>and</a:t>
            </a:r>
            <a:r>
              <a:rPr lang="tr-TR" sz="2200" b="1" dirty="0" smtClean="0"/>
              <a:t> </a:t>
            </a:r>
            <a:r>
              <a:rPr lang="tr-TR" sz="2200" b="1" dirty="0" err="1" smtClean="0"/>
              <a:t>use</a:t>
            </a:r>
            <a:r>
              <a:rPr lang="tr-TR" sz="2200" b="1" dirty="0" smtClean="0"/>
              <a:t> it on </a:t>
            </a:r>
            <a:r>
              <a:rPr lang="tr-TR" sz="2200" b="1" dirty="0" err="1" smtClean="0"/>
              <a:t>another</a:t>
            </a:r>
            <a:r>
              <a:rPr lang="tr-TR" sz="2200" b="1" dirty="0" smtClean="0"/>
              <a:t> </a:t>
            </a:r>
            <a:r>
              <a:rPr lang="tr-TR" sz="2200" b="1" dirty="0" err="1" smtClean="0"/>
              <a:t>person’s</a:t>
            </a:r>
            <a:r>
              <a:rPr lang="tr-TR" sz="2200" b="1" dirty="0" smtClean="0"/>
              <a:t> mobile </a:t>
            </a:r>
            <a:r>
              <a:rPr lang="tr-TR" sz="2200" b="1" dirty="0" err="1" smtClean="0"/>
              <a:t>phone</a:t>
            </a:r>
            <a:r>
              <a:rPr lang="tr-TR" sz="2200" b="1" dirty="0" smtClean="0"/>
              <a:t> </a:t>
            </a:r>
            <a:r>
              <a:rPr lang="tr-TR" sz="2200" b="1" dirty="0" err="1" smtClean="0"/>
              <a:t>to</a:t>
            </a:r>
            <a:r>
              <a:rPr lang="tr-TR" sz="2200" b="1" dirty="0" smtClean="0"/>
              <a:t> </a:t>
            </a:r>
            <a:r>
              <a:rPr lang="tr-TR" sz="2200" b="1" dirty="0" err="1" smtClean="0"/>
              <a:t>take</a:t>
            </a:r>
            <a:r>
              <a:rPr lang="tr-TR" sz="2200" b="1" dirty="0" smtClean="0"/>
              <a:t> a </a:t>
            </a:r>
            <a:r>
              <a:rPr lang="tr-TR" sz="2200" b="1" dirty="0" err="1" smtClean="0"/>
              <a:t>look</a:t>
            </a:r>
            <a:r>
              <a:rPr lang="tr-TR" sz="2200" b="1" dirty="0" smtClean="0"/>
              <a:t> at his/her </a:t>
            </a:r>
            <a:r>
              <a:rPr lang="tr-TR" sz="2200" b="1" dirty="0" err="1" smtClean="0"/>
              <a:t>photographs</a:t>
            </a:r>
            <a:r>
              <a:rPr lang="tr-TR" sz="2200" b="1" dirty="0" smtClean="0"/>
              <a:t>---</a:t>
            </a:r>
            <a:r>
              <a:rPr lang="tr-TR" sz="2200" b="1" dirty="0" err="1" smtClean="0"/>
              <a:t>script</a:t>
            </a:r>
            <a:r>
              <a:rPr lang="tr-TR" sz="2200" b="1" dirty="0" smtClean="0"/>
              <a:t> </a:t>
            </a:r>
            <a:r>
              <a:rPr lang="tr-TR" sz="2200" b="1" dirty="0" err="1" smtClean="0"/>
              <a:t>kiddies</a:t>
            </a:r>
            <a:endParaRPr lang="tr-TR" sz="2200" b="1" dirty="0"/>
          </a:p>
          <a:p>
            <a:pPr lvl="1">
              <a:lnSpc>
                <a:spcPct val="100000"/>
              </a:lnSpc>
              <a:spcAft>
                <a:spcPts val="1200"/>
              </a:spcAft>
              <a:buNone/>
            </a:pPr>
            <a:r>
              <a:rPr lang="tr-TR" b="1" dirty="0" smtClean="0">
                <a:solidFill>
                  <a:srgbClr val="0070C0"/>
                </a:solidFill>
              </a:rPr>
              <a:t>- Hacker</a:t>
            </a:r>
          </a:p>
          <a:p>
            <a:pPr marL="457200" lvl="1" indent="0">
              <a:lnSpc>
                <a:spcPct val="100000"/>
              </a:lnSpc>
              <a:spcAft>
                <a:spcPts val="1200"/>
              </a:spcAft>
              <a:buNone/>
            </a:pPr>
            <a:r>
              <a:rPr lang="tr-TR" sz="2200" b="1" dirty="0"/>
              <a:t>	</a:t>
            </a:r>
            <a:r>
              <a:rPr lang="tr-TR" sz="2200" b="1" dirty="0" smtClean="0"/>
              <a:t>* </a:t>
            </a:r>
            <a:r>
              <a:rPr lang="tr-TR" sz="2200" b="1" dirty="0" err="1" smtClean="0"/>
              <a:t>Actually</a:t>
            </a:r>
            <a:r>
              <a:rPr lang="tr-TR" sz="2200" b="1" dirty="0" smtClean="0"/>
              <a:t> </a:t>
            </a:r>
            <a:r>
              <a:rPr lang="tr-TR" sz="2200" b="1" dirty="0" err="1" smtClean="0"/>
              <a:t>innocent</a:t>
            </a:r>
            <a:r>
              <a:rPr lang="tr-TR" sz="2200" b="1" dirty="0" smtClean="0"/>
              <a:t> (</a:t>
            </a:r>
            <a:r>
              <a:rPr lang="tr-TR" sz="2200" b="1" dirty="0" err="1" smtClean="0"/>
              <a:t>detect</a:t>
            </a:r>
            <a:r>
              <a:rPr lang="tr-TR" sz="2200" b="1" dirty="0" smtClean="0"/>
              <a:t> </a:t>
            </a:r>
            <a:r>
              <a:rPr lang="tr-TR" sz="2200" b="1" dirty="0" err="1" smtClean="0"/>
              <a:t>and</a:t>
            </a:r>
            <a:r>
              <a:rPr lang="tr-TR" sz="2200" b="1" dirty="0" smtClean="0"/>
              <a:t> </a:t>
            </a:r>
            <a:r>
              <a:rPr lang="tr-TR" sz="2200" b="1" dirty="0" err="1" smtClean="0"/>
              <a:t>report</a:t>
            </a:r>
            <a:r>
              <a:rPr lang="tr-TR" sz="2200" b="1" dirty="0" smtClean="0"/>
              <a:t> </a:t>
            </a:r>
            <a:r>
              <a:rPr lang="tr-TR" sz="2200" b="1" dirty="0" err="1" smtClean="0"/>
              <a:t>the</a:t>
            </a:r>
            <a:r>
              <a:rPr lang="tr-TR" sz="2200" b="1" dirty="0" smtClean="0"/>
              <a:t> </a:t>
            </a:r>
            <a:r>
              <a:rPr lang="tr-TR" sz="2200" b="1" dirty="0" err="1" smtClean="0"/>
              <a:t>vulnerabilities</a:t>
            </a:r>
            <a:r>
              <a:rPr lang="tr-TR" sz="2200" b="1" dirty="0" smtClean="0"/>
              <a:t> </a:t>
            </a:r>
            <a:r>
              <a:rPr lang="tr-TR" sz="2200" b="1" dirty="0" err="1" smtClean="0"/>
              <a:t>to</a:t>
            </a:r>
            <a:r>
              <a:rPr lang="tr-TR" sz="2200" b="1" dirty="0" smtClean="0"/>
              <a:t> </a:t>
            </a:r>
            <a:r>
              <a:rPr lang="tr-TR" sz="2200" b="1" dirty="0" err="1" smtClean="0"/>
              <a:t>the</a:t>
            </a:r>
            <a:r>
              <a:rPr lang="tr-TR" sz="2200" b="1" dirty="0" smtClean="0"/>
              <a:t> </a:t>
            </a:r>
            <a:r>
              <a:rPr lang="tr-TR" sz="2200" b="1" dirty="0" err="1" smtClean="0"/>
              <a:t>owner</a:t>
            </a:r>
            <a:r>
              <a:rPr lang="tr-TR" sz="2200" b="1" dirty="0" smtClean="0"/>
              <a:t> of a </a:t>
            </a:r>
            <a:r>
              <a:rPr lang="tr-TR" sz="2200" b="1" dirty="0" err="1" smtClean="0"/>
              <a:t>system</a:t>
            </a:r>
            <a:r>
              <a:rPr lang="tr-TR" sz="2200" b="1" dirty="0" smtClean="0"/>
              <a:t>)</a:t>
            </a:r>
            <a:endParaRPr lang="tr-TR" sz="2200" b="1" dirty="0"/>
          </a:p>
          <a:p>
            <a:pPr marL="457200" lvl="1" indent="0">
              <a:lnSpc>
                <a:spcPct val="100000"/>
              </a:lnSpc>
              <a:spcAft>
                <a:spcPts val="1200"/>
              </a:spcAft>
              <a:buNone/>
            </a:pPr>
            <a:r>
              <a:rPr lang="tr-TR" sz="2200" b="1" dirty="0" smtClean="0">
                <a:solidFill>
                  <a:srgbClr val="0070C0"/>
                </a:solidFill>
              </a:rPr>
              <a:t>- </a:t>
            </a:r>
            <a:r>
              <a:rPr lang="tr-TR" b="1" dirty="0" smtClean="0">
                <a:solidFill>
                  <a:srgbClr val="0070C0"/>
                </a:solidFill>
              </a:rPr>
              <a:t>Cracker</a:t>
            </a:r>
            <a:endParaRPr lang="tr-TR" b="1" dirty="0">
              <a:solidFill>
                <a:srgbClr val="0070C0"/>
              </a:solidFill>
            </a:endParaRPr>
          </a:p>
          <a:p>
            <a:pPr lvl="2">
              <a:lnSpc>
                <a:spcPct val="100000"/>
              </a:lnSpc>
              <a:spcAft>
                <a:spcPts val="1200"/>
              </a:spcAft>
              <a:buNone/>
            </a:pPr>
            <a:r>
              <a:rPr lang="tr-TR" sz="2200" b="1" dirty="0" smtClean="0"/>
              <a:t>* </a:t>
            </a:r>
            <a:r>
              <a:rPr lang="tr-TR" sz="2200" b="1" dirty="0" err="1" smtClean="0"/>
              <a:t>Malicious</a:t>
            </a:r>
            <a:r>
              <a:rPr lang="tr-TR" sz="2200" b="1" dirty="0" smtClean="0"/>
              <a:t> (e.g. </a:t>
            </a:r>
            <a:r>
              <a:rPr lang="tr-TR" sz="2200" b="1" dirty="0" err="1" smtClean="0"/>
              <a:t>exfiltrate</a:t>
            </a:r>
            <a:r>
              <a:rPr lang="tr-TR" sz="2200" b="1" dirty="0" smtClean="0"/>
              <a:t>)</a:t>
            </a:r>
            <a:endParaRPr lang="tr-TR" sz="2200" b="1" dirty="0"/>
          </a:p>
          <a:p>
            <a:pPr lvl="1">
              <a:lnSpc>
                <a:spcPct val="100000"/>
              </a:lnSpc>
              <a:spcAft>
                <a:spcPts val="1200"/>
              </a:spcAft>
              <a:buNone/>
            </a:pPr>
            <a:r>
              <a:rPr lang="tr-TR" b="1" dirty="0" smtClean="0"/>
              <a:t>- </a:t>
            </a:r>
            <a:r>
              <a:rPr lang="tr-TR" b="1" dirty="0" err="1" smtClean="0"/>
              <a:t>State</a:t>
            </a:r>
            <a:r>
              <a:rPr lang="tr-TR" b="1" dirty="0" smtClean="0"/>
              <a:t>-</a:t>
            </a:r>
            <a:r>
              <a:rPr lang="tr-TR" b="1" dirty="0" err="1" smtClean="0"/>
              <a:t>funded</a:t>
            </a:r>
            <a:r>
              <a:rPr lang="tr-TR" b="1" dirty="0" smtClean="0"/>
              <a:t> </a:t>
            </a:r>
            <a:r>
              <a:rPr lang="tr-TR" b="1" dirty="0" err="1" smtClean="0"/>
              <a:t>spy</a:t>
            </a:r>
            <a:endParaRPr lang="tr-TR" b="1" dirty="0" smtClean="0"/>
          </a:p>
          <a:p>
            <a:pPr lvl="1">
              <a:lnSpc>
                <a:spcPct val="100000"/>
              </a:lnSpc>
              <a:spcAft>
                <a:spcPts val="1200"/>
              </a:spcAft>
              <a:buNone/>
            </a:pPr>
            <a:r>
              <a:rPr lang="tr-TR" b="1" dirty="0" smtClean="0"/>
              <a:t>- </a:t>
            </a:r>
            <a:r>
              <a:rPr lang="tr-TR" b="1" dirty="0" err="1" smtClean="0"/>
              <a:t>Terrorist</a:t>
            </a:r>
            <a:endParaRPr lang="tr-TR" b="1"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a:t>
            </a:r>
            <a:r>
              <a:rPr lang="tr-TR" sz="3600" b="1" dirty="0" smtClean="0">
                <a:solidFill>
                  <a:srgbClr val="FF0000"/>
                </a:solidFill>
              </a:rPr>
              <a:t> </a:t>
            </a:r>
            <a:r>
              <a:rPr lang="tr-TR" sz="3600" b="1" dirty="0" err="1" smtClean="0">
                <a:solidFill>
                  <a:srgbClr val="FF0000"/>
                </a:solidFill>
              </a:rPr>
              <a:t>security</a:t>
            </a:r>
            <a:endParaRPr lang="tr-TR" sz="3600" b="1" dirty="0">
              <a:solidFill>
                <a:srgbClr val="FF0000"/>
              </a:solidFill>
            </a:endParaRPr>
          </a:p>
        </p:txBody>
      </p:sp>
    </p:spTree>
    <p:extLst>
      <p:ext uri="{BB962C8B-B14F-4D97-AF65-F5344CB8AC3E}">
        <p14:creationId xmlns="" xmlns:p14="http://schemas.microsoft.com/office/powerpoint/2010/main" val="26132123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tp://raincross.com/wp-content/uploads/2014/02/black-hat-white-hat-seo.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05939" y="2310165"/>
            <a:ext cx="4888772" cy="295421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ttps://hohohats.com/blog/wp-content/uploads/2014/03/cowboys.gif"/>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516474" y="2310165"/>
            <a:ext cx="3409034" cy="310465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2"/>
          <p:cNvSpPr>
            <a:spLocks noGrp="1"/>
          </p:cNvSpPr>
          <p:nvPr>
            <p:ph idx="1"/>
          </p:nvPr>
        </p:nvSpPr>
        <p:spPr>
          <a:xfrm>
            <a:off x="405939" y="1013383"/>
            <a:ext cx="8402338" cy="648391"/>
          </a:xfrm>
        </p:spPr>
        <p:txBody>
          <a:bodyPr>
            <a:normAutofit/>
          </a:bodyPr>
          <a:lstStyle/>
          <a:p>
            <a:pPr>
              <a:lnSpc>
                <a:spcPct val="100000"/>
              </a:lnSpc>
            </a:pPr>
            <a:r>
              <a:rPr lang="en-US" dirty="0"/>
              <a:t>White-hat hackers, black-hat hackers, gray-hat hackers</a:t>
            </a:r>
          </a:p>
        </p:txBody>
      </p:sp>
      <p:sp>
        <p:nvSpPr>
          <p:cNvPr id="8"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Hackers</a:t>
            </a:r>
            <a:endParaRPr lang="tr-TR" sz="3600" b="1" dirty="0">
              <a:solidFill>
                <a:srgbClr val="FF0000"/>
              </a:solidFill>
            </a:endParaRPr>
          </a:p>
        </p:txBody>
      </p:sp>
    </p:spTree>
    <p:extLst>
      <p:ext uri="{BB962C8B-B14F-4D97-AF65-F5344CB8AC3E}">
        <p14:creationId xmlns="" xmlns:p14="http://schemas.microsoft.com/office/powerpoint/2010/main" val="422379028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rmation and cyber security ile ilgili gÃ¶rsel sonucu"/>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5279" y="421976"/>
            <a:ext cx="6774208" cy="422532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a:extLst>
              <a:ext uri="{FF2B5EF4-FFF2-40B4-BE49-F238E27FC236}">
                <a16:creationId xmlns="" xmlns:a16="http://schemas.microsoft.com/office/drawing/2014/main" id="{6E60610A-C64E-6341-8132-876E871AA0D1}"/>
              </a:ext>
            </a:extLst>
          </p:cNvPr>
          <p:cNvSpPr>
            <a:spLocks noGrp="1"/>
          </p:cNvSpPr>
          <p:nvPr>
            <p:ph type="ctrTitle"/>
          </p:nvPr>
        </p:nvSpPr>
        <p:spPr>
          <a:xfrm>
            <a:off x="0" y="5593976"/>
            <a:ext cx="7772400" cy="633538"/>
          </a:xfrm>
        </p:spPr>
        <p:txBody>
          <a:bodyPr>
            <a:normAutofit/>
          </a:bodyPr>
          <a:lstStyle/>
          <a:p>
            <a:pPr algn="l"/>
            <a:r>
              <a:rPr lang="tr-TR" sz="3000" b="1" dirty="0" smtClean="0">
                <a:solidFill>
                  <a:srgbClr val="FF0000"/>
                </a:solidFill>
              </a:rPr>
              <a:t>* </a:t>
            </a:r>
            <a:r>
              <a:rPr lang="tr-TR" sz="3000" b="1" dirty="0" err="1" smtClean="0">
                <a:solidFill>
                  <a:srgbClr val="FF0000"/>
                </a:solidFill>
              </a:rPr>
              <a:t>Cyber</a:t>
            </a:r>
            <a:r>
              <a:rPr lang="tr-TR" sz="3000" b="1" dirty="0" smtClean="0">
                <a:solidFill>
                  <a:srgbClr val="FF0000"/>
                </a:solidFill>
              </a:rPr>
              <a:t> </a:t>
            </a:r>
            <a:r>
              <a:rPr lang="tr-TR" sz="3000" b="1" dirty="0" err="1" smtClean="0">
                <a:solidFill>
                  <a:srgbClr val="FF0000"/>
                </a:solidFill>
              </a:rPr>
              <a:t>realm</a:t>
            </a:r>
            <a:r>
              <a:rPr lang="tr-TR" sz="3000" b="1" dirty="0" smtClean="0">
                <a:solidFill>
                  <a:srgbClr val="FF0000"/>
                </a:solidFill>
              </a:rPr>
              <a:t>: </a:t>
            </a:r>
            <a:r>
              <a:rPr lang="tr-TR" sz="3000" b="1" dirty="0" err="1" smtClean="0">
                <a:solidFill>
                  <a:srgbClr val="FF0000"/>
                </a:solidFill>
              </a:rPr>
              <a:t>Cyber</a:t>
            </a:r>
            <a:r>
              <a:rPr lang="tr-TR" sz="3000" b="1" dirty="0" smtClean="0">
                <a:solidFill>
                  <a:srgbClr val="FF0000"/>
                </a:solidFill>
              </a:rPr>
              <a:t> </a:t>
            </a:r>
            <a:r>
              <a:rPr lang="tr-TR" sz="3000" b="1" dirty="0" err="1" smtClean="0">
                <a:solidFill>
                  <a:srgbClr val="FF0000"/>
                </a:solidFill>
              </a:rPr>
              <a:t>space</a:t>
            </a:r>
            <a:endParaRPr lang="tr-TR" sz="3000" b="1" dirty="0">
              <a:solidFill>
                <a:srgbClr val="FF0000"/>
              </a:solidFill>
            </a:endParaRPr>
          </a:p>
        </p:txBody>
      </p:sp>
    </p:spTree>
    <p:extLst>
      <p:ext uri="{BB962C8B-B14F-4D97-AF65-F5344CB8AC3E}">
        <p14:creationId xmlns="" xmlns:p14="http://schemas.microsoft.com/office/powerpoint/2010/main" val="68579094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5B25553-0201-8F41-9C95-5100B38D151C}"/>
              </a:ext>
            </a:extLst>
          </p:cNvPr>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1263142"/>
            <a:ext cx="8976171" cy="3894074"/>
          </a:xfrm>
          <a:prstGeom prst="rect">
            <a:avLst/>
          </a:prstGeom>
        </p:spPr>
      </p:pic>
      <p:sp>
        <p:nvSpPr>
          <p:cNvPr id="6"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Hackers</a:t>
            </a:r>
            <a:r>
              <a:rPr lang="tr-TR" sz="3600" b="1" dirty="0" smtClean="0">
                <a:solidFill>
                  <a:srgbClr val="FF0000"/>
                </a:solidFill>
              </a:rPr>
              <a:t> – </a:t>
            </a:r>
            <a:r>
              <a:rPr lang="tr-TR" sz="3600" b="1" dirty="0" err="1" smtClean="0">
                <a:solidFill>
                  <a:srgbClr val="FF0000"/>
                </a:solidFill>
              </a:rPr>
              <a:t>more</a:t>
            </a:r>
            <a:r>
              <a:rPr lang="tr-TR" sz="3600" b="1" dirty="0" smtClean="0">
                <a:solidFill>
                  <a:srgbClr val="FF0000"/>
                </a:solidFill>
              </a:rPr>
              <a:t> </a:t>
            </a:r>
            <a:r>
              <a:rPr lang="tr-TR" sz="3600" b="1" dirty="0" err="1" smtClean="0">
                <a:solidFill>
                  <a:srgbClr val="FF0000"/>
                </a:solidFill>
              </a:rPr>
              <a:t>detailed</a:t>
            </a:r>
            <a:endParaRPr lang="tr-TR" sz="3600" b="1" dirty="0">
              <a:solidFill>
                <a:srgbClr val="FF0000"/>
              </a:solidFill>
            </a:endParaRPr>
          </a:p>
        </p:txBody>
      </p:sp>
    </p:spTree>
    <p:extLst>
      <p:ext uri="{BB962C8B-B14F-4D97-AF65-F5344CB8AC3E}">
        <p14:creationId xmlns="" xmlns:p14="http://schemas.microsoft.com/office/powerpoint/2010/main" val="120189205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1125415"/>
            <a:ext cx="8495818" cy="2682792"/>
          </a:xfrm>
        </p:spPr>
        <p:txBody>
          <a:bodyPr>
            <a:normAutofit/>
          </a:bodyPr>
          <a:lstStyle/>
          <a:p>
            <a:pPr>
              <a:lnSpc>
                <a:spcPct val="100000"/>
              </a:lnSpc>
            </a:pPr>
            <a:r>
              <a:rPr lang="en-US" dirty="0"/>
              <a:t>Working with high professional and ethical values </a:t>
            </a:r>
            <a:endParaRPr lang="tr-TR" dirty="0"/>
          </a:p>
          <a:p>
            <a:pPr>
              <a:lnSpc>
                <a:spcPct val="100000"/>
              </a:lnSpc>
            </a:pPr>
            <a:r>
              <a:rPr lang="en-US" dirty="0" smtClean="0"/>
              <a:t>No </a:t>
            </a:r>
            <a:r>
              <a:rPr lang="en-US" dirty="0"/>
              <a:t>hidden agenda, obtain a “</a:t>
            </a:r>
            <a:r>
              <a:rPr lang="en-US" i="1" dirty="0"/>
              <a:t>Get Out of Jail Free</a:t>
            </a:r>
            <a:r>
              <a:rPr lang="en-US" dirty="0"/>
              <a:t>” document from the requestor </a:t>
            </a:r>
            <a:endParaRPr lang="tr-TR" dirty="0" smtClean="0"/>
          </a:p>
          <a:p>
            <a:pPr>
              <a:lnSpc>
                <a:spcPct val="100000"/>
              </a:lnSpc>
            </a:pPr>
            <a:r>
              <a:rPr lang="en-US" dirty="0" smtClean="0"/>
              <a:t>Full </a:t>
            </a:r>
            <a:r>
              <a:rPr lang="en-US" dirty="0"/>
              <a:t>report of the findings </a:t>
            </a:r>
            <a:endParaRPr lang="tr-TR" dirty="0" smtClean="0"/>
          </a:p>
          <a:p>
            <a:pPr>
              <a:lnSpc>
                <a:spcPct val="100000"/>
              </a:lnSpc>
            </a:pPr>
            <a:r>
              <a:rPr lang="en-US" dirty="0" smtClean="0"/>
              <a:t>Trustworthiness</a:t>
            </a:r>
            <a:endParaRPr lang="en-US" b="1" dirty="0"/>
          </a:p>
        </p:txBody>
      </p:sp>
      <p:sp>
        <p:nvSpPr>
          <p:cNvPr id="6" name="Title 1"/>
          <p:cNvSpPr txBox="1">
            <a:spLocks/>
          </p:cNvSpPr>
          <p:nvPr/>
        </p:nvSpPr>
        <p:spPr>
          <a:xfrm>
            <a:off x="211962" y="130261"/>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Ethical</a:t>
            </a:r>
            <a:r>
              <a:rPr lang="tr-TR" sz="3600" b="1" dirty="0" smtClean="0">
                <a:solidFill>
                  <a:srgbClr val="FF0000"/>
                </a:solidFill>
              </a:rPr>
              <a:t> </a:t>
            </a:r>
            <a:r>
              <a:rPr lang="tr-TR" sz="3600" b="1" dirty="0" err="1" smtClean="0">
                <a:solidFill>
                  <a:srgbClr val="FF0000"/>
                </a:solidFill>
              </a:rPr>
              <a:t>hackers</a:t>
            </a:r>
            <a:endParaRPr lang="tr-TR" sz="3600" b="1" dirty="0">
              <a:solidFill>
                <a:srgbClr val="FF0000"/>
              </a:solidFill>
            </a:endParaRPr>
          </a:p>
        </p:txBody>
      </p:sp>
    </p:spTree>
    <p:extLst>
      <p:ext uri="{BB962C8B-B14F-4D97-AF65-F5344CB8AC3E}">
        <p14:creationId xmlns="" xmlns:p14="http://schemas.microsoft.com/office/powerpoint/2010/main" val="88326490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1125415"/>
            <a:ext cx="8495818" cy="2661277"/>
          </a:xfrm>
        </p:spPr>
        <p:txBody>
          <a:bodyPr>
            <a:normAutofit/>
          </a:bodyPr>
          <a:lstStyle/>
          <a:p>
            <a:pPr>
              <a:lnSpc>
                <a:spcPct val="100000"/>
              </a:lnSpc>
            </a:pPr>
            <a:r>
              <a:rPr lang="en-US" dirty="0"/>
              <a:t>No misuse of information </a:t>
            </a:r>
            <a:endParaRPr lang="tr-TR" dirty="0" smtClean="0"/>
          </a:p>
          <a:p>
            <a:pPr>
              <a:lnSpc>
                <a:spcPct val="100000"/>
              </a:lnSpc>
            </a:pPr>
            <a:r>
              <a:rPr lang="en-US" dirty="0" smtClean="0"/>
              <a:t>Respecting </a:t>
            </a:r>
            <a:r>
              <a:rPr lang="en-US" dirty="0"/>
              <a:t>privacy (e.g., passwords, personally identifiable </a:t>
            </a:r>
            <a:r>
              <a:rPr lang="en-US" dirty="0" smtClean="0"/>
              <a:t>information</a:t>
            </a:r>
            <a:r>
              <a:rPr lang="tr-TR" dirty="0" smtClean="0"/>
              <a:t>-</a:t>
            </a:r>
            <a:r>
              <a:rPr lang="en-US" dirty="0" smtClean="0"/>
              <a:t>PII</a:t>
            </a:r>
            <a:r>
              <a:rPr lang="en-US" dirty="0"/>
              <a:t>) </a:t>
            </a:r>
            <a:endParaRPr lang="tr-TR" dirty="0" smtClean="0"/>
          </a:p>
          <a:p>
            <a:pPr>
              <a:lnSpc>
                <a:spcPct val="100000"/>
              </a:lnSpc>
            </a:pPr>
            <a:r>
              <a:rPr lang="en-US" dirty="0" smtClean="0"/>
              <a:t>Regular documentation</a:t>
            </a:r>
            <a:endParaRPr lang="en-US" b="1" dirty="0"/>
          </a:p>
          <a:p>
            <a:pPr>
              <a:lnSpc>
                <a:spcPct val="100000"/>
              </a:lnSpc>
            </a:pPr>
            <a:r>
              <a:rPr lang="en-US" dirty="0"/>
              <a:t>No crashing own </a:t>
            </a:r>
            <a:r>
              <a:rPr lang="en-US" dirty="0" smtClean="0"/>
              <a:t>systems</a:t>
            </a:r>
            <a:endParaRPr lang="en-US" b="1" dirty="0"/>
          </a:p>
        </p:txBody>
      </p:sp>
      <p:sp>
        <p:nvSpPr>
          <p:cNvPr id="5" name="Title 1"/>
          <p:cNvSpPr txBox="1">
            <a:spLocks/>
          </p:cNvSpPr>
          <p:nvPr/>
        </p:nvSpPr>
        <p:spPr>
          <a:xfrm>
            <a:off x="211962" y="159289"/>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Ethical</a:t>
            </a:r>
            <a:r>
              <a:rPr lang="tr-TR" sz="3600" b="1" dirty="0" smtClean="0">
                <a:solidFill>
                  <a:srgbClr val="FF0000"/>
                </a:solidFill>
              </a:rPr>
              <a:t> </a:t>
            </a:r>
            <a:r>
              <a:rPr lang="tr-TR" sz="3600" b="1" dirty="0" err="1" smtClean="0">
                <a:solidFill>
                  <a:srgbClr val="FF0000"/>
                </a:solidFill>
              </a:rPr>
              <a:t>hackers</a:t>
            </a:r>
            <a:endParaRPr lang="tr-TR" sz="3600" b="1" dirty="0">
              <a:solidFill>
                <a:srgbClr val="FF0000"/>
              </a:solidFill>
            </a:endParaRPr>
          </a:p>
        </p:txBody>
      </p:sp>
    </p:spTree>
    <p:extLst>
      <p:ext uri="{BB962C8B-B14F-4D97-AF65-F5344CB8AC3E}">
        <p14:creationId xmlns="" xmlns:p14="http://schemas.microsoft.com/office/powerpoint/2010/main" val="317408332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1125415"/>
            <a:ext cx="8495818" cy="3242190"/>
          </a:xfrm>
        </p:spPr>
        <p:txBody>
          <a:bodyPr>
            <a:normAutofit/>
          </a:bodyPr>
          <a:lstStyle/>
          <a:p>
            <a:pPr>
              <a:lnSpc>
                <a:spcPct val="100000"/>
              </a:lnSpc>
            </a:pPr>
            <a:r>
              <a:rPr lang="tr-TR" dirty="0" smtClean="0"/>
              <a:t>Technical </a:t>
            </a:r>
            <a:r>
              <a:rPr lang="tr-TR" dirty="0" err="1" smtClean="0"/>
              <a:t>capabilities</a:t>
            </a:r>
            <a:endParaRPr lang="tr-TR" dirty="0"/>
          </a:p>
          <a:p>
            <a:pPr lvl="1">
              <a:lnSpc>
                <a:spcPct val="100000"/>
              </a:lnSpc>
              <a:buNone/>
            </a:pPr>
            <a:r>
              <a:rPr lang="tr-TR" dirty="0" smtClean="0"/>
              <a:t>- OS </a:t>
            </a:r>
            <a:r>
              <a:rPr lang="tr-TR" dirty="0" err="1" smtClean="0"/>
              <a:t>knowledge</a:t>
            </a:r>
            <a:r>
              <a:rPr lang="tr-TR" dirty="0" smtClean="0"/>
              <a:t> (</a:t>
            </a:r>
            <a:r>
              <a:rPr lang="tr-TR" dirty="0"/>
              <a:t>Windows, Linux, Mac, Unix)</a:t>
            </a:r>
          </a:p>
          <a:p>
            <a:pPr lvl="1">
              <a:lnSpc>
                <a:spcPct val="100000"/>
              </a:lnSpc>
              <a:buNone/>
            </a:pPr>
            <a:r>
              <a:rPr lang="tr-TR" dirty="0" smtClean="0"/>
              <a:t>- Network </a:t>
            </a:r>
            <a:r>
              <a:rPr lang="tr-TR" dirty="0" err="1" smtClean="0"/>
              <a:t>knowledge</a:t>
            </a:r>
            <a:r>
              <a:rPr lang="tr-TR" dirty="0" smtClean="0"/>
              <a:t> (hardware &amp; software)</a:t>
            </a:r>
            <a:endParaRPr lang="tr-TR" dirty="0"/>
          </a:p>
          <a:p>
            <a:pPr lvl="1">
              <a:lnSpc>
                <a:spcPct val="100000"/>
              </a:lnSpc>
              <a:buNone/>
            </a:pPr>
            <a:r>
              <a:rPr lang="tr-TR" dirty="0" smtClean="0"/>
              <a:t>- </a:t>
            </a:r>
            <a:r>
              <a:rPr lang="tr-TR" dirty="0" err="1" smtClean="0"/>
              <a:t>Attack</a:t>
            </a:r>
            <a:r>
              <a:rPr lang="tr-TR" dirty="0" smtClean="0"/>
              <a:t> </a:t>
            </a:r>
            <a:r>
              <a:rPr lang="tr-TR" dirty="0" err="1" smtClean="0"/>
              <a:t>knowledge</a:t>
            </a:r>
            <a:endParaRPr lang="tr-TR" dirty="0"/>
          </a:p>
          <a:p>
            <a:pPr>
              <a:lnSpc>
                <a:spcPct val="100000"/>
              </a:lnSpc>
            </a:pPr>
            <a:r>
              <a:rPr lang="tr-TR" dirty="0" err="1" smtClean="0"/>
              <a:t>Other</a:t>
            </a:r>
            <a:r>
              <a:rPr lang="tr-TR" dirty="0"/>
              <a:t> </a:t>
            </a:r>
            <a:r>
              <a:rPr lang="tr-TR" dirty="0" err="1"/>
              <a:t>capabilities</a:t>
            </a:r>
            <a:endParaRPr lang="tr-TR" dirty="0"/>
          </a:p>
          <a:p>
            <a:pPr lvl="1">
              <a:lnSpc>
                <a:spcPct val="100000"/>
              </a:lnSpc>
              <a:buNone/>
            </a:pPr>
            <a:r>
              <a:rPr lang="tr-TR" dirty="0" smtClean="0"/>
              <a:t>- </a:t>
            </a:r>
            <a:r>
              <a:rPr lang="tr-TR" dirty="0" err="1" smtClean="0"/>
              <a:t>Organizational</a:t>
            </a:r>
            <a:r>
              <a:rPr lang="tr-TR" dirty="0" smtClean="0"/>
              <a:t> </a:t>
            </a:r>
            <a:r>
              <a:rPr lang="tr-TR" dirty="0" err="1" smtClean="0"/>
              <a:t>security</a:t>
            </a:r>
            <a:r>
              <a:rPr lang="tr-TR" dirty="0" smtClean="0"/>
              <a:t> </a:t>
            </a:r>
            <a:r>
              <a:rPr lang="tr-TR" dirty="0" err="1" smtClean="0"/>
              <a:t>policies</a:t>
            </a:r>
            <a:r>
              <a:rPr lang="tr-TR" dirty="0" smtClean="0"/>
              <a:t> </a:t>
            </a:r>
            <a:endParaRPr lang="tr-TR" dirty="0"/>
          </a:p>
          <a:p>
            <a:pPr lvl="1">
              <a:lnSpc>
                <a:spcPct val="100000"/>
              </a:lnSpc>
              <a:buNone/>
            </a:pPr>
            <a:r>
              <a:rPr lang="tr-TR" dirty="0" smtClean="0"/>
              <a:t>- </a:t>
            </a:r>
            <a:r>
              <a:rPr lang="tr-TR" dirty="0" err="1" smtClean="0"/>
              <a:t>Standards</a:t>
            </a:r>
            <a:r>
              <a:rPr lang="tr-TR" dirty="0" smtClean="0"/>
              <a:t> </a:t>
            </a:r>
            <a:r>
              <a:rPr lang="tr-TR" dirty="0" err="1" smtClean="0"/>
              <a:t>and</a:t>
            </a:r>
            <a:r>
              <a:rPr lang="tr-TR" dirty="0" smtClean="0"/>
              <a:t> </a:t>
            </a:r>
            <a:r>
              <a:rPr lang="tr-TR" dirty="0" err="1" smtClean="0"/>
              <a:t>laws</a:t>
            </a:r>
            <a:endParaRPr lang="tr-TR"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Ethical</a:t>
            </a:r>
            <a:r>
              <a:rPr lang="tr-TR" sz="3600" b="1" dirty="0" smtClean="0">
                <a:solidFill>
                  <a:srgbClr val="FF0000"/>
                </a:solidFill>
              </a:rPr>
              <a:t> </a:t>
            </a:r>
            <a:r>
              <a:rPr lang="tr-TR" sz="3600" b="1" dirty="0" err="1" smtClean="0">
                <a:solidFill>
                  <a:srgbClr val="FF0000"/>
                </a:solidFill>
              </a:rPr>
              <a:t>hackers</a:t>
            </a:r>
            <a:endParaRPr lang="tr-TR" sz="3600" b="1" dirty="0">
              <a:solidFill>
                <a:srgbClr val="FF0000"/>
              </a:solidFill>
            </a:endParaRPr>
          </a:p>
        </p:txBody>
      </p:sp>
    </p:spTree>
    <p:extLst>
      <p:ext uri="{BB962C8B-B14F-4D97-AF65-F5344CB8AC3E}">
        <p14:creationId xmlns="" xmlns:p14="http://schemas.microsoft.com/office/powerpoint/2010/main" val="316810972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4"/>
            <a:ext cx="8495818" cy="3430873"/>
          </a:xfrm>
        </p:spPr>
        <p:txBody>
          <a:bodyPr>
            <a:normAutofit/>
          </a:bodyPr>
          <a:lstStyle/>
          <a:p>
            <a:pPr>
              <a:lnSpc>
                <a:spcPct val="100000"/>
              </a:lnSpc>
            </a:pPr>
            <a:r>
              <a:rPr lang="en-US" dirty="0"/>
              <a:t>A common goal between hackers and malicious users: Compromise sensitive information </a:t>
            </a:r>
          </a:p>
          <a:p>
            <a:pPr>
              <a:lnSpc>
                <a:spcPct val="100000"/>
              </a:lnSpc>
            </a:pPr>
            <a:r>
              <a:rPr lang="en-US" dirty="0" smtClean="0"/>
              <a:t>A </a:t>
            </a:r>
            <a:r>
              <a:rPr lang="en-US" dirty="0"/>
              <a:t>major distinction between hackers and malicious users </a:t>
            </a:r>
            <a:endParaRPr lang="tr-TR" dirty="0" smtClean="0"/>
          </a:p>
          <a:p>
            <a:pPr marL="0" indent="0">
              <a:lnSpc>
                <a:spcPct val="100000"/>
              </a:lnSpc>
              <a:buNone/>
            </a:pPr>
            <a:r>
              <a:rPr lang="tr-TR" sz="2800" dirty="0"/>
              <a:t>	</a:t>
            </a:r>
            <a:r>
              <a:rPr lang="tr-TR" sz="2800" dirty="0" smtClean="0"/>
              <a:t>- </a:t>
            </a:r>
            <a:r>
              <a:rPr lang="en-US" sz="2800" dirty="0" smtClean="0"/>
              <a:t>Hackers</a:t>
            </a:r>
            <a:r>
              <a:rPr lang="en-US" sz="2800" dirty="0"/>
              <a:t>: External, unauthorized users </a:t>
            </a:r>
            <a:br>
              <a:rPr lang="en-US" sz="2800" dirty="0"/>
            </a:br>
            <a:r>
              <a:rPr lang="tr-TR" sz="2800" dirty="0" smtClean="0"/>
              <a:t>	- </a:t>
            </a:r>
            <a:r>
              <a:rPr lang="en-US" sz="2800" dirty="0" smtClean="0"/>
              <a:t>Malicious </a:t>
            </a:r>
            <a:r>
              <a:rPr lang="en-US" sz="2800" dirty="0"/>
              <a:t>users: Internal, authorized users  </a:t>
            </a:r>
            <a:br>
              <a:rPr lang="en-US" sz="2800" dirty="0"/>
            </a:br>
            <a:r>
              <a:rPr lang="tr-TR" sz="2800" dirty="0" smtClean="0"/>
              <a:t>	</a:t>
            </a:r>
            <a:r>
              <a:rPr lang="en-US" sz="2800" dirty="0" smtClean="0"/>
              <a:t>(</a:t>
            </a:r>
            <a:r>
              <a:rPr lang="tr-TR" sz="2800" dirty="0" err="1" smtClean="0"/>
              <a:t>Much</a:t>
            </a:r>
            <a:r>
              <a:rPr lang="tr-TR" sz="2800" dirty="0" smtClean="0"/>
              <a:t> </a:t>
            </a:r>
            <a:r>
              <a:rPr lang="tr-TR" sz="2800" dirty="0" err="1" smtClean="0"/>
              <a:t>more</a:t>
            </a:r>
            <a:r>
              <a:rPr lang="tr-TR" sz="2800" dirty="0" smtClean="0"/>
              <a:t> </a:t>
            </a:r>
            <a:r>
              <a:rPr lang="tr-TR" sz="2800" dirty="0" err="1" smtClean="0"/>
              <a:t>dangerous</a:t>
            </a:r>
            <a:r>
              <a:rPr lang="en-US" sz="2800" dirty="0" smtClean="0"/>
              <a:t>)</a:t>
            </a:r>
            <a:endParaRPr lang="en-US" sz="2800"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Hackers</a:t>
            </a:r>
            <a:r>
              <a:rPr lang="tr-TR" sz="3600" b="1" dirty="0" smtClean="0">
                <a:solidFill>
                  <a:srgbClr val="FF0000"/>
                </a:solidFill>
              </a:rPr>
              <a:t> </a:t>
            </a:r>
            <a:r>
              <a:rPr lang="tr-TR" sz="3600" b="1" dirty="0" err="1" smtClean="0">
                <a:solidFill>
                  <a:srgbClr val="FF0000"/>
                </a:solidFill>
              </a:rPr>
              <a:t>vs</a:t>
            </a:r>
            <a:r>
              <a:rPr lang="tr-TR" sz="3600" b="1" dirty="0" smtClean="0">
                <a:solidFill>
                  <a:srgbClr val="FF0000"/>
                </a:solidFill>
              </a:rPr>
              <a:t> </a:t>
            </a:r>
            <a:r>
              <a:rPr lang="tr-TR" sz="3600" b="1" dirty="0" err="1" smtClean="0">
                <a:solidFill>
                  <a:srgbClr val="FF0000"/>
                </a:solidFill>
              </a:rPr>
              <a:t>malicious</a:t>
            </a:r>
            <a:r>
              <a:rPr lang="tr-TR" sz="3600" b="1" dirty="0" smtClean="0">
                <a:solidFill>
                  <a:srgbClr val="FF0000"/>
                </a:solidFill>
              </a:rPr>
              <a:t> </a:t>
            </a:r>
            <a:r>
              <a:rPr lang="tr-TR" sz="3600" b="1" dirty="0" err="1" smtClean="0">
                <a:solidFill>
                  <a:srgbClr val="FF0000"/>
                </a:solidFill>
              </a:rPr>
              <a:t>users</a:t>
            </a:r>
            <a:endParaRPr lang="tr-TR" sz="3600" b="1" dirty="0">
              <a:solidFill>
                <a:srgbClr val="FF0000"/>
              </a:solidFill>
            </a:endParaRPr>
          </a:p>
        </p:txBody>
      </p:sp>
    </p:spTree>
    <p:extLst>
      <p:ext uri="{BB962C8B-B14F-4D97-AF65-F5344CB8AC3E}">
        <p14:creationId xmlns="" xmlns:p14="http://schemas.microsoft.com/office/powerpoint/2010/main" val="264935549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4"/>
            <a:ext cx="8495818" cy="4334515"/>
          </a:xfrm>
        </p:spPr>
        <p:txBody>
          <a:bodyPr>
            <a:normAutofit/>
          </a:bodyPr>
          <a:lstStyle/>
          <a:p>
            <a:pPr>
              <a:lnSpc>
                <a:spcPct val="100000"/>
              </a:lnSpc>
            </a:pPr>
            <a:r>
              <a:rPr lang="tr-TR" dirty="0" err="1" smtClean="0"/>
              <a:t>Disclosure</a:t>
            </a:r>
            <a:r>
              <a:rPr lang="tr-TR" dirty="0" smtClean="0"/>
              <a:t> (</a:t>
            </a:r>
            <a:r>
              <a:rPr lang="tr-TR" dirty="0" err="1" smtClean="0"/>
              <a:t>Unauthorized</a:t>
            </a:r>
            <a:r>
              <a:rPr lang="tr-TR" dirty="0" smtClean="0"/>
              <a:t> </a:t>
            </a:r>
            <a:r>
              <a:rPr lang="tr-TR" dirty="0" err="1" smtClean="0"/>
              <a:t>access</a:t>
            </a:r>
            <a:r>
              <a:rPr lang="tr-TR" dirty="0" smtClean="0"/>
              <a:t> </a:t>
            </a:r>
            <a:r>
              <a:rPr lang="tr-TR" dirty="0" err="1" smtClean="0"/>
              <a:t>to</a:t>
            </a:r>
            <a:r>
              <a:rPr lang="tr-TR" dirty="0" smtClean="0"/>
              <a:t> </a:t>
            </a:r>
            <a:r>
              <a:rPr lang="tr-TR" dirty="0" err="1" smtClean="0"/>
              <a:t>information</a:t>
            </a:r>
            <a:r>
              <a:rPr lang="tr-TR" dirty="0" smtClean="0"/>
              <a:t>)</a:t>
            </a:r>
            <a:r>
              <a:rPr lang="tr-TR" dirty="0"/>
              <a:t/>
            </a:r>
            <a:br>
              <a:rPr lang="tr-TR" dirty="0"/>
            </a:br>
            <a:r>
              <a:rPr lang="tr-TR" dirty="0" smtClean="0"/>
              <a:t>	</a:t>
            </a:r>
            <a:r>
              <a:rPr lang="tr-TR" dirty="0" err="1" smtClean="0"/>
              <a:t>e.g</a:t>
            </a:r>
            <a:r>
              <a:rPr lang="tr-TR" dirty="0" smtClean="0"/>
              <a:t>. </a:t>
            </a:r>
            <a:r>
              <a:rPr lang="tr-TR" dirty="0" err="1" smtClean="0"/>
              <a:t>eavesdropping</a:t>
            </a:r>
            <a:endParaRPr lang="tr-TR" dirty="0"/>
          </a:p>
          <a:p>
            <a:pPr>
              <a:lnSpc>
                <a:spcPct val="100000"/>
              </a:lnSpc>
            </a:pPr>
            <a:r>
              <a:rPr lang="tr-TR" dirty="0" err="1" smtClean="0"/>
              <a:t>Deception</a:t>
            </a:r>
            <a:endParaRPr lang="tr-TR" dirty="0"/>
          </a:p>
          <a:p>
            <a:pPr marL="457200" lvl="1" indent="0">
              <a:lnSpc>
                <a:spcPct val="100000"/>
              </a:lnSpc>
              <a:buNone/>
            </a:pPr>
            <a:r>
              <a:rPr lang="tr-TR" dirty="0" smtClean="0"/>
              <a:t>	- </a:t>
            </a:r>
            <a:r>
              <a:rPr lang="tr-TR" dirty="0" err="1" smtClean="0"/>
              <a:t>Modification</a:t>
            </a:r>
            <a:endParaRPr lang="tr-TR" dirty="0"/>
          </a:p>
          <a:p>
            <a:pPr marL="457200" lvl="1" indent="0">
              <a:lnSpc>
                <a:spcPct val="100000"/>
              </a:lnSpc>
              <a:buNone/>
            </a:pPr>
            <a:r>
              <a:rPr lang="tr-TR" dirty="0" smtClean="0"/>
              <a:t>	- </a:t>
            </a:r>
            <a:r>
              <a:rPr lang="tr-TR" dirty="0" err="1" smtClean="0"/>
              <a:t>Spoofing</a:t>
            </a:r>
            <a:endParaRPr lang="tr-TR" dirty="0"/>
          </a:p>
          <a:p>
            <a:pPr marL="457200" lvl="1" indent="0">
              <a:lnSpc>
                <a:spcPct val="100000"/>
              </a:lnSpc>
              <a:buNone/>
            </a:pPr>
            <a:r>
              <a:rPr lang="tr-TR" dirty="0" smtClean="0"/>
              <a:t>	- </a:t>
            </a:r>
            <a:r>
              <a:rPr lang="tr-TR" dirty="0" err="1" smtClean="0"/>
              <a:t>Repudiation</a:t>
            </a:r>
            <a:r>
              <a:rPr lang="tr-TR" dirty="0" smtClean="0"/>
              <a:t> </a:t>
            </a:r>
            <a:r>
              <a:rPr lang="tr-TR" dirty="0"/>
              <a:t>of </a:t>
            </a:r>
            <a:r>
              <a:rPr lang="tr-TR" dirty="0" err="1" smtClean="0"/>
              <a:t>origin</a:t>
            </a:r>
            <a:endParaRPr lang="tr-TR" dirty="0"/>
          </a:p>
          <a:p>
            <a:pPr marL="457200" lvl="1" indent="0">
              <a:lnSpc>
                <a:spcPct val="100000"/>
              </a:lnSpc>
              <a:buNone/>
            </a:pPr>
            <a:r>
              <a:rPr lang="tr-TR" dirty="0" smtClean="0"/>
              <a:t>	- </a:t>
            </a:r>
            <a:r>
              <a:rPr lang="tr-TR" dirty="0" err="1" smtClean="0"/>
              <a:t>Denial</a:t>
            </a:r>
            <a:r>
              <a:rPr lang="tr-TR" dirty="0" smtClean="0"/>
              <a:t> </a:t>
            </a:r>
            <a:r>
              <a:rPr lang="tr-TR" dirty="0"/>
              <a:t>of </a:t>
            </a:r>
            <a:r>
              <a:rPr lang="tr-TR" dirty="0" err="1" smtClean="0"/>
              <a:t>receipt</a:t>
            </a:r>
            <a:endParaRPr lang="tr-TR" dirty="0"/>
          </a:p>
          <a:p>
            <a:pPr>
              <a:lnSpc>
                <a:spcPct val="100000"/>
              </a:lnSpc>
            </a:pPr>
            <a:r>
              <a:rPr lang="tr-TR" dirty="0" err="1" smtClean="0"/>
              <a:t>Disruption</a:t>
            </a:r>
            <a:r>
              <a:rPr lang="tr-TR" dirty="0" smtClean="0"/>
              <a:t> [</a:t>
            </a:r>
            <a:r>
              <a:rPr lang="tr-TR" dirty="0" err="1" smtClean="0"/>
              <a:t>e.g</a:t>
            </a:r>
            <a:r>
              <a:rPr lang="tr-TR" dirty="0" smtClean="0"/>
              <a:t>. </a:t>
            </a:r>
            <a:r>
              <a:rPr lang="tr-TR" u="sng" dirty="0" err="1" smtClean="0"/>
              <a:t>D</a:t>
            </a:r>
            <a:r>
              <a:rPr lang="tr-TR" dirty="0" err="1" smtClean="0"/>
              <a:t>enial</a:t>
            </a:r>
            <a:r>
              <a:rPr lang="tr-TR" dirty="0" smtClean="0"/>
              <a:t> </a:t>
            </a:r>
            <a:r>
              <a:rPr lang="tr-TR" u="sng" dirty="0"/>
              <a:t>o</a:t>
            </a:r>
            <a:r>
              <a:rPr lang="tr-TR" dirty="0"/>
              <a:t>f </a:t>
            </a:r>
            <a:r>
              <a:rPr lang="tr-TR" u="sng" dirty="0" smtClean="0"/>
              <a:t>S</a:t>
            </a:r>
            <a:r>
              <a:rPr lang="tr-TR" dirty="0" smtClean="0"/>
              <a:t>ervice </a:t>
            </a:r>
            <a:r>
              <a:rPr lang="tr-TR" dirty="0"/>
              <a:t>(</a:t>
            </a:r>
            <a:r>
              <a:rPr lang="tr-TR" dirty="0" err="1"/>
              <a:t>DoS</a:t>
            </a:r>
            <a:r>
              <a:rPr lang="tr-TR" dirty="0" smtClean="0"/>
              <a:t>)]</a:t>
            </a:r>
            <a:endParaRPr lang="tr-TR" dirty="0"/>
          </a:p>
          <a:p>
            <a:pPr>
              <a:lnSpc>
                <a:spcPct val="100000"/>
              </a:lnSpc>
            </a:pPr>
            <a:r>
              <a:rPr lang="tr-TR" dirty="0" err="1" smtClean="0"/>
              <a:t>Usurpation</a:t>
            </a:r>
            <a:endParaRPr lang="tr-TR"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rgbClr val="FF0000"/>
                </a:solidFill>
              </a:rPr>
              <a:t>Main </a:t>
            </a:r>
            <a:r>
              <a:rPr lang="tr-TR" sz="3600" b="1" dirty="0" err="1" smtClean="0">
                <a:solidFill>
                  <a:srgbClr val="FF0000"/>
                </a:solidFill>
              </a:rPr>
              <a:t>types</a:t>
            </a:r>
            <a:r>
              <a:rPr lang="tr-TR" sz="3600" b="1" dirty="0" smtClean="0">
                <a:solidFill>
                  <a:srgbClr val="FF0000"/>
                </a:solidFill>
              </a:rPr>
              <a:t> of </a:t>
            </a:r>
            <a:r>
              <a:rPr lang="tr-TR" sz="3600" b="1" dirty="0" err="1" smtClean="0">
                <a:solidFill>
                  <a:srgbClr val="FF0000"/>
                </a:solidFill>
              </a:rPr>
              <a:t>threats</a:t>
            </a:r>
            <a:endParaRPr lang="tr-TR" sz="3600" b="1" dirty="0">
              <a:solidFill>
                <a:srgbClr val="FF0000"/>
              </a:solidFill>
            </a:endParaRPr>
          </a:p>
        </p:txBody>
      </p:sp>
    </p:spTree>
    <p:extLst>
      <p:ext uri="{BB962C8B-B14F-4D97-AF65-F5344CB8AC3E}">
        <p14:creationId xmlns="" xmlns:p14="http://schemas.microsoft.com/office/powerpoint/2010/main" val="281932471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4"/>
            <a:ext cx="8495818" cy="511421"/>
          </a:xfrm>
        </p:spPr>
        <p:txBody>
          <a:bodyPr>
            <a:normAutofit lnSpcReduction="10000"/>
          </a:bodyPr>
          <a:lstStyle/>
          <a:p>
            <a:pPr>
              <a:lnSpc>
                <a:spcPct val="100000"/>
              </a:lnSpc>
            </a:pPr>
            <a:r>
              <a:rPr lang="tr-TR" dirty="0" err="1" smtClean="0"/>
              <a:t>Threats</a:t>
            </a:r>
            <a:r>
              <a:rPr lang="tr-TR" dirty="0" smtClean="0"/>
              <a:t> </a:t>
            </a:r>
            <a:r>
              <a:rPr lang="tr-TR" dirty="0" err="1" smtClean="0"/>
              <a:t>aim</a:t>
            </a:r>
            <a:r>
              <a:rPr lang="tr-TR" dirty="0" smtClean="0"/>
              <a:t> at C . I . A (Information </a:t>
            </a:r>
            <a:r>
              <a:rPr lang="tr-TR" dirty="0" err="1" smtClean="0"/>
              <a:t>security</a:t>
            </a:r>
            <a:r>
              <a:rPr lang="tr-TR" dirty="0" smtClean="0"/>
              <a:t> model trio)</a:t>
            </a:r>
            <a:endParaRPr lang="tr-TR" dirty="0"/>
          </a:p>
        </p:txBody>
      </p:sp>
      <p:pic>
        <p:nvPicPr>
          <p:cNvPr id="4" name="Picture 3" descr="01-1b.tif"/>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3608839" y="2207806"/>
            <a:ext cx="2313432" cy="1542288"/>
          </a:xfrm>
          <a:prstGeom prst="rect">
            <a:avLst/>
          </a:prstGeom>
          <a:ln>
            <a:noFill/>
          </a:ln>
          <a:effectLst>
            <a:softEdge rad="112500"/>
          </a:effectLst>
        </p:spPr>
      </p:pic>
      <p:pic>
        <p:nvPicPr>
          <p:cNvPr id="5" name="Picture 4" descr="01-1c.tif"/>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523045" y="4037798"/>
            <a:ext cx="1374648" cy="1691640"/>
          </a:xfrm>
          <a:prstGeom prst="rect">
            <a:avLst/>
          </a:prstGeom>
          <a:ln>
            <a:noFill/>
          </a:ln>
          <a:effectLst>
            <a:softEdge rad="112500"/>
          </a:effectLst>
        </p:spPr>
      </p:pic>
      <p:pic>
        <p:nvPicPr>
          <p:cNvPr id="6" name="Picture 5" descr="01-1a.tif"/>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069661" y="4154757"/>
            <a:ext cx="2310384" cy="1627632"/>
          </a:xfrm>
          <a:prstGeom prst="rect">
            <a:avLst/>
          </a:prstGeom>
          <a:ln>
            <a:noFill/>
          </a:ln>
          <a:effectLst>
            <a:softEdge rad="112500"/>
          </a:effectLst>
        </p:spPr>
      </p:pic>
      <p:sp>
        <p:nvSpPr>
          <p:cNvPr id="7" name="Oval 6"/>
          <p:cNvSpPr/>
          <p:nvPr/>
        </p:nvSpPr>
        <p:spPr>
          <a:xfrm>
            <a:off x="3084645" y="154639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13045" y="352759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56245" y="352759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10" name="TextBox 9"/>
          <p:cNvSpPr txBox="1"/>
          <p:nvPr/>
        </p:nvSpPr>
        <p:spPr>
          <a:xfrm>
            <a:off x="4151445" y="1698790"/>
            <a:ext cx="1074333" cy="369332"/>
          </a:xfrm>
          <a:prstGeom prst="rect">
            <a:avLst/>
          </a:prstGeom>
          <a:noFill/>
        </p:spPr>
        <p:txBody>
          <a:bodyPr wrap="none" rtlCol="0">
            <a:spAutoFit/>
          </a:bodyPr>
          <a:lstStyle/>
          <a:p>
            <a:r>
              <a:rPr lang="en-US" dirty="0" smtClean="0">
                <a:latin typeface="Palatino Linotype" pitchFamily="18" charset="0"/>
              </a:rPr>
              <a:t>Integrity</a:t>
            </a:r>
            <a:endParaRPr lang="en-US" dirty="0">
              <a:latin typeface="Palatino Linotype" pitchFamily="18" charset="0"/>
            </a:endParaRPr>
          </a:p>
        </p:txBody>
      </p:sp>
      <p:sp>
        <p:nvSpPr>
          <p:cNvPr id="11" name="TextBox 10"/>
          <p:cNvSpPr txBox="1"/>
          <p:nvPr/>
        </p:nvSpPr>
        <p:spPr>
          <a:xfrm>
            <a:off x="2453101" y="5865369"/>
            <a:ext cx="1736373" cy="369332"/>
          </a:xfrm>
          <a:prstGeom prst="rect">
            <a:avLst/>
          </a:prstGeom>
          <a:noFill/>
        </p:spPr>
        <p:txBody>
          <a:bodyPr wrap="none" rtlCol="0">
            <a:spAutoFit/>
          </a:bodyPr>
          <a:lstStyle/>
          <a:p>
            <a:pPr algn="ctr"/>
            <a:r>
              <a:rPr lang="en-US" dirty="0" smtClean="0">
                <a:latin typeface="Palatino Linotype" pitchFamily="18" charset="0"/>
              </a:rPr>
              <a:t>Confidentiality</a:t>
            </a:r>
            <a:endParaRPr lang="en-US" dirty="0">
              <a:latin typeface="Palatino Linotype" pitchFamily="18" charset="0"/>
            </a:endParaRPr>
          </a:p>
        </p:txBody>
      </p:sp>
      <p:sp>
        <p:nvSpPr>
          <p:cNvPr id="12" name="TextBox 11"/>
          <p:cNvSpPr txBox="1"/>
          <p:nvPr/>
        </p:nvSpPr>
        <p:spPr>
          <a:xfrm>
            <a:off x="5421854" y="5662200"/>
            <a:ext cx="1972402" cy="369332"/>
          </a:xfrm>
          <a:prstGeom prst="rect">
            <a:avLst/>
          </a:prstGeom>
          <a:noFill/>
        </p:spPr>
        <p:txBody>
          <a:bodyPr wrap="square" rtlCol="0">
            <a:spAutoFit/>
          </a:bodyPr>
          <a:lstStyle/>
          <a:p>
            <a:r>
              <a:rPr lang="en-US" dirty="0" smtClean="0">
                <a:latin typeface="Palatino Linotype" pitchFamily="18" charset="0"/>
              </a:rPr>
              <a:t>(</a:t>
            </a:r>
            <a:r>
              <a:rPr lang="en-US" dirty="0">
                <a:latin typeface="Palatino Linotype" pitchFamily="18" charset="0"/>
              </a:rPr>
              <a:t>Availability)</a:t>
            </a:r>
          </a:p>
        </p:txBody>
      </p:sp>
      <p:pic>
        <p:nvPicPr>
          <p:cNvPr id="13" name="Picture 19" descr="C:\Documents and Settings\goodrich\Local Settings\Temporary Internet Files\Content.IE5\AQQ8XX4Q\MCj04339620000[1].png"/>
          <p:cNvPicPr>
            <a:picLocks noChangeAspect="1" noChangeArrowheads="1"/>
          </p:cNvPicPr>
          <p:nvPr/>
        </p:nvPicPr>
        <p:blipFill>
          <a:blip r:embed="rId5" cstate="email">
            <a:grayscl/>
            <a:lum contrast="20000"/>
            <a:extLst>
              <a:ext uri="{28A0092B-C50C-407E-A947-70E740481C1C}">
                <a14:useLocalDpi xmlns="" xmlns:a14="http://schemas.microsoft.com/office/drawing/2010/main"/>
              </a:ext>
            </a:extLst>
          </a:blip>
          <a:srcRect/>
          <a:stretch>
            <a:fillRect/>
          </a:stretch>
        </p:blipFill>
        <p:spPr bwMode="auto">
          <a:xfrm>
            <a:off x="4380045" y="4289590"/>
            <a:ext cx="609457" cy="609457"/>
          </a:xfrm>
          <a:prstGeom prst="rect">
            <a:avLst/>
          </a:prstGeom>
          <a:noFill/>
        </p:spPr>
      </p:pic>
      <p:sp>
        <p:nvSpPr>
          <p:cNvPr id="1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Threats</a:t>
            </a:r>
            <a:endParaRPr lang="tr-TR" sz="3600" b="1" dirty="0">
              <a:solidFill>
                <a:srgbClr val="FF0000"/>
              </a:solidFill>
            </a:endParaRPr>
          </a:p>
        </p:txBody>
      </p:sp>
    </p:spTree>
    <p:extLst>
      <p:ext uri="{BB962C8B-B14F-4D97-AF65-F5344CB8AC3E}">
        <p14:creationId xmlns="" xmlns:p14="http://schemas.microsoft.com/office/powerpoint/2010/main" val="309964618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4"/>
            <a:ext cx="8495818" cy="2688596"/>
          </a:xfrm>
        </p:spPr>
        <p:txBody>
          <a:bodyPr>
            <a:normAutofit/>
          </a:bodyPr>
          <a:lstStyle/>
          <a:p>
            <a:pPr>
              <a:lnSpc>
                <a:spcPct val="100000"/>
              </a:lnSpc>
            </a:pPr>
            <a:r>
              <a:rPr lang="tr-TR" dirty="0"/>
              <a:t>Information </a:t>
            </a:r>
            <a:r>
              <a:rPr lang="tr-TR" dirty="0" err="1"/>
              <a:t>security</a:t>
            </a:r>
            <a:r>
              <a:rPr lang="tr-TR" dirty="0"/>
              <a:t> model </a:t>
            </a:r>
            <a:r>
              <a:rPr lang="tr-TR" dirty="0" smtClean="0"/>
              <a:t>trio: </a:t>
            </a:r>
          </a:p>
          <a:p>
            <a:pPr marL="0" indent="0">
              <a:lnSpc>
                <a:spcPct val="100000"/>
              </a:lnSpc>
              <a:buNone/>
            </a:pPr>
            <a:r>
              <a:rPr lang="tr-TR" dirty="0"/>
              <a:t>	</a:t>
            </a:r>
            <a:r>
              <a:rPr lang="tr-TR" dirty="0" smtClean="0"/>
              <a:t>- </a:t>
            </a:r>
            <a:r>
              <a:rPr lang="tr-TR" dirty="0" err="1" smtClean="0"/>
              <a:t>Confidentiality</a:t>
            </a:r>
            <a:r>
              <a:rPr lang="tr-TR" dirty="0"/>
              <a:t>, </a:t>
            </a:r>
            <a:r>
              <a:rPr lang="tr-TR" dirty="0" err="1"/>
              <a:t>Integrity</a:t>
            </a:r>
            <a:r>
              <a:rPr lang="tr-TR" dirty="0"/>
              <a:t>, </a:t>
            </a:r>
            <a:r>
              <a:rPr lang="tr-TR" dirty="0" err="1"/>
              <a:t>Availability</a:t>
            </a:r>
            <a:endParaRPr lang="tr-TR" dirty="0"/>
          </a:p>
          <a:p>
            <a:pPr>
              <a:lnSpc>
                <a:spcPct val="100000"/>
              </a:lnSpc>
            </a:pPr>
            <a:r>
              <a:rPr lang="tr-TR" dirty="0" err="1"/>
              <a:t>Authenticity</a:t>
            </a:r>
            <a:r>
              <a:rPr lang="tr-TR" dirty="0"/>
              <a:t>: </a:t>
            </a:r>
            <a:r>
              <a:rPr lang="tr-TR" dirty="0" err="1" smtClean="0"/>
              <a:t>genuine</a:t>
            </a:r>
            <a:r>
              <a:rPr lang="tr-TR" dirty="0" smtClean="0"/>
              <a:t>/</a:t>
            </a:r>
            <a:r>
              <a:rPr lang="tr-TR" dirty="0" err="1" smtClean="0"/>
              <a:t>original</a:t>
            </a:r>
            <a:r>
              <a:rPr lang="tr-TR" dirty="0" smtClean="0"/>
              <a:t>---Smart </a:t>
            </a:r>
            <a:r>
              <a:rPr lang="tr-TR" dirty="0" err="1" smtClean="0"/>
              <a:t>cards</a:t>
            </a:r>
            <a:r>
              <a:rPr lang="tr-TR" dirty="0" smtClean="0"/>
              <a:t>, </a:t>
            </a:r>
            <a:r>
              <a:rPr lang="tr-TR" dirty="0" err="1" smtClean="0"/>
              <a:t>biometric</a:t>
            </a:r>
            <a:r>
              <a:rPr lang="tr-TR" dirty="0" smtClean="0"/>
              <a:t> </a:t>
            </a:r>
            <a:r>
              <a:rPr lang="tr-TR" dirty="0" err="1" smtClean="0"/>
              <a:t>tools</a:t>
            </a:r>
            <a:r>
              <a:rPr lang="tr-TR" dirty="0" smtClean="0"/>
              <a:t> </a:t>
            </a:r>
            <a:r>
              <a:rPr lang="tr-TR" dirty="0" err="1" smtClean="0"/>
              <a:t>etc</a:t>
            </a:r>
            <a:r>
              <a:rPr lang="tr-TR" dirty="0" smtClean="0"/>
              <a:t>.</a:t>
            </a:r>
            <a:endParaRPr lang="tr-TR" dirty="0"/>
          </a:p>
          <a:p>
            <a:pPr>
              <a:lnSpc>
                <a:spcPct val="100000"/>
              </a:lnSpc>
            </a:pPr>
            <a:r>
              <a:rPr lang="tr-TR" dirty="0" err="1"/>
              <a:t>Non-repudiation</a:t>
            </a:r>
            <a:r>
              <a:rPr lang="tr-TR" dirty="0"/>
              <a:t>: </a:t>
            </a:r>
            <a:r>
              <a:rPr lang="tr-TR" dirty="0" err="1" smtClean="0"/>
              <a:t>digital</a:t>
            </a:r>
            <a:r>
              <a:rPr lang="tr-TR" dirty="0" smtClean="0"/>
              <a:t> </a:t>
            </a:r>
            <a:r>
              <a:rPr lang="tr-TR" dirty="0" err="1" smtClean="0"/>
              <a:t>signatures</a:t>
            </a:r>
            <a:endParaRPr lang="tr-TR" dirty="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Threats</a:t>
            </a:r>
            <a:endParaRPr lang="tr-TR" sz="3600" b="1" dirty="0">
              <a:solidFill>
                <a:srgbClr val="FF0000"/>
              </a:solidFill>
            </a:endParaRPr>
          </a:p>
        </p:txBody>
      </p:sp>
    </p:spTree>
    <p:extLst>
      <p:ext uri="{BB962C8B-B14F-4D97-AF65-F5344CB8AC3E}">
        <p14:creationId xmlns="" xmlns:p14="http://schemas.microsoft.com/office/powerpoint/2010/main" val="265254628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3"/>
            <a:ext cx="8495818" cy="4166532"/>
          </a:xfrm>
        </p:spPr>
        <p:txBody>
          <a:bodyPr>
            <a:normAutofit fontScale="85000" lnSpcReduction="20000"/>
          </a:bodyPr>
          <a:lstStyle/>
          <a:p>
            <a:pPr>
              <a:lnSpc>
                <a:spcPct val="100000"/>
              </a:lnSpc>
              <a:buNone/>
            </a:pPr>
            <a:r>
              <a:rPr lang="tr-TR" dirty="0" smtClean="0"/>
              <a:t>* </a:t>
            </a:r>
            <a:r>
              <a:rPr lang="tr-TR" dirty="0" err="1" smtClean="0"/>
              <a:t>Main</a:t>
            </a:r>
            <a:r>
              <a:rPr lang="tr-TR" dirty="0" smtClean="0"/>
              <a:t> </a:t>
            </a:r>
            <a:r>
              <a:rPr lang="tr-TR" dirty="0" err="1" smtClean="0"/>
              <a:t>two</a:t>
            </a:r>
            <a:r>
              <a:rPr lang="tr-TR" dirty="0" smtClean="0"/>
              <a:t> </a:t>
            </a:r>
            <a:r>
              <a:rPr lang="tr-TR" dirty="0" err="1" smtClean="0"/>
              <a:t>types</a:t>
            </a:r>
            <a:endParaRPr lang="tr-TR" dirty="0"/>
          </a:p>
          <a:p>
            <a:pPr lvl="1">
              <a:lnSpc>
                <a:spcPct val="100000"/>
              </a:lnSpc>
              <a:buNone/>
            </a:pPr>
            <a:r>
              <a:rPr lang="tr-TR" sz="2800" dirty="0" smtClean="0"/>
              <a:t>		- </a:t>
            </a:r>
            <a:r>
              <a:rPr lang="tr-TR" sz="2800" dirty="0" err="1" smtClean="0"/>
              <a:t>Insider</a:t>
            </a:r>
            <a:r>
              <a:rPr lang="tr-TR" sz="2800" dirty="0" smtClean="0"/>
              <a:t> </a:t>
            </a:r>
            <a:r>
              <a:rPr lang="tr-TR" sz="2800" dirty="0" err="1" smtClean="0"/>
              <a:t>attack</a:t>
            </a:r>
            <a:endParaRPr lang="tr-TR" sz="2800" dirty="0"/>
          </a:p>
          <a:p>
            <a:pPr lvl="1">
              <a:lnSpc>
                <a:spcPct val="100000"/>
              </a:lnSpc>
              <a:buNone/>
            </a:pPr>
            <a:r>
              <a:rPr lang="tr-TR" sz="2800" dirty="0" smtClean="0"/>
              <a:t>		- </a:t>
            </a:r>
            <a:r>
              <a:rPr lang="tr-TR" sz="2800" dirty="0" err="1" smtClean="0"/>
              <a:t>Outsider</a:t>
            </a:r>
            <a:r>
              <a:rPr lang="tr-TR" sz="2800" dirty="0" smtClean="0"/>
              <a:t> </a:t>
            </a:r>
            <a:r>
              <a:rPr lang="tr-TR" sz="2800" dirty="0" err="1" smtClean="0"/>
              <a:t>attack</a:t>
            </a:r>
            <a:endParaRPr lang="tr-TR" sz="2800" dirty="0" smtClean="0"/>
          </a:p>
          <a:p>
            <a:pPr marL="0" lvl="1" indent="0">
              <a:lnSpc>
                <a:spcPct val="100000"/>
              </a:lnSpc>
              <a:buNone/>
            </a:pPr>
            <a:r>
              <a:rPr lang="tr-TR" sz="2800" dirty="0" smtClean="0"/>
              <a:t>* </a:t>
            </a:r>
            <a:r>
              <a:rPr lang="tr-TR" sz="2800" dirty="0" err="1" smtClean="0"/>
              <a:t>Some</a:t>
            </a:r>
            <a:r>
              <a:rPr lang="tr-TR" sz="2800" dirty="0" smtClean="0"/>
              <a:t> </a:t>
            </a:r>
            <a:r>
              <a:rPr lang="tr-TR" sz="2800" dirty="0" err="1" smtClean="0"/>
              <a:t>examples</a:t>
            </a:r>
            <a:endParaRPr lang="tr-TR" sz="2800" dirty="0" smtClean="0"/>
          </a:p>
          <a:p>
            <a:pPr marL="0" lvl="1" indent="0">
              <a:lnSpc>
                <a:spcPct val="100000"/>
              </a:lnSpc>
              <a:buNone/>
            </a:pPr>
            <a:r>
              <a:rPr lang="tr-TR" sz="2800" dirty="0" smtClean="0"/>
              <a:t>	- </a:t>
            </a:r>
            <a:r>
              <a:rPr lang="tr-TR" sz="2800" dirty="0" err="1" smtClean="0"/>
              <a:t>Stack</a:t>
            </a:r>
            <a:r>
              <a:rPr lang="tr-TR" sz="2800" dirty="0" smtClean="0"/>
              <a:t> /</a:t>
            </a:r>
            <a:r>
              <a:rPr lang="tr-TR" sz="2800" dirty="0" err="1" smtClean="0"/>
              <a:t>buffer</a:t>
            </a:r>
            <a:r>
              <a:rPr lang="tr-TR" sz="2800" dirty="0" smtClean="0"/>
              <a:t> </a:t>
            </a:r>
            <a:r>
              <a:rPr lang="tr-TR" sz="2800" dirty="0" err="1" smtClean="0"/>
              <a:t>overflow</a:t>
            </a:r>
            <a:endParaRPr lang="tr-TR" sz="2800" dirty="0" smtClean="0"/>
          </a:p>
          <a:p>
            <a:pPr marL="0" lvl="1" indent="0">
              <a:lnSpc>
                <a:spcPct val="100000"/>
              </a:lnSpc>
              <a:buNone/>
            </a:pPr>
            <a:r>
              <a:rPr lang="tr-TR" sz="2800" dirty="0" smtClean="0"/>
              <a:t>	- </a:t>
            </a:r>
            <a:r>
              <a:rPr lang="tr-TR" sz="2800" dirty="0" err="1" smtClean="0"/>
              <a:t>Brute</a:t>
            </a:r>
            <a:r>
              <a:rPr lang="tr-TR" sz="2800" dirty="0" smtClean="0"/>
              <a:t> </a:t>
            </a:r>
            <a:r>
              <a:rPr lang="tr-TR" sz="2800" dirty="0" err="1" smtClean="0"/>
              <a:t>force</a:t>
            </a:r>
            <a:endParaRPr lang="tr-TR" sz="2800" dirty="0" smtClean="0"/>
          </a:p>
          <a:p>
            <a:pPr marL="0" lvl="1" indent="0">
              <a:lnSpc>
                <a:spcPct val="100000"/>
              </a:lnSpc>
              <a:buNone/>
            </a:pPr>
            <a:r>
              <a:rPr lang="tr-TR" sz="2800" dirty="0" smtClean="0"/>
              <a:t>	- </a:t>
            </a:r>
            <a:r>
              <a:rPr lang="tr-TR" sz="2800" dirty="0" err="1" smtClean="0"/>
              <a:t>Replay</a:t>
            </a:r>
            <a:endParaRPr lang="tr-TR" sz="2800" dirty="0" smtClean="0"/>
          </a:p>
          <a:p>
            <a:pPr marL="0" lvl="1" indent="0">
              <a:lnSpc>
                <a:spcPct val="100000"/>
              </a:lnSpc>
              <a:buNone/>
            </a:pPr>
            <a:r>
              <a:rPr lang="tr-TR" sz="2800" dirty="0" smtClean="0"/>
              <a:t>	- S</a:t>
            </a:r>
            <a:r>
              <a:rPr lang="en-US" sz="2800" dirty="0" err="1" smtClean="0"/>
              <a:t>niffing</a:t>
            </a:r>
            <a:r>
              <a:rPr lang="en-US" sz="2800" dirty="0" smtClean="0"/>
              <a:t>, man in the middle</a:t>
            </a:r>
            <a:endParaRPr lang="tr-TR" sz="2800" dirty="0" smtClean="0"/>
          </a:p>
          <a:p>
            <a:pPr marL="0" lvl="1" indent="0">
              <a:lnSpc>
                <a:spcPct val="100000"/>
              </a:lnSpc>
              <a:buNone/>
            </a:pPr>
            <a:r>
              <a:rPr lang="tr-TR" sz="2800" dirty="0" smtClean="0"/>
              <a:t>	- </a:t>
            </a:r>
            <a:r>
              <a:rPr lang="tr-TR" sz="2800" dirty="0" err="1" smtClean="0"/>
              <a:t>Session</a:t>
            </a:r>
            <a:r>
              <a:rPr lang="tr-TR" sz="2800" dirty="0" smtClean="0"/>
              <a:t> </a:t>
            </a:r>
            <a:r>
              <a:rPr lang="tr-TR" sz="2800" dirty="0" err="1" smtClean="0"/>
              <a:t>hijacking</a:t>
            </a:r>
            <a:endParaRPr lang="tr-TR" sz="2800" dirty="0" smtClean="0"/>
          </a:p>
          <a:p>
            <a:pPr marL="0" lvl="1" indent="0">
              <a:lnSpc>
                <a:spcPct val="100000"/>
              </a:lnSpc>
              <a:buNone/>
            </a:pPr>
            <a:r>
              <a:rPr lang="tr-TR" sz="2800" dirty="0" smtClean="0"/>
              <a:t>	- </a:t>
            </a:r>
            <a:r>
              <a:rPr lang="tr-TR" sz="2800" dirty="0" err="1" smtClean="0"/>
              <a:t>Phishing</a:t>
            </a:r>
            <a:endParaRPr lang="tr-TR" sz="2800" dirty="0" smtClean="0"/>
          </a:p>
          <a:p>
            <a:pPr marL="0" lvl="1" indent="0">
              <a:lnSpc>
                <a:spcPct val="100000"/>
              </a:lnSpc>
              <a:buNone/>
            </a:pPr>
            <a:r>
              <a:rPr lang="tr-TR" sz="2800" dirty="0" smtClean="0"/>
              <a:t>	…</a:t>
            </a:r>
          </a:p>
          <a:p>
            <a:pPr marL="0" lvl="1" indent="0">
              <a:lnSpc>
                <a:spcPct val="100000"/>
              </a:lnSpc>
              <a:buNone/>
            </a:pPr>
            <a:endParaRPr lang="tr-TR" dirty="0" smtClean="0"/>
          </a:p>
        </p:txBody>
      </p:sp>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Attacks</a:t>
            </a:r>
            <a:endParaRPr lang="tr-TR" sz="3600" b="1" dirty="0">
              <a:solidFill>
                <a:srgbClr val="FF0000"/>
              </a:solidFill>
            </a:endParaRPr>
          </a:p>
        </p:txBody>
      </p:sp>
    </p:spTree>
    <p:extLst>
      <p:ext uri="{BB962C8B-B14F-4D97-AF65-F5344CB8AC3E}">
        <p14:creationId xmlns="" xmlns:p14="http://schemas.microsoft.com/office/powerpoint/2010/main" val="208474319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1D847AF-3305-D942-8510-ED910F855368}"/>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t="13417" r="7323"/>
          <a:stretch/>
        </p:blipFill>
        <p:spPr>
          <a:xfrm>
            <a:off x="2127250" y="810228"/>
            <a:ext cx="4036882" cy="4965677"/>
          </a:xfrm>
          <a:prstGeom prst="rect">
            <a:avLst/>
          </a:prstGeom>
        </p:spPr>
      </p:pic>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Attacks</a:t>
            </a:r>
            <a:r>
              <a:rPr lang="tr-TR" sz="3600" b="1" dirty="0" smtClean="0">
                <a:solidFill>
                  <a:srgbClr val="FF0000"/>
                </a:solidFill>
              </a:rPr>
              <a:t> --- Network</a:t>
            </a:r>
            <a:endParaRPr lang="tr-TR" sz="3600" b="1" dirty="0">
              <a:solidFill>
                <a:srgbClr val="FF0000"/>
              </a:solidFill>
            </a:endParaRPr>
          </a:p>
        </p:txBody>
      </p:sp>
    </p:spTree>
    <p:extLst>
      <p:ext uri="{BB962C8B-B14F-4D97-AF65-F5344CB8AC3E}">
        <p14:creationId xmlns="" xmlns:p14="http://schemas.microsoft.com/office/powerpoint/2010/main" val="17381764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rmation and cyber security ile ilgili gÃ¶rsel sonucu"/>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66669" y="424926"/>
            <a:ext cx="5563683" cy="5563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936545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1D847AF-3305-D942-8510-ED910F855368}"/>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l="6023" t="12051" r="22422"/>
          <a:stretch/>
        </p:blipFill>
        <p:spPr>
          <a:xfrm>
            <a:off x="2643862" y="810228"/>
            <a:ext cx="3022899" cy="4999593"/>
          </a:xfrm>
          <a:prstGeom prst="rect">
            <a:avLst/>
          </a:prstGeom>
        </p:spPr>
      </p:pic>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Attacks</a:t>
            </a:r>
            <a:r>
              <a:rPr lang="tr-TR" sz="3600" b="1" dirty="0" smtClean="0">
                <a:solidFill>
                  <a:srgbClr val="FF0000"/>
                </a:solidFill>
              </a:rPr>
              <a:t> --- Host</a:t>
            </a:r>
            <a:endParaRPr lang="tr-TR" sz="3600" b="1" dirty="0">
              <a:solidFill>
                <a:srgbClr val="FF0000"/>
              </a:solidFill>
            </a:endParaRPr>
          </a:p>
        </p:txBody>
      </p:sp>
    </p:spTree>
    <p:extLst>
      <p:ext uri="{BB962C8B-B14F-4D97-AF65-F5344CB8AC3E}">
        <p14:creationId xmlns="" xmlns:p14="http://schemas.microsoft.com/office/powerpoint/2010/main" val="110150334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1D847AF-3305-D942-8510-ED910F855368}"/>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l="4614" t="11885" r="2160"/>
          <a:stretch/>
        </p:blipFill>
        <p:spPr>
          <a:xfrm>
            <a:off x="2506532" y="810228"/>
            <a:ext cx="4270786" cy="4930901"/>
          </a:xfrm>
          <a:prstGeom prst="rect">
            <a:avLst/>
          </a:prstGeom>
        </p:spPr>
      </p:pic>
      <p:sp>
        <p:nvSpPr>
          <p:cNvPr id="5"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Attacks</a:t>
            </a:r>
            <a:r>
              <a:rPr lang="tr-TR" sz="3600" b="1" dirty="0" smtClean="0">
                <a:solidFill>
                  <a:srgbClr val="FF0000"/>
                </a:solidFill>
              </a:rPr>
              <a:t> --- Application</a:t>
            </a:r>
            <a:endParaRPr lang="tr-TR" sz="3600" b="1" dirty="0">
              <a:solidFill>
                <a:srgbClr val="FF0000"/>
              </a:solidFill>
            </a:endParaRPr>
          </a:p>
        </p:txBody>
      </p:sp>
    </p:spTree>
    <p:extLst>
      <p:ext uri="{BB962C8B-B14F-4D97-AF65-F5344CB8AC3E}">
        <p14:creationId xmlns="" xmlns:p14="http://schemas.microsoft.com/office/powerpoint/2010/main" val="385728496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3"/>
            <a:ext cx="8495818" cy="666159"/>
          </a:xfrm>
        </p:spPr>
        <p:txBody>
          <a:bodyPr>
            <a:normAutofit/>
          </a:bodyPr>
          <a:lstStyle/>
          <a:p>
            <a:pPr>
              <a:lnSpc>
                <a:spcPct val="100000"/>
              </a:lnSpc>
            </a:pPr>
            <a:r>
              <a:rPr lang="tr-TR" dirty="0" err="1" smtClean="0"/>
              <a:t>This</a:t>
            </a:r>
            <a:r>
              <a:rPr lang="tr-TR" dirty="0" smtClean="0"/>
              <a:t> </a:t>
            </a:r>
            <a:r>
              <a:rPr lang="tr-TR" dirty="0" err="1" smtClean="0"/>
              <a:t>code</a:t>
            </a:r>
            <a:r>
              <a:rPr lang="tr-TR" dirty="0" smtClean="0"/>
              <a:t> </a:t>
            </a:r>
            <a:r>
              <a:rPr lang="tr-TR" dirty="0" err="1" smtClean="0"/>
              <a:t>snippet</a:t>
            </a:r>
            <a:r>
              <a:rPr lang="tr-TR" dirty="0" smtClean="0"/>
              <a:t> </a:t>
            </a:r>
            <a:r>
              <a:rPr lang="tr-TR" dirty="0" err="1" smtClean="0"/>
              <a:t>causes</a:t>
            </a:r>
            <a:r>
              <a:rPr lang="tr-TR" dirty="0" smtClean="0"/>
              <a:t> </a:t>
            </a:r>
            <a:r>
              <a:rPr lang="tr-TR" b="1" dirty="0" err="1" smtClean="0"/>
              <a:t>buffer</a:t>
            </a:r>
            <a:r>
              <a:rPr lang="tr-TR" b="1" dirty="0" smtClean="0"/>
              <a:t> </a:t>
            </a:r>
            <a:r>
              <a:rPr lang="tr-TR" b="1" dirty="0" err="1"/>
              <a:t>overflow</a:t>
            </a:r>
            <a:r>
              <a:rPr lang="tr-TR" b="1" dirty="0"/>
              <a:t> </a:t>
            </a:r>
            <a:endParaRPr lang="tr-TR" dirty="0"/>
          </a:p>
        </p:txBody>
      </p:sp>
      <p:sp>
        <p:nvSpPr>
          <p:cNvPr id="7" name="Rectangle 6"/>
          <p:cNvSpPr/>
          <p:nvPr/>
        </p:nvSpPr>
        <p:spPr>
          <a:xfrm>
            <a:off x="646148" y="1685858"/>
            <a:ext cx="7851703" cy="304698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en-US" altLang="tr-TR" sz="2400" dirty="0" err="1">
                <a:solidFill>
                  <a:srgbClr val="000000"/>
                </a:solidFill>
              </a:rPr>
              <a:t>Int</a:t>
            </a:r>
            <a:r>
              <a:rPr lang="en-US" altLang="tr-TR" sz="2400" dirty="0">
                <a:solidFill>
                  <a:srgbClr val="000000"/>
                </a:solidFill>
              </a:rPr>
              <a:t> </a:t>
            </a:r>
            <a:r>
              <a:rPr lang="en-US" altLang="tr-TR" sz="2400" dirty="0" err="1">
                <a:solidFill>
                  <a:srgbClr val="000000"/>
                </a:solidFill>
              </a:rPr>
              <a:t>bof</a:t>
            </a:r>
            <a:r>
              <a:rPr lang="en-US" altLang="tr-TR" sz="2400" dirty="0">
                <a:solidFill>
                  <a:srgbClr val="000000"/>
                </a:solidFill>
              </a:rPr>
              <a:t>()‏{</a:t>
            </a:r>
          </a:p>
          <a:p>
            <a:r>
              <a:rPr lang="en-US" altLang="tr-TR" sz="2400" dirty="0">
                <a:solidFill>
                  <a:srgbClr val="000000"/>
                </a:solidFill>
              </a:rPr>
              <a:t>   char buffer[4]; </a:t>
            </a:r>
            <a:br>
              <a:rPr lang="en-US" altLang="tr-TR" sz="2400" dirty="0">
                <a:solidFill>
                  <a:srgbClr val="000000"/>
                </a:solidFill>
              </a:rPr>
            </a:br>
            <a:r>
              <a:rPr lang="en-US" altLang="tr-TR" sz="2400" dirty="0">
                <a:solidFill>
                  <a:srgbClr val="000000"/>
                </a:solidFill>
              </a:rPr>
              <a:t>   </a:t>
            </a:r>
            <a:r>
              <a:rPr lang="en-US" altLang="tr-TR" sz="2400" dirty="0">
                <a:solidFill>
                  <a:srgbClr val="800000"/>
                </a:solidFill>
              </a:rPr>
              <a:t>// 4 </a:t>
            </a:r>
            <a:r>
              <a:rPr lang="en-US" altLang="tr-TR" sz="2400" dirty="0" smtClean="0">
                <a:solidFill>
                  <a:srgbClr val="800000"/>
                </a:solidFill>
              </a:rPr>
              <a:t>byte</a:t>
            </a:r>
            <a:r>
              <a:rPr lang="tr-TR" altLang="tr-TR" sz="2400" dirty="0" smtClean="0">
                <a:solidFill>
                  <a:srgbClr val="800000"/>
                </a:solidFill>
              </a:rPr>
              <a:t>s</a:t>
            </a:r>
            <a:r>
              <a:rPr lang="en-US" altLang="tr-TR" sz="2400" dirty="0" smtClean="0">
                <a:solidFill>
                  <a:srgbClr val="800000"/>
                </a:solidFill>
              </a:rPr>
              <a:t>, </a:t>
            </a:r>
            <a:r>
              <a:rPr lang="tr-TR" altLang="tr-TR" sz="2400" dirty="0" err="1" smtClean="0">
                <a:solidFill>
                  <a:srgbClr val="800000"/>
                </a:solidFill>
              </a:rPr>
              <a:t>variable</a:t>
            </a:r>
            <a:r>
              <a:rPr lang="tr-TR" altLang="tr-TR" sz="2400" dirty="0" smtClean="0">
                <a:solidFill>
                  <a:srgbClr val="800000"/>
                </a:solidFill>
              </a:rPr>
              <a:t> </a:t>
            </a:r>
            <a:r>
              <a:rPr lang="en-US" altLang="tr-TR" sz="2400" dirty="0" smtClean="0">
                <a:solidFill>
                  <a:srgbClr val="800000"/>
                </a:solidFill>
              </a:rPr>
              <a:t>buffer</a:t>
            </a:r>
            <a:endParaRPr lang="en-US" altLang="tr-TR" sz="2400" dirty="0">
              <a:solidFill>
                <a:srgbClr val="800000"/>
              </a:solidFill>
            </a:endParaRPr>
          </a:p>
          <a:p>
            <a:r>
              <a:rPr lang="en-US" altLang="tr-TR" sz="2400" dirty="0">
                <a:solidFill>
                  <a:srgbClr val="000000"/>
                </a:solidFill>
              </a:rPr>
              <a:t>   </a:t>
            </a:r>
            <a:r>
              <a:rPr lang="en-US" altLang="tr-TR" sz="2400" dirty="0" err="1">
                <a:solidFill>
                  <a:srgbClr val="000000"/>
                </a:solidFill>
              </a:rPr>
              <a:t>strcpy</a:t>
            </a:r>
            <a:r>
              <a:rPr lang="en-US" altLang="tr-TR" sz="2400" dirty="0">
                <a:solidFill>
                  <a:srgbClr val="000000"/>
                </a:solidFill>
              </a:rPr>
              <a:t>(“buffer, </a:t>
            </a:r>
            <a:r>
              <a:rPr lang="en-US" altLang="tr-TR" sz="2400" dirty="0" smtClean="0">
                <a:solidFill>
                  <a:srgbClr val="000000"/>
                </a:solidFill>
              </a:rPr>
              <a:t>“</a:t>
            </a:r>
            <a:r>
              <a:rPr lang="tr-TR" altLang="tr-TR" sz="2400" dirty="0" err="1" smtClean="0">
                <a:solidFill>
                  <a:srgbClr val="000000"/>
                </a:solidFill>
              </a:rPr>
              <a:t>infosec</a:t>
            </a:r>
            <a:r>
              <a:rPr lang="en-US" altLang="tr-TR" sz="2400" dirty="0" smtClean="0">
                <a:solidFill>
                  <a:srgbClr val="000000"/>
                </a:solidFill>
              </a:rPr>
              <a:t>123456</a:t>
            </a:r>
            <a:r>
              <a:rPr lang="en-US" altLang="tr-TR" sz="2400" dirty="0">
                <a:solidFill>
                  <a:srgbClr val="000000"/>
                </a:solidFill>
              </a:rPr>
              <a:t>””); </a:t>
            </a:r>
            <a:br>
              <a:rPr lang="en-US" altLang="tr-TR" sz="2400" dirty="0">
                <a:solidFill>
                  <a:srgbClr val="000000"/>
                </a:solidFill>
              </a:rPr>
            </a:br>
            <a:r>
              <a:rPr lang="en-US" altLang="tr-TR" sz="2400" dirty="0">
                <a:solidFill>
                  <a:srgbClr val="000000"/>
                </a:solidFill>
              </a:rPr>
              <a:t>   </a:t>
            </a:r>
            <a:r>
              <a:rPr lang="en-US" altLang="tr-TR" sz="2400" dirty="0">
                <a:solidFill>
                  <a:srgbClr val="800000"/>
                </a:solidFill>
              </a:rPr>
              <a:t>// </a:t>
            </a:r>
            <a:r>
              <a:rPr lang="tr-TR" altLang="tr-TR" sz="2400" dirty="0" smtClean="0">
                <a:solidFill>
                  <a:srgbClr val="800000"/>
                </a:solidFill>
              </a:rPr>
              <a:t>13</a:t>
            </a:r>
            <a:r>
              <a:rPr lang="en-US" altLang="tr-TR" sz="2400" dirty="0" smtClean="0">
                <a:solidFill>
                  <a:srgbClr val="800000"/>
                </a:solidFill>
              </a:rPr>
              <a:t> byte</a:t>
            </a:r>
            <a:r>
              <a:rPr lang="tr-TR" altLang="tr-TR" sz="2400" dirty="0" smtClean="0">
                <a:solidFill>
                  <a:srgbClr val="800000"/>
                </a:solidFill>
              </a:rPr>
              <a:t>s</a:t>
            </a:r>
            <a:r>
              <a:rPr lang="en-US" altLang="tr-TR" sz="2400" dirty="0" smtClean="0">
                <a:solidFill>
                  <a:srgbClr val="800000"/>
                </a:solidFill>
              </a:rPr>
              <a:t> </a:t>
            </a:r>
            <a:r>
              <a:rPr lang="tr-TR" altLang="tr-TR" sz="2400" dirty="0" err="1" smtClean="0">
                <a:solidFill>
                  <a:srgbClr val="800000"/>
                </a:solidFill>
              </a:rPr>
              <a:t>were</a:t>
            </a:r>
            <a:r>
              <a:rPr lang="tr-TR" altLang="tr-TR" sz="2400" dirty="0" smtClean="0">
                <a:solidFill>
                  <a:srgbClr val="800000"/>
                </a:solidFill>
              </a:rPr>
              <a:t> sent </a:t>
            </a:r>
            <a:r>
              <a:rPr lang="tr-TR" altLang="tr-TR" sz="2400" dirty="0" err="1" smtClean="0">
                <a:solidFill>
                  <a:srgbClr val="800000"/>
                </a:solidFill>
              </a:rPr>
              <a:t>to</a:t>
            </a:r>
            <a:r>
              <a:rPr lang="tr-TR" altLang="tr-TR" sz="2400" dirty="0" smtClean="0">
                <a:solidFill>
                  <a:srgbClr val="800000"/>
                </a:solidFill>
              </a:rPr>
              <a:t> </a:t>
            </a:r>
            <a:r>
              <a:rPr lang="tr-TR" altLang="tr-TR" sz="2400" dirty="0" err="1" smtClean="0">
                <a:solidFill>
                  <a:srgbClr val="800000"/>
                </a:solidFill>
              </a:rPr>
              <a:t>buffer</a:t>
            </a:r>
            <a:r>
              <a:rPr lang="en-US" altLang="tr-TR" sz="2400" dirty="0" smtClean="0">
                <a:solidFill>
                  <a:srgbClr val="800000"/>
                </a:solidFill>
              </a:rPr>
              <a:t> </a:t>
            </a:r>
            <a:endParaRPr lang="en-US" altLang="tr-TR" sz="2400" dirty="0">
              <a:solidFill>
                <a:srgbClr val="800000"/>
              </a:solidFill>
            </a:endParaRPr>
          </a:p>
          <a:p>
            <a:r>
              <a:rPr lang="en-US" altLang="tr-TR" sz="2400" dirty="0">
                <a:solidFill>
                  <a:srgbClr val="800000"/>
                </a:solidFill>
              </a:rPr>
              <a:t>   // </a:t>
            </a:r>
            <a:r>
              <a:rPr lang="tr-TR" altLang="tr-TR" sz="2400" dirty="0" err="1" smtClean="0">
                <a:solidFill>
                  <a:srgbClr val="800000"/>
                </a:solidFill>
              </a:rPr>
              <a:t>greater</a:t>
            </a:r>
            <a:r>
              <a:rPr lang="tr-TR" altLang="tr-TR" sz="2400" dirty="0" smtClean="0">
                <a:solidFill>
                  <a:srgbClr val="800000"/>
                </a:solidFill>
              </a:rPr>
              <a:t> </a:t>
            </a:r>
            <a:r>
              <a:rPr lang="tr-TR" altLang="tr-TR" sz="2400" dirty="0" err="1" smtClean="0">
                <a:solidFill>
                  <a:srgbClr val="800000"/>
                </a:solidFill>
              </a:rPr>
              <a:t>than</a:t>
            </a:r>
            <a:r>
              <a:rPr lang="tr-TR" altLang="tr-TR" sz="2400" dirty="0" smtClean="0">
                <a:solidFill>
                  <a:srgbClr val="800000"/>
                </a:solidFill>
              </a:rPr>
              <a:t> 4 </a:t>
            </a:r>
            <a:r>
              <a:rPr lang="tr-TR" altLang="tr-TR" sz="2400" dirty="0" err="1" smtClean="0">
                <a:solidFill>
                  <a:srgbClr val="800000"/>
                </a:solidFill>
              </a:rPr>
              <a:t>bytes</a:t>
            </a:r>
            <a:r>
              <a:rPr lang="tr-TR" altLang="tr-TR" sz="2400" dirty="0" smtClean="0">
                <a:solidFill>
                  <a:srgbClr val="800000"/>
                </a:solidFill>
              </a:rPr>
              <a:t>, </a:t>
            </a:r>
            <a:r>
              <a:rPr lang="tr-TR" altLang="tr-TR" sz="2400" dirty="0" err="1" smtClean="0">
                <a:solidFill>
                  <a:srgbClr val="800000"/>
                </a:solidFill>
              </a:rPr>
              <a:t>overflow</a:t>
            </a:r>
            <a:r>
              <a:rPr lang="tr-TR" altLang="tr-TR" sz="2400" dirty="0" smtClean="0">
                <a:solidFill>
                  <a:srgbClr val="800000"/>
                </a:solidFill>
              </a:rPr>
              <a:t> </a:t>
            </a:r>
            <a:r>
              <a:rPr lang="tr-TR" altLang="tr-TR" sz="2400" dirty="0" err="1" smtClean="0">
                <a:solidFill>
                  <a:srgbClr val="800000"/>
                </a:solidFill>
              </a:rPr>
              <a:t>occurs</a:t>
            </a:r>
            <a:endParaRPr lang="en-US" altLang="tr-TR" sz="2400" dirty="0">
              <a:solidFill>
                <a:srgbClr val="800000"/>
              </a:solidFill>
            </a:endParaRPr>
          </a:p>
          <a:p>
            <a:r>
              <a:rPr lang="en-US" altLang="tr-TR" sz="2400" dirty="0">
                <a:solidFill>
                  <a:srgbClr val="000000"/>
                </a:solidFill>
              </a:rPr>
              <a:t>   return 1;</a:t>
            </a:r>
            <a:br>
              <a:rPr lang="en-US" altLang="tr-TR" sz="2400" dirty="0">
                <a:solidFill>
                  <a:srgbClr val="000000"/>
                </a:solidFill>
              </a:rPr>
            </a:br>
            <a:r>
              <a:rPr lang="en-US" altLang="tr-TR" sz="2400" dirty="0">
                <a:solidFill>
                  <a:srgbClr val="000000"/>
                </a:solidFill>
              </a:rPr>
              <a:t>}</a:t>
            </a:r>
          </a:p>
        </p:txBody>
      </p:sp>
      <p:sp>
        <p:nvSpPr>
          <p:cNvPr id="6"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Buffer</a:t>
            </a:r>
            <a:r>
              <a:rPr lang="tr-TR" sz="3600" b="1" dirty="0" smtClean="0">
                <a:solidFill>
                  <a:srgbClr val="FF0000"/>
                </a:solidFill>
              </a:rPr>
              <a:t> </a:t>
            </a:r>
            <a:r>
              <a:rPr lang="tr-TR" sz="3600" b="1" dirty="0" err="1">
                <a:solidFill>
                  <a:srgbClr val="FF0000"/>
                </a:solidFill>
              </a:rPr>
              <a:t>overflow</a:t>
            </a:r>
            <a:endParaRPr lang="tr-TR" sz="3600" dirty="0">
              <a:solidFill>
                <a:srgbClr val="FF0000"/>
              </a:solidFill>
            </a:endParaRPr>
          </a:p>
        </p:txBody>
      </p:sp>
      <p:sp>
        <p:nvSpPr>
          <p:cNvPr id="5" name="Content Placeholder 2"/>
          <p:cNvSpPr txBox="1">
            <a:spLocks/>
          </p:cNvSpPr>
          <p:nvPr/>
        </p:nvSpPr>
        <p:spPr>
          <a:xfrm>
            <a:off x="476491" y="4862943"/>
            <a:ext cx="8495818" cy="1911927"/>
          </a:xfrm>
          <a:prstGeom prst="rect">
            <a:avLst/>
          </a:prstGeom>
        </p:spPr>
        <p:txBody>
          <a:bodyPr vert="horz" lIns="91440" tIns="45720" rIns="91440" bIns="45720" rtlCol="0">
            <a:normAutofit fontScale="85000" lnSpcReduction="10000"/>
          </a:bodyPr>
          <a:lstStyle/>
          <a:p>
            <a:pPr marL="228600" lvl="0" indent="-228600">
              <a:spcBef>
                <a:spcPts val="1000"/>
              </a:spcBef>
              <a:buFont typeface="Arial" panose="020B0604020202020204" pitchFamily="34" charset="0"/>
              <a:buChar char="•"/>
            </a:pPr>
            <a:r>
              <a:rPr lang="en-US" sz="2800" dirty="0" smtClean="0"/>
              <a:t>A buffer overflow occurs when a program or process attempts to write more data to a fixed length block of memory (a buffer), than the buffer is allocated to hold. </a:t>
            </a:r>
            <a:r>
              <a:rPr lang="en-US" sz="2800" dirty="0" smtClean="0">
                <a:solidFill>
                  <a:srgbClr val="FF0000"/>
                </a:solidFill>
              </a:rPr>
              <a:t>By sending carefully crafted input to an application, an attacker can cause the application to execute arbitrary code, possibly taking over the machine.</a:t>
            </a:r>
            <a:endParaRPr kumimoji="0" lang="tr-TR" sz="28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 xmlns:p14="http://schemas.microsoft.com/office/powerpoint/2010/main" val="119450757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4"/>
            <a:ext cx="8495818" cy="1323902"/>
          </a:xfrm>
        </p:spPr>
        <p:txBody>
          <a:bodyPr>
            <a:normAutofit lnSpcReduction="10000"/>
          </a:bodyPr>
          <a:lstStyle/>
          <a:p>
            <a:pPr>
              <a:lnSpc>
                <a:spcPct val="100000"/>
              </a:lnSpc>
            </a:pPr>
            <a:r>
              <a:rPr lang="tr-TR" dirty="0" smtClean="0"/>
              <a:t>EIP</a:t>
            </a:r>
            <a:r>
              <a:rPr lang="tr-TR" dirty="0"/>
              <a:t>: </a:t>
            </a:r>
            <a:r>
              <a:rPr lang="tr-TR" dirty="0" err="1"/>
              <a:t>Extended</a:t>
            </a:r>
            <a:r>
              <a:rPr lang="tr-TR" dirty="0"/>
              <a:t> </a:t>
            </a:r>
            <a:r>
              <a:rPr lang="tr-TR" dirty="0" err="1"/>
              <a:t>Instruction</a:t>
            </a:r>
            <a:r>
              <a:rPr lang="tr-TR" dirty="0"/>
              <a:t> </a:t>
            </a:r>
            <a:r>
              <a:rPr lang="tr-TR" dirty="0" err="1"/>
              <a:t>Pointer</a:t>
            </a:r>
            <a:r>
              <a:rPr lang="tr-TR" dirty="0"/>
              <a:t> </a:t>
            </a:r>
            <a:r>
              <a:rPr lang="tr-TR" dirty="0" smtClean="0"/>
              <a:t>(</a:t>
            </a:r>
            <a:r>
              <a:rPr lang="en-US" dirty="0" smtClean="0"/>
              <a:t>it tells the computer where to go next to execute the next command and controls the flow of a program</a:t>
            </a:r>
            <a:r>
              <a:rPr lang="tr-TR" dirty="0" smtClean="0"/>
              <a:t>)</a:t>
            </a:r>
            <a:endParaRPr lang="tr-TR" dirty="0"/>
          </a:p>
        </p:txBody>
      </p:sp>
      <p:pic>
        <p:nvPicPr>
          <p:cNvPr id="5" name="Content Placeholder 4"/>
          <p:cNvPicPr>
            <a:picLocks noChangeAspect="1"/>
          </p:cNvPicPr>
          <p:nvPr/>
        </p:nvPicPr>
        <p:blipFill>
          <a:blip r:embed="rId2"/>
          <a:stretch>
            <a:fillRect/>
          </a:stretch>
        </p:blipFill>
        <p:spPr>
          <a:xfrm>
            <a:off x="-1" y="3164049"/>
            <a:ext cx="8855725" cy="2097718"/>
          </a:xfrm>
          <a:prstGeom prst="rect">
            <a:avLst/>
          </a:prstGeom>
        </p:spPr>
      </p:pic>
      <p:pic>
        <p:nvPicPr>
          <p:cNvPr id="6" name="Picture 5"/>
          <p:cNvPicPr>
            <a:picLocks noChangeAspect="1"/>
          </p:cNvPicPr>
          <p:nvPr/>
        </p:nvPicPr>
        <p:blipFill>
          <a:blip r:embed="rId3"/>
          <a:stretch>
            <a:fillRect/>
          </a:stretch>
        </p:blipFill>
        <p:spPr>
          <a:xfrm>
            <a:off x="260953" y="2249876"/>
            <a:ext cx="8558956" cy="1732721"/>
          </a:xfrm>
          <a:prstGeom prst="rect">
            <a:avLst/>
          </a:prstGeom>
        </p:spPr>
      </p:pic>
      <p:pic>
        <p:nvPicPr>
          <p:cNvPr id="8" name="Picture 7"/>
          <p:cNvPicPr>
            <a:picLocks noChangeAspect="1"/>
          </p:cNvPicPr>
          <p:nvPr/>
        </p:nvPicPr>
        <p:blipFill rotWithShape="1">
          <a:blip r:embed="rId4" cstate="email">
            <a:extLst>
              <a:ext uri="{28A0092B-C50C-407E-A947-70E740481C1C}">
                <a14:useLocalDpi xmlns="" xmlns:a14="http://schemas.microsoft.com/office/drawing/2010/main"/>
              </a:ext>
            </a:extLst>
          </a:blip>
          <a:srcRect t="9175"/>
          <a:stretch/>
        </p:blipFill>
        <p:spPr>
          <a:xfrm>
            <a:off x="302789" y="5261767"/>
            <a:ext cx="8411435" cy="1596233"/>
          </a:xfrm>
          <a:prstGeom prst="rect">
            <a:avLst/>
          </a:prstGeom>
        </p:spPr>
      </p:pic>
      <p:sp>
        <p:nvSpPr>
          <p:cNvPr id="9"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Buffer</a:t>
            </a:r>
            <a:r>
              <a:rPr lang="tr-TR" sz="3600" b="1" dirty="0" smtClean="0">
                <a:solidFill>
                  <a:srgbClr val="FF0000"/>
                </a:solidFill>
              </a:rPr>
              <a:t> </a:t>
            </a:r>
            <a:r>
              <a:rPr lang="tr-TR" sz="3600" b="1" dirty="0" err="1">
                <a:solidFill>
                  <a:srgbClr val="FF0000"/>
                </a:solidFill>
              </a:rPr>
              <a:t>overflow</a:t>
            </a:r>
            <a:endParaRPr lang="tr-TR" sz="3600" dirty="0">
              <a:solidFill>
                <a:srgbClr val="FF0000"/>
              </a:solidFill>
            </a:endParaRPr>
          </a:p>
        </p:txBody>
      </p:sp>
    </p:spTree>
    <p:extLst>
      <p:ext uri="{BB962C8B-B14F-4D97-AF65-F5344CB8AC3E}">
        <p14:creationId xmlns="" xmlns:p14="http://schemas.microsoft.com/office/powerpoint/2010/main" val="112882896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1938" y="219839"/>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Replay</a:t>
            </a:r>
            <a:r>
              <a:rPr lang="tr-TR" sz="3600" b="1" dirty="0" smtClean="0">
                <a:solidFill>
                  <a:srgbClr val="FF0000"/>
                </a:solidFill>
              </a:rPr>
              <a:t> </a:t>
            </a:r>
            <a:r>
              <a:rPr lang="tr-TR" sz="3600" b="1" dirty="0" err="1">
                <a:solidFill>
                  <a:srgbClr val="FF0000"/>
                </a:solidFill>
              </a:rPr>
              <a:t>attack</a:t>
            </a:r>
            <a:endParaRPr lang="tr-TR" sz="3600" dirty="0">
              <a:solidFill>
                <a:srgbClr val="FF0000"/>
              </a:solidFill>
            </a:endParaRPr>
          </a:p>
        </p:txBody>
      </p:sp>
      <p:sp>
        <p:nvSpPr>
          <p:cNvPr id="4" name="Title 1"/>
          <p:cNvSpPr txBox="1">
            <a:spLocks/>
          </p:cNvSpPr>
          <p:nvPr/>
        </p:nvSpPr>
        <p:spPr>
          <a:xfrm>
            <a:off x="114300" y="3621072"/>
            <a:ext cx="8896350" cy="2647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smtClean="0"/>
              <a:t>1. E</a:t>
            </a:r>
            <a:r>
              <a:rPr lang="en-US" sz="2400" b="1" dirty="0" err="1" smtClean="0"/>
              <a:t>avesdrop</a:t>
            </a:r>
            <a:r>
              <a:rPr lang="tr-TR" sz="2400" b="1" dirty="0" smtClean="0"/>
              <a:t> </a:t>
            </a:r>
            <a:r>
              <a:rPr lang="en-US" sz="2400" b="1" dirty="0" smtClean="0"/>
              <a:t>on a secure network communication</a:t>
            </a:r>
            <a:endParaRPr lang="tr-TR" sz="2400" b="1" dirty="0" smtClean="0"/>
          </a:p>
          <a:p>
            <a:r>
              <a:rPr lang="tr-TR" sz="2400" b="1" dirty="0" smtClean="0"/>
              <a:t>2. </a:t>
            </a:r>
            <a:r>
              <a:rPr lang="tr-TR" sz="2400" b="1" dirty="0" err="1" smtClean="0"/>
              <a:t>Intercept</a:t>
            </a:r>
            <a:r>
              <a:rPr lang="tr-TR" sz="2400" b="1" dirty="0" smtClean="0"/>
              <a:t> it</a:t>
            </a:r>
          </a:p>
          <a:p>
            <a:r>
              <a:rPr lang="tr-TR" sz="2400" b="1" dirty="0" smtClean="0"/>
              <a:t>3. D</a:t>
            </a:r>
            <a:r>
              <a:rPr lang="en-US" sz="2400" b="1" dirty="0" err="1" smtClean="0"/>
              <a:t>elay</a:t>
            </a:r>
            <a:r>
              <a:rPr lang="tr-TR" sz="2400" b="1" dirty="0" smtClean="0"/>
              <a:t> </a:t>
            </a:r>
            <a:r>
              <a:rPr lang="en-US" sz="2400" b="1" dirty="0" smtClean="0"/>
              <a:t>or resend it to misdirect the receiver</a:t>
            </a:r>
            <a:endParaRPr lang="tr-TR" sz="2400" b="1" dirty="0" smtClean="0"/>
          </a:p>
          <a:p>
            <a:endParaRPr lang="tr-TR" sz="2200" dirty="0" smtClean="0"/>
          </a:p>
          <a:p>
            <a:r>
              <a:rPr lang="tr-TR" sz="2400" b="1" dirty="0" smtClean="0">
                <a:solidFill>
                  <a:srgbClr val="FF0000"/>
                </a:solidFill>
              </a:rPr>
              <a:t>No </a:t>
            </a:r>
            <a:r>
              <a:rPr lang="en-US" sz="2400" b="1" dirty="0" smtClean="0">
                <a:solidFill>
                  <a:srgbClr val="FF0000"/>
                </a:solidFill>
              </a:rPr>
              <a:t>need advanced skills to decrypt a message after capturing it</a:t>
            </a:r>
            <a:r>
              <a:rPr lang="tr-TR" sz="2400" b="1" dirty="0" smtClean="0">
                <a:solidFill>
                  <a:srgbClr val="FF0000"/>
                </a:solidFill>
              </a:rPr>
              <a:t> !</a:t>
            </a:r>
          </a:p>
          <a:p>
            <a:endParaRPr lang="tr-TR" sz="2400" b="1" dirty="0" smtClean="0">
              <a:solidFill>
                <a:srgbClr val="FF0000"/>
              </a:solidFill>
            </a:endParaRPr>
          </a:p>
          <a:p>
            <a:r>
              <a:rPr lang="en-US" sz="2400" b="1" dirty="0" smtClean="0">
                <a:solidFill>
                  <a:srgbClr val="FF0000"/>
                </a:solidFill>
              </a:rPr>
              <a:t>The attack could be successful simply by resending the whole thing</a:t>
            </a:r>
            <a:endParaRPr lang="tr-TR" sz="2200" dirty="0">
              <a:solidFill>
                <a:srgbClr val="FF0000"/>
              </a:solidFill>
            </a:endParaRPr>
          </a:p>
        </p:txBody>
      </p:sp>
      <p:pic>
        <p:nvPicPr>
          <p:cNvPr id="1026" name="Picture 2" descr="File:Replay attack on hash.sv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88350" y="752955"/>
            <a:ext cx="4053875" cy="28681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006714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1938" y="219839"/>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Replay</a:t>
            </a:r>
            <a:r>
              <a:rPr lang="tr-TR" sz="3600" b="1" dirty="0" smtClean="0">
                <a:solidFill>
                  <a:srgbClr val="FF0000"/>
                </a:solidFill>
              </a:rPr>
              <a:t> </a:t>
            </a:r>
            <a:r>
              <a:rPr lang="tr-TR" sz="3600" b="1" dirty="0" err="1">
                <a:solidFill>
                  <a:srgbClr val="FF0000"/>
                </a:solidFill>
              </a:rPr>
              <a:t>attack</a:t>
            </a:r>
            <a:endParaRPr lang="tr-TR" sz="3600" dirty="0">
              <a:solidFill>
                <a:srgbClr val="FF0000"/>
              </a:solidFill>
            </a:endParaRPr>
          </a:p>
        </p:txBody>
      </p:sp>
      <p:sp>
        <p:nvSpPr>
          <p:cNvPr id="4" name="Title 1"/>
          <p:cNvSpPr txBox="1">
            <a:spLocks/>
          </p:cNvSpPr>
          <p:nvPr/>
        </p:nvSpPr>
        <p:spPr>
          <a:xfrm>
            <a:off x="114300" y="1104901"/>
            <a:ext cx="8896350" cy="4860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361950" algn="l"/>
              </a:tabLst>
            </a:pPr>
            <a:r>
              <a:rPr lang="tr-TR" sz="2400" b="1" dirty="0" smtClean="0"/>
              <a:t>-	</a:t>
            </a:r>
            <a:r>
              <a:rPr lang="en-US" sz="2400" b="1" dirty="0"/>
              <a:t>Suppose Alice wants to prove her identity to Bob</a:t>
            </a:r>
            <a:endParaRPr lang="tr-TR" sz="2400" b="1" dirty="0" smtClean="0"/>
          </a:p>
          <a:p>
            <a:pPr>
              <a:tabLst>
                <a:tab pos="361950" algn="l"/>
              </a:tabLst>
            </a:pPr>
            <a:r>
              <a:rPr lang="tr-TR" sz="2400" b="1" dirty="0" smtClean="0"/>
              <a:t>-	</a:t>
            </a:r>
            <a:r>
              <a:rPr lang="en-US" sz="2400" b="1" dirty="0"/>
              <a:t>Bob requests her password as proof of identity, which Alice dutifully provides (possibly after some transformation like a hash function)</a:t>
            </a:r>
            <a:endParaRPr lang="tr-TR" sz="2400" b="1" dirty="0" smtClean="0"/>
          </a:p>
          <a:p>
            <a:pPr>
              <a:buFontTx/>
              <a:buChar char="-"/>
              <a:tabLst>
                <a:tab pos="361950" algn="l"/>
              </a:tabLst>
            </a:pPr>
            <a:r>
              <a:rPr lang="tr-TR" sz="2400" b="1" dirty="0" smtClean="0"/>
              <a:t>	</a:t>
            </a:r>
            <a:r>
              <a:rPr lang="en-US" sz="2400" b="1" dirty="0"/>
              <a:t>meanwhile, Eve is eavesdropping on the conversation and keeps the password (or the hash)</a:t>
            </a:r>
            <a:endParaRPr lang="tr-TR" sz="2400" b="1" dirty="0" smtClean="0"/>
          </a:p>
          <a:p>
            <a:pPr>
              <a:tabLst>
                <a:tab pos="361950" algn="l"/>
              </a:tabLst>
            </a:pPr>
            <a:r>
              <a:rPr lang="tr-TR" sz="2400" b="1" dirty="0" smtClean="0"/>
              <a:t>-	</a:t>
            </a:r>
            <a:r>
              <a:rPr lang="en-US" sz="2400" b="1" dirty="0" smtClean="0"/>
              <a:t>After </a:t>
            </a:r>
            <a:r>
              <a:rPr lang="en-US" sz="2400" b="1" dirty="0"/>
              <a:t>the interchange is over, Eve (posing as Alice) connects to Bob; when asked for a proof of identity, Eve sends Alice's password (or hash) read from the last session which Bob accepts, thus granting Eve </a:t>
            </a:r>
            <a:r>
              <a:rPr lang="en-US" sz="2400" b="1" dirty="0" smtClean="0"/>
              <a:t>access</a:t>
            </a:r>
            <a:endParaRPr lang="tr-TR" sz="2400" b="1" dirty="0"/>
          </a:p>
          <a:p>
            <a:pPr>
              <a:tabLst>
                <a:tab pos="361950" algn="l"/>
              </a:tabLst>
            </a:pPr>
            <a:endParaRPr lang="tr-TR" sz="2400" b="1" dirty="0" smtClean="0"/>
          </a:p>
          <a:p>
            <a:pPr>
              <a:tabLst>
                <a:tab pos="361950" algn="l"/>
              </a:tabLst>
            </a:pPr>
            <a:r>
              <a:rPr lang="tr-TR" sz="2400" b="1" dirty="0" err="1" smtClean="0">
                <a:solidFill>
                  <a:srgbClr val="FF0000"/>
                </a:solidFill>
              </a:rPr>
              <a:t>How</a:t>
            </a:r>
            <a:r>
              <a:rPr lang="tr-TR" sz="2400" b="1" dirty="0" smtClean="0">
                <a:solidFill>
                  <a:srgbClr val="FF0000"/>
                </a:solidFill>
              </a:rPr>
              <a:t> </a:t>
            </a:r>
            <a:r>
              <a:rPr lang="tr-TR" sz="2400" b="1" dirty="0" err="1" smtClean="0">
                <a:solidFill>
                  <a:srgbClr val="FF0000"/>
                </a:solidFill>
              </a:rPr>
              <a:t>to</a:t>
            </a:r>
            <a:r>
              <a:rPr lang="tr-TR" sz="2400" b="1" dirty="0" smtClean="0">
                <a:solidFill>
                  <a:srgbClr val="FF0000"/>
                </a:solidFill>
              </a:rPr>
              <a:t> </a:t>
            </a:r>
            <a:r>
              <a:rPr lang="tr-TR" sz="2400" b="1" dirty="0" err="1" smtClean="0">
                <a:solidFill>
                  <a:srgbClr val="FF0000"/>
                </a:solidFill>
              </a:rPr>
              <a:t>prevent</a:t>
            </a:r>
            <a:r>
              <a:rPr lang="tr-TR" sz="2400" b="1" dirty="0" smtClean="0">
                <a:solidFill>
                  <a:srgbClr val="FF0000"/>
                </a:solidFill>
              </a:rPr>
              <a:t>?</a:t>
            </a:r>
          </a:p>
          <a:p>
            <a:pPr>
              <a:tabLst>
                <a:tab pos="361950" algn="l"/>
              </a:tabLst>
            </a:pPr>
            <a:endParaRPr lang="tr-TR" sz="2400" b="1" dirty="0" smtClean="0"/>
          </a:p>
          <a:p>
            <a:pPr>
              <a:tabLst>
                <a:tab pos="361950" algn="l"/>
              </a:tabLst>
            </a:pPr>
            <a:r>
              <a:rPr lang="tr-TR" sz="2400" b="1" dirty="0" smtClean="0"/>
              <a:t>* </a:t>
            </a:r>
            <a:r>
              <a:rPr lang="tr-TR" sz="2400" b="1" dirty="0" err="1" smtClean="0"/>
              <a:t>Completely</a:t>
            </a:r>
            <a:r>
              <a:rPr lang="tr-TR" sz="2400" b="1" dirty="0" smtClean="0"/>
              <a:t> </a:t>
            </a:r>
            <a:r>
              <a:rPr lang="tr-TR" sz="2400" b="1" dirty="0" err="1" smtClean="0"/>
              <a:t>random</a:t>
            </a:r>
            <a:r>
              <a:rPr lang="tr-TR" sz="2400" b="1" dirty="0" smtClean="0"/>
              <a:t> </a:t>
            </a:r>
            <a:r>
              <a:rPr lang="tr-TR" sz="2400" b="1" dirty="0" err="1" smtClean="0"/>
              <a:t>session</a:t>
            </a:r>
            <a:r>
              <a:rPr lang="tr-TR" sz="2400" b="1" dirty="0" smtClean="0"/>
              <a:t> </a:t>
            </a:r>
            <a:r>
              <a:rPr lang="tr-TR" sz="2400" b="1" dirty="0" err="1" smtClean="0"/>
              <a:t>key</a:t>
            </a:r>
            <a:endParaRPr lang="tr-TR" sz="2400" b="1" dirty="0" smtClean="0"/>
          </a:p>
          <a:p>
            <a:pPr>
              <a:tabLst>
                <a:tab pos="361950" algn="l"/>
              </a:tabLst>
            </a:pPr>
            <a:r>
              <a:rPr lang="tr-TR" sz="2400" b="1" dirty="0" smtClean="0"/>
              <a:t>* </a:t>
            </a:r>
            <a:r>
              <a:rPr lang="tr-TR" sz="2400" b="1" dirty="0" err="1" smtClean="0"/>
              <a:t>Timestamps</a:t>
            </a:r>
            <a:endParaRPr lang="tr-TR" sz="2400" b="1" dirty="0" smtClean="0"/>
          </a:p>
          <a:p>
            <a:pPr>
              <a:tabLst>
                <a:tab pos="361950" algn="l"/>
              </a:tabLst>
            </a:pPr>
            <a:r>
              <a:rPr lang="tr-TR" sz="2400" b="1" dirty="0" smtClean="0"/>
              <a:t>* </a:t>
            </a:r>
            <a:r>
              <a:rPr lang="tr-TR" sz="2400" b="1" dirty="0" err="1" smtClean="0"/>
              <a:t>pw</a:t>
            </a:r>
            <a:r>
              <a:rPr lang="tr-TR" sz="2400" b="1" dirty="0" smtClean="0"/>
              <a:t> </a:t>
            </a:r>
            <a:r>
              <a:rPr lang="tr-TR" sz="2400" b="1" dirty="0" err="1" smtClean="0"/>
              <a:t>for</a:t>
            </a:r>
            <a:r>
              <a:rPr lang="tr-TR" sz="2400" b="1" dirty="0" smtClean="0"/>
              <a:t> </a:t>
            </a:r>
            <a:r>
              <a:rPr lang="tr-TR" sz="2400" b="1" dirty="0" err="1" smtClean="0"/>
              <a:t>each</a:t>
            </a:r>
            <a:r>
              <a:rPr lang="tr-TR" sz="2400" b="1" dirty="0" smtClean="0"/>
              <a:t> </a:t>
            </a:r>
            <a:r>
              <a:rPr lang="tr-TR" sz="2400" b="1" dirty="0" err="1" smtClean="0"/>
              <a:t>transaction</a:t>
            </a:r>
            <a:endParaRPr lang="tr-TR" sz="2400" b="1" dirty="0"/>
          </a:p>
        </p:txBody>
      </p:sp>
    </p:spTree>
    <p:extLst>
      <p:ext uri="{BB962C8B-B14F-4D97-AF65-F5344CB8AC3E}">
        <p14:creationId xmlns="" xmlns:p14="http://schemas.microsoft.com/office/powerpoint/2010/main" val="152006714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73803"/>
            <a:ext cx="7886700" cy="694481"/>
          </a:xfrm>
        </p:spPr>
        <p:txBody>
          <a:bodyPr>
            <a:normAutofit/>
          </a:bodyPr>
          <a:lstStyle/>
          <a:p>
            <a:r>
              <a:rPr lang="tr-TR" sz="3600" b="1" dirty="0" err="1" smtClean="0">
                <a:solidFill>
                  <a:srgbClr val="FF0000"/>
                </a:solidFill>
              </a:rPr>
              <a:t>Sniffing</a:t>
            </a:r>
            <a:endParaRPr lang="tr-TR" sz="3600" b="1" dirty="0">
              <a:solidFill>
                <a:srgbClr val="FF0000"/>
              </a:solidFill>
            </a:endParaRPr>
          </a:p>
        </p:txBody>
      </p:sp>
      <p:sp>
        <p:nvSpPr>
          <p:cNvPr id="3" name="Content Placeholder 2"/>
          <p:cNvSpPr>
            <a:spLocks noGrp="1"/>
          </p:cNvSpPr>
          <p:nvPr>
            <p:ph idx="1"/>
          </p:nvPr>
        </p:nvSpPr>
        <p:spPr>
          <a:xfrm>
            <a:off x="324090" y="1042987"/>
            <a:ext cx="8376997" cy="1843088"/>
          </a:xfrm>
        </p:spPr>
        <p:txBody>
          <a:bodyPr>
            <a:normAutofit fontScale="92500" lnSpcReduction="10000"/>
          </a:bodyPr>
          <a:lstStyle/>
          <a:p>
            <a:pPr>
              <a:lnSpc>
                <a:spcPct val="100000"/>
              </a:lnSpc>
            </a:pPr>
            <a:r>
              <a:rPr lang="tr-TR" dirty="0" err="1" smtClean="0"/>
              <a:t>Eavesdropping</a:t>
            </a:r>
            <a:r>
              <a:rPr lang="tr-TR" dirty="0" smtClean="0"/>
              <a:t>: </a:t>
            </a:r>
            <a:r>
              <a:rPr lang="en-US" dirty="0" smtClean="0"/>
              <a:t>process of monitoring and capturing all data packets passing through given network</a:t>
            </a:r>
            <a:endParaRPr lang="tr-TR" dirty="0"/>
          </a:p>
          <a:p>
            <a:pPr>
              <a:lnSpc>
                <a:spcPct val="100000"/>
              </a:lnSpc>
            </a:pPr>
            <a:r>
              <a:rPr lang="tr-TR" dirty="0" err="1" smtClean="0"/>
              <a:t>Usually</a:t>
            </a:r>
            <a:r>
              <a:rPr lang="tr-TR" dirty="0" smtClean="0"/>
              <a:t> </a:t>
            </a:r>
            <a:r>
              <a:rPr lang="tr-TR" dirty="0" err="1" smtClean="0"/>
              <a:t>passive</a:t>
            </a:r>
            <a:endParaRPr lang="tr-TR" dirty="0"/>
          </a:p>
          <a:p>
            <a:pPr>
              <a:lnSpc>
                <a:spcPct val="100000"/>
              </a:lnSpc>
            </a:pPr>
            <a:r>
              <a:rPr lang="tr-TR" dirty="0" err="1" smtClean="0"/>
              <a:t>Aims</a:t>
            </a:r>
            <a:r>
              <a:rPr lang="tr-TR" dirty="0" smtClean="0"/>
              <a:t> at </a:t>
            </a:r>
            <a:r>
              <a:rPr lang="tr-TR" dirty="0" err="1" smtClean="0"/>
              <a:t>acquisition</a:t>
            </a:r>
            <a:r>
              <a:rPr lang="tr-TR" dirty="0" smtClean="0"/>
              <a:t> of </a:t>
            </a:r>
            <a:r>
              <a:rPr lang="tr-TR" dirty="0" err="1" smtClean="0"/>
              <a:t>knowledge</a:t>
            </a:r>
            <a:endParaRPr lang="tr-TR" dirty="0"/>
          </a:p>
        </p:txBody>
      </p:sp>
      <p:pic>
        <p:nvPicPr>
          <p:cNvPr id="4" name="Picture 3" descr="08-01D.tif"/>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345914" y="3554581"/>
            <a:ext cx="2917556" cy="2043897"/>
          </a:xfrm>
          <a:prstGeom prst="rect">
            <a:avLst/>
          </a:prstGeom>
        </p:spPr>
      </p:pic>
      <p:sp>
        <p:nvSpPr>
          <p:cNvPr id="5" name="TextBox 4"/>
          <p:cNvSpPr txBox="1"/>
          <p:nvPr/>
        </p:nvSpPr>
        <p:spPr>
          <a:xfrm>
            <a:off x="2578449" y="4576529"/>
            <a:ext cx="625434" cy="314408"/>
          </a:xfrm>
          <a:prstGeom prst="rect">
            <a:avLst/>
          </a:prstGeom>
          <a:noFill/>
        </p:spPr>
        <p:txBody>
          <a:bodyPr wrap="none" rtlCol="0">
            <a:spAutoFit/>
          </a:bodyPr>
          <a:lstStyle/>
          <a:p>
            <a:r>
              <a:rPr lang="en-US" sz="2400" dirty="0"/>
              <a:t>Alice</a:t>
            </a:r>
          </a:p>
        </p:txBody>
      </p:sp>
      <p:sp>
        <p:nvSpPr>
          <p:cNvPr id="6" name="TextBox 5"/>
          <p:cNvSpPr txBox="1"/>
          <p:nvPr/>
        </p:nvSpPr>
        <p:spPr>
          <a:xfrm>
            <a:off x="6658215" y="4576529"/>
            <a:ext cx="529731" cy="314408"/>
          </a:xfrm>
          <a:prstGeom prst="rect">
            <a:avLst/>
          </a:prstGeom>
          <a:noFill/>
        </p:spPr>
        <p:txBody>
          <a:bodyPr wrap="none" rtlCol="0">
            <a:spAutoFit/>
          </a:bodyPr>
          <a:lstStyle/>
          <a:p>
            <a:r>
              <a:rPr lang="en-US" sz="2400" dirty="0"/>
              <a:t>Bob</a:t>
            </a:r>
          </a:p>
        </p:txBody>
      </p:sp>
      <p:sp>
        <p:nvSpPr>
          <p:cNvPr id="7" name="TextBox 6"/>
          <p:cNvSpPr txBox="1"/>
          <p:nvPr/>
        </p:nvSpPr>
        <p:spPr>
          <a:xfrm>
            <a:off x="4315992" y="6025648"/>
            <a:ext cx="517229" cy="314408"/>
          </a:xfrm>
          <a:prstGeom prst="rect">
            <a:avLst/>
          </a:prstGeom>
          <a:noFill/>
        </p:spPr>
        <p:txBody>
          <a:bodyPr wrap="none" rtlCol="0">
            <a:spAutoFit/>
          </a:bodyPr>
          <a:lstStyle/>
          <a:p>
            <a:r>
              <a:rPr lang="en-US" sz="2400" dirty="0"/>
              <a:t>Eve</a:t>
            </a:r>
          </a:p>
        </p:txBody>
      </p:sp>
      <p:pic>
        <p:nvPicPr>
          <p:cNvPr id="8" name="Picture 7" descr="08-01a.tif"/>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580312" y="5229892"/>
            <a:ext cx="1984397" cy="772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08-01c.tif"/>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6115931" y="3063456"/>
            <a:ext cx="1581247"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08-01b.tif"/>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2340904" y="3063456"/>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910546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0" y="752172"/>
            <a:ext cx="8376997" cy="2121127"/>
          </a:xfrm>
        </p:spPr>
        <p:txBody>
          <a:bodyPr>
            <a:noAutofit/>
          </a:bodyPr>
          <a:lstStyle/>
          <a:p>
            <a:pPr>
              <a:lnSpc>
                <a:spcPct val="100000"/>
              </a:lnSpc>
            </a:pPr>
            <a:r>
              <a:rPr lang="tr-TR" sz="2600" dirty="0" err="1" smtClean="0"/>
              <a:t>Maybe</a:t>
            </a:r>
            <a:r>
              <a:rPr lang="tr-TR" sz="2600" dirty="0" smtClean="0"/>
              <a:t> </a:t>
            </a:r>
            <a:r>
              <a:rPr lang="tr-TR" sz="2600" dirty="0" err="1" smtClean="0"/>
              <a:t>active</a:t>
            </a:r>
            <a:endParaRPr lang="tr-TR" sz="2600" dirty="0"/>
          </a:p>
          <a:p>
            <a:pPr>
              <a:lnSpc>
                <a:spcPct val="100000"/>
              </a:lnSpc>
            </a:pPr>
            <a:r>
              <a:rPr lang="tr-TR" sz="2600" dirty="0" err="1"/>
              <a:t>Man</a:t>
            </a:r>
            <a:r>
              <a:rPr lang="tr-TR" sz="2600" dirty="0"/>
              <a:t>-in-</a:t>
            </a:r>
            <a:r>
              <a:rPr lang="tr-TR" sz="2600" dirty="0" err="1"/>
              <a:t>the</a:t>
            </a:r>
            <a:r>
              <a:rPr lang="tr-TR" sz="2600" dirty="0"/>
              <a:t>-</a:t>
            </a:r>
            <a:r>
              <a:rPr lang="tr-TR" sz="2600" dirty="0" err="1"/>
              <a:t>middle</a:t>
            </a:r>
            <a:r>
              <a:rPr lang="tr-TR" sz="2600" dirty="0"/>
              <a:t> </a:t>
            </a:r>
            <a:r>
              <a:rPr lang="tr-TR" sz="2600" dirty="0" err="1" smtClean="0"/>
              <a:t>attack</a:t>
            </a:r>
            <a:endParaRPr lang="tr-TR" sz="2600" dirty="0" smtClean="0"/>
          </a:p>
          <a:p>
            <a:pPr>
              <a:lnSpc>
                <a:spcPct val="100000"/>
              </a:lnSpc>
              <a:buNone/>
            </a:pPr>
            <a:r>
              <a:rPr lang="tr-TR" sz="2600" dirty="0" smtClean="0"/>
              <a:t>	- </a:t>
            </a:r>
            <a:r>
              <a:rPr lang="tr-TR" sz="2600" dirty="0" err="1" smtClean="0"/>
              <a:t>Interception</a:t>
            </a:r>
            <a:r>
              <a:rPr lang="tr-TR" sz="2600" dirty="0" smtClean="0"/>
              <a:t> </a:t>
            </a:r>
            <a:r>
              <a:rPr lang="tr-TR" sz="2600" dirty="0" err="1" smtClean="0"/>
              <a:t>and</a:t>
            </a:r>
            <a:r>
              <a:rPr lang="tr-TR" sz="2600" dirty="0" smtClean="0"/>
              <a:t> </a:t>
            </a:r>
            <a:r>
              <a:rPr lang="tr-TR" sz="2600" dirty="0" err="1" smtClean="0"/>
              <a:t>decryption</a:t>
            </a:r>
            <a:r>
              <a:rPr lang="tr-TR" sz="2600" dirty="0" smtClean="0"/>
              <a:t> </a:t>
            </a:r>
          </a:p>
          <a:p>
            <a:pPr>
              <a:lnSpc>
                <a:spcPct val="100000"/>
              </a:lnSpc>
              <a:buNone/>
            </a:pPr>
            <a:r>
              <a:rPr lang="tr-TR" sz="2600" dirty="0" smtClean="0"/>
              <a:t>	- </a:t>
            </a:r>
            <a:r>
              <a:rPr lang="tr-TR" sz="2600" dirty="0" err="1" smtClean="0"/>
              <a:t>Aims</a:t>
            </a:r>
            <a:r>
              <a:rPr lang="tr-TR" sz="2600" dirty="0" smtClean="0"/>
              <a:t> at </a:t>
            </a:r>
            <a:r>
              <a:rPr lang="tr-TR" sz="2600" dirty="0" err="1" smtClean="0"/>
              <a:t>changing</a:t>
            </a:r>
            <a:r>
              <a:rPr lang="tr-TR" sz="2600" dirty="0" smtClean="0"/>
              <a:t> </a:t>
            </a:r>
            <a:r>
              <a:rPr lang="tr-TR" sz="2600" dirty="0" err="1" smtClean="0"/>
              <a:t>the</a:t>
            </a:r>
            <a:r>
              <a:rPr lang="tr-TR" sz="2600" dirty="0" smtClean="0"/>
              <a:t> </a:t>
            </a:r>
            <a:r>
              <a:rPr lang="tr-TR" sz="2600" dirty="0" err="1" smtClean="0"/>
              <a:t>flow</a:t>
            </a:r>
            <a:endParaRPr lang="tr-TR" sz="2600" dirty="0"/>
          </a:p>
        </p:txBody>
      </p:sp>
      <p:pic>
        <p:nvPicPr>
          <p:cNvPr id="11" name="Picture 10"/>
          <p:cNvPicPr>
            <a:picLocks noChangeAspect="1"/>
          </p:cNvPicPr>
          <p:nvPr/>
        </p:nvPicPr>
        <p:blipFill>
          <a:blip r:embed="rId2"/>
          <a:stretch>
            <a:fillRect/>
          </a:stretch>
        </p:blipFill>
        <p:spPr>
          <a:xfrm>
            <a:off x="211962" y="2750077"/>
            <a:ext cx="8411510" cy="4080334"/>
          </a:xfrm>
          <a:prstGeom prst="rect">
            <a:avLst/>
          </a:prstGeom>
        </p:spPr>
      </p:pic>
      <p:sp>
        <p:nvSpPr>
          <p:cNvPr id="6" name="Title 1"/>
          <p:cNvSpPr>
            <a:spLocks noGrp="1"/>
          </p:cNvSpPr>
          <p:nvPr>
            <p:ph type="title"/>
          </p:nvPr>
        </p:nvSpPr>
        <p:spPr>
          <a:xfrm>
            <a:off x="211962" y="173803"/>
            <a:ext cx="7886700" cy="694481"/>
          </a:xfrm>
        </p:spPr>
        <p:txBody>
          <a:bodyPr>
            <a:normAutofit/>
          </a:bodyPr>
          <a:lstStyle/>
          <a:p>
            <a:r>
              <a:rPr lang="tr-TR" sz="3600" b="1" dirty="0" err="1" smtClean="0">
                <a:solidFill>
                  <a:srgbClr val="FF0000"/>
                </a:solidFill>
              </a:rPr>
              <a:t>Sniffing</a:t>
            </a:r>
            <a:endParaRPr lang="tr-TR" sz="3600" b="1" dirty="0">
              <a:solidFill>
                <a:srgbClr val="FF0000"/>
              </a:solidFill>
            </a:endParaRPr>
          </a:p>
        </p:txBody>
      </p:sp>
    </p:spTree>
    <p:extLst>
      <p:ext uri="{BB962C8B-B14F-4D97-AF65-F5344CB8AC3E}">
        <p14:creationId xmlns="" xmlns:p14="http://schemas.microsoft.com/office/powerpoint/2010/main" val="236160379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Session</a:t>
            </a:r>
            <a:r>
              <a:rPr lang="tr-TR" sz="3600" b="1" dirty="0" smtClean="0">
                <a:solidFill>
                  <a:srgbClr val="FF0000"/>
                </a:solidFill>
              </a:rPr>
              <a:t> </a:t>
            </a:r>
            <a:r>
              <a:rPr lang="tr-TR" sz="3600" b="1" dirty="0" err="1" smtClean="0">
                <a:solidFill>
                  <a:srgbClr val="FF0000"/>
                </a:solidFill>
              </a:rPr>
              <a:t>hijacking</a:t>
            </a:r>
            <a:endParaRPr lang="tr-TR" sz="3600" b="1" dirty="0">
              <a:solidFill>
                <a:srgbClr val="FF0000"/>
              </a:solidFill>
            </a:endParaRPr>
          </a:p>
        </p:txBody>
      </p:sp>
      <p:sp>
        <p:nvSpPr>
          <p:cNvPr id="3" name="Content Placeholder 2"/>
          <p:cNvSpPr>
            <a:spLocks noGrp="1"/>
          </p:cNvSpPr>
          <p:nvPr>
            <p:ph idx="1"/>
          </p:nvPr>
        </p:nvSpPr>
        <p:spPr>
          <a:xfrm>
            <a:off x="184800" y="1157286"/>
            <a:ext cx="3776422" cy="3980771"/>
          </a:xfrm>
        </p:spPr>
        <p:txBody>
          <a:bodyPr>
            <a:normAutofit/>
          </a:bodyPr>
          <a:lstStyle/>
          <a:p>
            <a:pPr>
              <a:lnSpc>
                <a:spcPct val="100000"/>
              </a:lnSpc>
            </a:pPr>
            <a:r>
              <a:rPr lang="tr-TR" sz="2400" b="1" dirty="0" err="1" smtClean="0"/>
              <a:t>Session</a:t>
            </a:r>
            <a:r>
              <a:rPr lang="tr-TR" sz="2400" b="1" dirty="0" smtClean="0"/>
              <a:t> ID (</a:t>
            </a:r>
            <a:r>
              <a:rPr lang="tr-TR" sz="2400" b="1" dirty="0" err="1" smtClean="0"/>
              <a:t>token</a:t>
            </a:r>
            <a:r>
              <a:rPr lang="tr-TR" sz="2400" b="1" dirty="0" smtClean="0"/>
              <a:t>) is </a:t>
            </a:r>
            <a:r>
              <a:rPr lang="tr-TR" sz="2400" b="1" dirty="0" err="1" smtClean="0"/>
              <a:t>captured</a:t>
            </a:r>
            <a:r>
              <a:rPr lang="tr-TR" sz="2400" b="1" dirty="0" smtClean="0"/>
              <a:t> </a:t>
            </a:r>
            <a:r>
              <a:rPr lang="tr-TR" sz="2400" b="1" dirty="0" err="1" smtClean="0"/>
              <a:t>using</a:t>
            </a:r>
            <a:r>
              <a:rPr lang="tr-TR" sz="2400" b="1" dirty="0" smtClean="0"/>
              <a:t> </a:t>
            </a:r>
            <a:r>
              <a:rPr lang="tr-TR" sz="2400" b="1" dirty="0" err="1" smtClean="0"/>
              <a:t>sniffers</a:t>
            </a:r>
            <a:endParaRPr lang="tr-TR" sz="2400" b="1" dirty="0"/>
          </a:p>
          <a:p>
            <a:pPr>
              <a:lnSpc>
                <a:spcPct val="100000"/>
              </a:lnSpc>
            </a:pPr>
            <a:r>
              <a:rPr lang="tr-TR" sz="2400" b="1" dirty="0" err="1" smtClean="0"/>
              <a:t>Captured</a:t>
            </a:r>
            <a:r>
              <a:rPr lang="tr-TR" sz="2400" b="1" dirty="0" smtClean="0"/>
              <a:t> </a:t>
            </a:r>
            <a:r>
              <a:rPr lang="tr-TR" sz="2400" b="1" dirty="0" err="1" smtClean="0"/>
              <a:t>token</a:t>
            </a:r>
            <a:r>
              <a:rPr lang="tr-TR" sz="2400" b="1" dirty="0" smtClean="0"/>
              <a:t> is </a:t>
            </a:r>
            <a:r>
              <a:rPr lang="tr-TR" sz="2400" b="1" dirty="0" err="1" smtClean="0"/>
              <a:t>used</a:t>
            </a:r>
            <a:r>
              <a:rPr lang="tr-TR" sz="2400" b="1" dirty="0" smtClean="0"/>
              <a:t> </a:t>
            </a:r>
            <a:r>
              <a:rPr lang="tr-TR" sz="2400" b="1" dirty="0" err="1" smtClean="0"/>
              <a:t>to</a:t>
            </a:r>
            <a:r>
              <a:rPr lang="tr-TR" sz="2400" b="1" dirty="0" smtClean="0"/>
              <a:t> </a:t>
            </a:r>
            <a:r>
              <a:rPr lang="tr-TR" sz="2400" b="1" dirty="0" err="1" smtClean="0"/>
              <a:t>access</a:t>
            </a:r>
            <a:r>
              <a:rPr lang="tr-TR" sz="2400" b="1" dirty="0" smtClean="0"/>
              <a:t> </a:t>
            </a:r>
            <a:r>
              <a:rPr lang="tr-TR" sz="2400" b="1" dirty="0" err="1" smtClean="0"/>
              <a:t>the</a:t>
            </a:r>
            <a:r>
              <a:rPr lang="tr-TR" sz="2400" b="1" dirty="0" smtClean="0"/>
              <a:t> web server</a:t>
            </a:r>
            <a:endParaRPr lang="tr-TR" sz="2400" b="1" dirty="0"/>
          </a:p>
          <a:p>
            <a:pPr>
              <a:lnSpc>
                <a:spcPct val="100000"/>
              </a:lnSpc>
            </a:pPr>
            <a:r>
              <a:rPr lang="tr-TR" sz="2400" b="1" dirty="0" err="1" smtClean="0"/>
              <a:t>How</a:t>
            </a:r>
            <a:r>
              <a:rPr lang="tr-TR" sz="2400" b="1" dirty="0" smtClean="0"/>
              <a:t> </a:t>
            </a:r>
            <a:r>
              <a:rPr lang="tr-TR" sz="2400" b="1" dirty="0" err="1" smtClean="0"/>
              <a:t>to</a:t>
            </a:r>
            <a:r>
              <a:rPr lang="tr-TR" sz="2400" b="1" dirty="0" smtClean="0"/>
              <a:t> </a:t>
            </a:r>
            <a:r>
              <a:rPr lang="tr-TR" sz="2400" b="1" dirty="0" err="1" smtClean="0"/>
              <a:t>prevent</a:t>
            </a:r>
            <a:r>
              <a:rPr lang="tr-TR" sz="2400" b="1" dirty="0" smtClean="0"/>
              <a:t>?</a:t>
            </a:r>
            <a:endParaRPr lang="tr-TR" sz="2400" b="1" dirty="0"/>
          </a:p>
          <a:p>
            <a:pPr marL="0" lvl="1" indent="457200">
              <a:lnSpc>
                <a:spcPct val="100000"/>
              </a:lnSpc>
              <a:buNone/>
            </a:pPr>
            <a:r>
              <a:rPr lang="tr-TR" b="1" dirty="0" smtClean="0"/>
              <a:t>- </a:t>
            </a:r>
            <a:r>
              <a:rPr lang="tr-TR" b="1" dirty="0" err="1" smtClean="0"/>
              <a:t>Changing</a:t>
            </a:r>
            <a:r>
              <a:rPr lang="tr-TR" b="1" dirty="0" smtClean="0"/>
              <a:t> </a:t>
            </a:r>
            <a:r>
              <a:rPr lang="tr-TR" b="1" dirty="0" err="1" smtClean="0"/>
              <a:t>IDs</a:t>
            </a:r>
            <a:r>
              <a:rPr lang="tr-TR" b="1" dirty="0" smtClean="0"/>
              <a:t> </a:t>
            </a:r>
            <a:r>
              <a:rPr lang="tr-TR" b="1" dirty="0" err="1" smtClean="0"/>
              <a:t>for</a:t>
            </a:r>
            <a:r>
              <a:rPr lang="tr-TR" b="1" dirty="0" smtClean="0"/>
              <a:t> </a:t>
            </a:r>
            <a:r>
              <a:rPr lang="tr-TR" b="1" dirty="0" err="1" smtClean="0"/>
              <a:t>each</a:t>
            </a:r>
            <a:r>
              <a:rPr lang="tr-TR" b="1" dirty="0" smtClean="0"/>
              <a:t> </a:t>
            </a:r>
            <a:r>
              <a:rPr lang="tr-TR" b="1" dirty="0" err="1" smtClean="0"/>
              <a:t>session</a:t>
            </a:r>
            <a:endParaRPr lang="tr-TR" b="1" dirty="0"/>
          </a:p>
          <a:p>
            <a:pPr lvl="1">
              <a:lnSpc>
                <a:spcPct val="100000"/>
              </a:lnSpc>
              <a:buNone/>
            </a:pPr>
            <a:r>
              <a:rPr lang="tr-TR" b="1" dirty="0" smtClean="0"/>
              <a:t>- </a:t>
            </a:r>
            <a:r>
              <a:rPr lang="tr-TR" b="1" dirty="0" err="1" smtClean="0"/>
              <a:t>Using</a:t>
            </a:r>
            <a:r>
              <a:rPr lang="tr-TR" b="1" dirty="0" smtClean="0"/>
              <a:t> </a:t>
            </a:r>
            <a:r>
              <a:rPr lang="tr-TR" b="1" dirty="0" err="1" smtClean="0"/>
              <a:t>timestamps</a:t>
            </a:r>
            <a:endParaRPr lang="tr-TR" b="1" dirty="0"/>
          </a:p>
        </p:txBody>
      </p:sp>
      <p:pic>
        <p:nvPicPr>
          <p:cNvPr id="4" name="Picture 3"/>
          <p:cNvPicPr>
            <a:picLocks noChangeAspect="1"/>
          </p:cNvPicPr>
          <p:nvPr/>
        </p:nvPicPr>
        <p:blipFill>
          <a:blip r:embed="rId2"/>
          <a:stretch>
            <a:fillRect/>
          </a:stretch>
        </p:blipFill>
        <p:spPr>
          <a:xfrm>
            <a:off x="3809373" y="519283"/>
            <a:ext cx="5209940" cy="6099729"/>
          </a:xfrm>
          <a:prstGeom prst="rect">
            <a:avLst/>
          </a:prstGeom>
        </p:spPr>
      </p:pic>
    </p:spTree>
    <p:extLst>
      <p:ext uri="{BB962C8B-B14F-4D97-AF65-F5344CB8AC3E}">
        <p14:creationId xmlns="" xmlns:p14="http://schemas.microsoft.com/office/powerpoint/2010/main" val="263253329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Types</a:t>
            </a:r>
            <a:r>
              <a:rPr lang="tr-TR" sz="3600" b="1" dirty="0" smtClean="0">
                <a:solidFill>
                  <a:srgbClr val="FF0000"/>
                </a:solidFill>
              </a:rPr>
              <a:t> of MITM </a:t>
            </a:r>
            <a:r>
              <a:rPr lang="tr-TR" sz="3600" b="1" dirty="0" err="1" smtClean="0">
                <a:solidFill>
                  <a:srgbClr val="FF0000"/>
                </a:solidFill>
              </a:rPr>
              <a:t>Attacks</a:t>
            </a:r>
            <a:endParaRPr lang="tr-TR" sz="3600" b="1" dirty="0">
              <a:solidFill>
                <a:srgbClr val="FF0000"/>
              </a:solidFill>
            </a:endParaRPr>
          </a:p>
        </p:txBody>
      </p:sp>
      <p:sp>
        <p:nvSpPr>
          <p:cNvPr id="3" name="Content Placeholder 2"/>
          <p:cNvSpPr>
            <a:spLocks noGrp="1"/>
          </p:cNvSpPr>
          <p:nvPr>
            <p:ph idx="1"/>
          </p:nvPr>
        </p:nvSpPr>
        <p:spPr>
          <a:xfrm>
            <a:off x="184800" y="1157286"/>
            <a:ext cx="8695964" cy="4744750"/>
          </a:xfrm>
        </p:spPr>
        <p:txBody>
          <a:bodyPr>
            <a:normAutofit lnSpcReduction="10000"/>
          </a:bodyPr>
          <a:lstStyle/>
          <a:p>
            <a:pPr>
              <a:lnSpc>
                <a:spcPct val="100000"/>
              </a:lnSpc>
            </a:pPr>
            <a:r>
              <a:rPr lang="tr-TR" sz="2400" b="1" dirty="0" err="1" smtClean="0"/>
              <a:t>Rogue</a:t>
            </a:r>
            <a:r>
              <a:rPr lang="tr-TR" sz="2400" b="1" dirty="0" smtClean="0"/>
              <a:t> Access </a:t>
            </a:r>
            <a:r>
              <a:rPr lang="tr-TR" sz="2400" b="1" dirty="0" err="1" smtClean="0"/>
              <a:t>Point</a:t>
            </a:r>
            <a:r>
              <a:rPr lang="tr-TR" sz="2400" b="1" dirty="0" smtClean="0"/>
              <a:t>: </a:t>
            </a:r>
            <a:r>
              <a:rPr lang="en-US" sz="2400" dirty="0" smtClean="0"/>
              <a:t>Attackers can set up their own wireless access point and trick nearby devices to join its domain. All of the victim’s network traffic can now be manipulated by the attacker. </a:t>
            </a:r>
            <a:endParaRPr lang="tr-TR" sz="2400" dirty="0" smtClean="0"/>
          </a:p>
          <a:p>
            <a:pPr>
              <a:lnSpc>
                <a:spcPct val="100000"/>
              </a:lnSpc>
            </a:pPr>
            <a:r>
              <a:rPr lang="tr-TR" sz="2400" b="1" dirty="0" smtClean="0"/>
              <a:t>ARP </a:t>
            </a:r>
            <a:r>
              <a:rPr lang="tr-TR" sz="2400" b="1" dirty="0" err="1" smtClean="0"/>
              <a:t>Spoofing</a:t>
            </a:r>
            <a:r>
              <a:rPr lang="tr-TR" sz="2400" b="1" dirty="0" smtClean="0"/>
              <a:t>: </a:t>
            </a:r>
            <a:r>
              <a:rPr lang="en-US" sz="2400" dirty="0" smtClean="0"/>
              <a:t>When a host needs to talk to a host with a given IP address, it references the ARP cache to resolve the IP address to a MAC address. If the address is not known, a request is made asking for the MAC address of the device with the IP address.</a:t>
            </a:r>
            <a:r>
              <a:rPr lang="tr-TR" sz="2400" dirty="0" smtClean="0"/>
              <a:t> </a:t>
            </a:r>
            <a:r>
              <a:rPr lang="en-US" sz="2400" i="1" dirty="0" smtClean="0"/>
              <a:t>An attacker wishing to pose as another host could respond to requests it should not be responding to with its own MAC address.</a:t>
            </a:r>
            <a:endParaRPr lang="tr-TR" sz="2400" i="1" dirty="0" smtClean="0"/>
          </a:p>
          <a:p>
            <a:pPr>
              <a:lnSpc>
                <a:spcPct val="100000"/>
              </a:lnSpc>
            </a:pPr>
            <a:r>
              <a:rPr lang="tr-TR" sz="2400" b="1" dirty="0" smtClean="0"/>
              <a:t>DNS </a:t>
            </a:r>
            <a:r>
              <a:rPr lang="tr-TR" sz="2400" b="1" dirty="0" err="1" smtClean="0"/>
              <a:t>Spoofing</a:t>
            </a:r>
            <a:r>
              <a:rPr lang="tr-TR" sz="2400" b="1" dirty="0" smtClean="0"/>
              <a:t>: </a:t>
            </a:r>
            <a:r>
              <a:rPr lang="en-US" sz="2400" dirty="0" smtClean="0"/>
              <a:t>DNS cache poisoning is the act of entering false information into a DNS cache, so that DNS queries return an incorrect response and users are directed to the wrong websites. DNS cache poisoning is also known as 'DNS spoofing.'</a:t>
            </a:r>
            <a:endParaRPr lang="tr-TR" sz="2400" dirty="0"/>
          </a:p>
        </p:txBody>
      </p:sp>
    </p:spTree>
    <p:extLst>
      <p:ext uri="{BB962C8B-B14F-4D97-AF65-F5344CB8AC3E}">
        <p14:creationId xmlns="" xmlns:p14="http://schemas.microsoft.com/office/powerpoint/2010/main" val="263253329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B52AF8A-5225-1146-985B-5EF123F81D23}"/>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737356" y="43032"/>
            <a:ext cx="6327648" cy="6753091"/>
          </a:xfrm>
          <a:prstGeom prst="rect">
            <a:avLst/>
          </a:prstGeom>
        </p:spPr>
      </p:pic>
    </p:spTree>
    <p:extLst>
      <p:ext uri="{BB962C8B-B14F-4D97-AF65-F5344CB8AC3E}">
        <p14:creationId xmlns="" xmlns:p14="http://schemas.microsoft.com/office/powerpoint/2010/main" val="397891919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Denial</a:t>
            </a:r>
            <a:r>
              <a:rPr lang="tr-TR" sz="3600" b="1" dirty="0" smtClean="0">
                <a:solidFill>
                  <a:srgbClr val="FF0000"/>
                </a:solidFill>
              </a:rPr>
              <a:t> </a:t>
            </a:r>
            <a:r>
              <a:rPr lang="tr-TR" sz="3600" b="1" dirty="0">
                <a:solidFill>
                  <a:srgbClr val="FF0000"/>
                </a:solidFill>
              </a:rPr>
              <a:t>of </a:t>
            </a:r>
            <a:r>
              <a:rPr lang="tr-TR" sz="3600" b="1" dirty="0" smtClean="0">
                <a:solidFill>
                  <a:srgbClr val="FF0000"/>
                </a:solidFill>
              </a:rPr>
              <a:t>service</a:t>
            </a:r>
            <a:endParaRPr lang="tr-TR" sz="3600" b="1" dirty="0">
              <a:solidFill>
                <a:srgbClr val="FF0000"/>
              </a:solidFill>
            </a:endParaRPr>
          </a:p>
        </p:txBody>
      </p:sp>
      <p:sp>
        <p:nvSpPr>
          <p:cNvPr id="3" name="Content Placeholder 2"/>
          <p:cNvSpPr>
            <a:spLocks noGrp="1"/>
          </p:cNvSpPr>
          <p:nvPr>
            <p:ph idx="1"/>
          </p:nvPr>
        </p:nvSpPr>
        <p:spPr>
          <a:xfrm>
            <a:off x="314324" y="931038"/>
            <a:ext cx="8386764" cy="1826676"/>
          </a:xfrm>
        </p:spPr>
        <p:txBody>
          <a:bodyPr>
            <a:noAutofit/>
          </a:bodyPr>
          <a:lstStyle/>
          <a:p>
            <a:pPr>
              <a:lnSpc>
                <a:spcPct val="100000"/>
              </a:lnSpc>
            </a:pPr>
            <a:r>
              <a:rPr lang="tr-TR" dirty="0" err="1" smtClean="0"/>
              <a:t>Next</a:t>
            </a:r>
            <a:r>
              <a:rPr lang="tr-TR" dirty="0" smtClean="0"/>
              <a:t> </a:t>
            </a:r>
            <a:r>
              <a:rPr lang="tr-TR" dirty="0" err="1" smtClean="0"/>
              <a:t>generation</a:t>
            </a:r>
            <a:r>
              <a:rPr lang="tr-TR" dirty="0" smtClean="0"/>
              <a:t> FW </a:t>
            </a:r>
            <a:r>
              <a:rPr lang="tr-TR" dirty="0" err="1" smtClean="0"/>
              <a:t>prevent</a:t>
            </a:r>
            <a:r>
              <a:rPr lang="tr-TR" dirty="0" smtClean="0"/>
              <a:t> </a:t>
            </a:r>
            <a:r>
              <a:rPr lang="tr-TR" dirty="0" err="1" smtClean="0"/>
              <a:t>DDoS</a:t>
            </a:r>
            <a:r>
              <a:rPr lang="tr-TR" dirty="0" smtClean="0"/>
              <a:t> (?)</a:t>
            </a:r>
          </a:p>
          <a:p>
            <a:pPr>
              <a:lnSpc>
                <a:spcPct val="100000"/>
              </a:lnSpc>
            </a:pPr>
            <a:r>
              <a:rPr lang="tr-TR" dirty="0" smtClean="0"/>
              <a:t>Linux is </a:t>
            </a:r>
            <a:r>
              <a:rPr lang="tr-TR" dirty="0" err="1" smtClean="0"/>
              <a:t>resistant</a:t>
            </a:r>
            <a:r>
              <a:rPr lang="tr-TR" dirty="0" smtClean="0"/>
              <a:t> </a:t>
            </a:r>
            <a:r>
              <a:rPr lang="tr-TR" dirty="0" err="1" smtClean="0"/>
              <a:t>to</a:t>
            </a:r>
            <a:r>
              <a:rPr lang="tr-TR" dirty="0" smtClean="0"/>
              <a:t> DOS (?)</a:t>
            </a:r>
          </a:p>
          <a:p>
            <a:pPr>
              <a:lnSpc>
                <a:spcPct val="100000"/>
              </a:lnSpc>
            </a:pPr>
            <a:r>
              <a:rPr lang="tr-TR" dirty="0" err="1" smtClean="0"/>
              <a:t>DDoS</a:t>
            </a:r>
            <a:r>
              <a:rPr lang="tr-TR" dirty="0" smtClean="0"/>
              <a:t> </a:t>
            </a:r>
            <a:r>
              <a:rPr lang="tr-TR" dirty="0" err="1" smtClean="0"/>
              <a:t>mitigator</a:t>
            </a:r>
            <a:r>
              <a:rPr lang="tr-TR" dirty="0" smtClean="0"/>
              <a:t> </a:t>
            </a:r>
            <a:r>
              <a:rPr lang="tr-TR" dirty="0" err="1" smtClean="0"/>
              <a:t>appliance</a:t>
            </a:r>
            <a:r>
              <a:rPr lang="tr-TR" dirty="0" smtClean="0"/>
              <a:t> </a:t>
            </a:r>
            <a:r>
              <a:rPr lang="tr-TR" dirty="0" err="1" smtClean="0"/>
              <a:t>prevents</a:t>
            </a:r>
            <a:r>
              <a:rPr lang="tr-TR" dirty="0" smtClean="0"/>
              <a:t> </a:t>
            </a:r>
            <a:r>
              <a:rPr lang="tr-TR" dirty="0" err="1" smtClean="0"/>
              <a:t>DDoS</a:t>
            </a:r>
            <a:r>
              <a:rPr lang="tr-TR" dirty="0" smtClean="0"/>
              <a:t> (?)</a:t>
            </a:r>
            <a:endParaRPr lang="tr-TR" dirty="0"/>
          </a:p>
        </p:txBody>
      </p:sp>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Denial</a:t>
            </a:r>
            <a:r>
              <a:rPr lang="tr-TR" sz="3600" b="1" dirty="0" smtClean="0">
                <a:solidFill>
                  <a:srgbClr val="FF0000"/>
                </a:solidFill>
              </a:rPr>
              <a:t> </a:t>
            </a:r>
            <a:r>
              <a:rPr lang="tr-TR" sz="3600" b="1" dirty="0">
                <a:solidFill>
                  <a:srgbClr val="FF0000"/>
                </a:solidFill>
              </a:rPr>
              <a:t>of </a:t>
            </a:r>
            <a:r>
              <a:rPr lang="tr-TR" sz="3600" b="1" dirty="0" smtClean="0">
                <a:solidFill>
                  <a:srgbClr val="FF0000"/>
                </a:solidFill>
              </a:rPr>
              <a:t>service</a:t>
            </a:r>
            <a:endParaRPr lang="tr-TR" sz="3600" b="1" dirty="0">
              <a:solidFill>
                <a:srgbClr val="FF0000"/>
              </a:solidFill>
            </a:endParaRPr>
          </a:p>
        </p:txBody>
      </p:sp>
      <p:sp>
        <p:nvSpPr>
          <p:cNvPr id="3" name="Content Placeholder 2"/>
          <p:cNvSpPr>
            <a:spLocks noGrp="1"/>
          </p:cNvSpPr>
          <p:nvPr>
            <p:ph idx="1"/>
          </p:nvPr>
        </p:nvSpPr>
        <p:spPr>
          <a:xfrm>
            <a:off x="314324" y="931038"/>
            <a:ext cx="8386764" cy="3757076"/>
          </a:xfrm>
        </p:spPr>
        <p:txBody>
          <a:bodyPr>
            <a:noAutofit/>
          </a:bodyPr>
          <a:lstStyle/>
          <a:p>
            <a:pPr>
              <a:lnSpc>
                <a:spcPct val="100000"/>
              </a:lnSpc>
            </a:pPr>
            <a:r>
              <a:rPr lang="tr-TR" dirty="0" smtClean="0"/>
              <a:t>S</a:t>
            </a:r>
            <a:r>
              <a:rPr lang="en-US" dirty="0" smtClean="0"/>
              <a:t>hut down a machine or network, making it inaccessible to its intended users</a:t>
            </a:r>
            <a:endParaRPr lang="tr-TR" dirty="0" smtClean="0"/>
          </a:p>
          <a:p>
            <a:pPr>
              <a:lnSpc>
                <a:spcPct val="100000"/>
              </a:lnSpc>
            </a:pPr>
            <a:r>
              <a:rPr lang="en-US" dirty="0" smtClean="0"/>
              <a:t>Though </a:t>
            </a:r>
            <a:r>
              <a:rPr lang="en-US" dirty="0" err="1" smtClean="0"/>
              <a:t>DoS</a:t>
            </a:r>
            <a:r>
              <a:rPr lang="en-US" dirty="0" smtClean="0"/>
              <a:t> attacks do not typically result in the theft or loss of significant information or other assets, they can cost the victim a great deal of time and money to handle</a:t>
            </a:r>
            <a:endParaRPr lang="tr-TR" dirty="0"/>
          </a:p>
        </p:txBody>
      </p:sp>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Denial</a:t>
            </a:r>
            <a:r>
              <a:rPr lang="tr-TR" sz="3600" b="1" dirty="0" smtClean="0">
                <a:solidFill>
                  <a:srgbClr val="FF0000"/>
                </a:solidFill>
              </a:rPr>
              <a:t> </a:t>
            </a:r>
            <a:r>
              <a:rPr lang="tr-TR" sz="3600" b="1" dirty="0">
                <a:solidFill>
                  <a:srgbClr val="FF0000"/>
                </a:solidFill>
              </a:rPr>
              <a:t>of </a:t>
            </a:r>
            <a:r>
              <a:rPr lang="tr-TR" sz="3600" b="1" dirty="0" smtClean="0">
                <a:solidFill>
                  <a:srgbClr val="FF0000"/>
                </a:solidFill>
              </a:rPr>
              <a:t>service</a:t>
            </a:r>
            <a:endParaRPr lang="tr-TR" sz="3600" b="1" dirty="0">
              <a:solidFill>
                <a:srgbClr val="FF0000"/>
              </a:solidFill>
            </a:endParaRPr>
          </a:p>
        </p:txBody>
      </p:sp>
      <p:sp>
        <p:nvSpPr>
          <p:cNvPr id="3" name="Content Placeholder 2"/>
          <p:cNvSpPr>
            <a:spLocks noGrp="1"/>
          </p:cNvSpPr>
          <p:nvPr>
            <p:ph idx="1"/>
          </p:nvPr>
        </p:nvSpPr>
        <p:spPr>
          <a:xfrm>
            <a:off x="314324" y="931037"/>
            <a:ext cx="8386764" cy="4395705"/>
          </a:xfrm>
        </p:spPr>
        <p:txBody>
          <a:bodyPr>
            <a:noAutofit/>
          </a:bodyPr>
          <a:lstStyle/>
          <a:p>
            <a:pPr>
              <a:lnSpc>
                <a:spcPct val="100000"/>
              </a:lnSpc>
            </a:pPr>
            <a:r>
              <a:rPr lang="en-US" dirty="0" smtClean="0"/>
              <a:t>There are two general methods of </a:t>
            </a:r>
            <a:r>
              <a:rPr lang="en-US" dirty="0" err="1" smtClean="0"/>
              <a:t>DoS</a:t>
            </a:r>
            <a:r>
              <a:rPr lang="en-US" dirty="0" smtClean="0"/>
              <a:t> attacks: flooding services or crashing services. </a:t>
            </a:r>
            <a:endParaRPr lang="tr-TR" dirty="0" smtClean="0"/>
          </a:p>
          <a:p>
            <a:pPr>
              <a:lnSpc>
                <a:spcPct val="100000"/>
              </a:lnSpc>
            </a:pPr>
            <a:r>
              <a:rPr lang="en-US" dirty="0" smtClean="0"/>
              <a:t>Flood attacks occur when the system receives too much traffic for the server to buffer </a:t>
            </a:r>
            <a:r>
              <a:rPr lang="tr-TR" dirty="0" smtClean="0"/>
              <a:t>(</a:t>
            </a:r>
            <a:r>
              <a:rPr lang="tr-TR" dirty="0" err="1" smtClean="0"/>
              <a:t>slow</a:t>
            </a:r>
            <a:r>
              <a:rPr lang="tr-TR" dirty="0" smtClean="0"/>
              <a:t> </a:t>
            </a:r>
            <a:r>
              <a:rPr lang="tr-TR" dirty="0" err="1" smtClean="0"/>
              <a:t>down</a:t>
            </a:r>
            <a:r>
              <a:rPr lang="tr-TR" dirty="0" smtClean="0"/>
              <a:t> </a:t>
            </a:r>
            <a:r>
              <a:rPr lang="tr-TR" dirty="0" err="1" smtClean="0"/>
              <a:t>and</a:t>
            </a:r>
            <a:r>
              <a:rPr lang="tr-TR" dirty="0" smtClean="0"/>
              <a:t> stop)</a:t>
            </a:r>
          </a:p>
          <a:p>
            <a:pPr>
              <a:lnSpc>
                <a:spcPct val="100000"/>
              </a:lnSpc>
            </a:pPr>
            <a:r>
              <a:rPr lang="en-US" dirty="0" smtClean="0"/>
              <a:t>Other </a:t>
            </a:r>
            <a:r>
              <a:rPr lang="en-US" dirty="0" err="1" smtClean="0"/>
              <a:t>DoS</a:t>
            </a:r>
            <a:r>
              <a:rPr lang="en-US" dirty="0" smtClean="0"/>
              <a:t> attacks simply exploit vulnerabilities that cause the target system or service to crash</a:t>
            </a:r>
            <a:endParaRPr lang="tr-TR" dirty="0" smtClean="0"/>
          </a:p>
          <a:p>
            <a:pPr>
              <a:lnSpc>
                <a:spcPct val="100000"/>
              </a:lnSpc>
            </a:pPr>
            <a:r>
              <a:rPr lang="en-US" dirty="0" smtClean="0"/>
              <a:t>A </a:t>
            </a:r>
            <a:r>
              <a:rPr lang="en-US" dirty="0" err="1" smtClean="0"/>
              <a:t>DDoS</a:t>
            </a:r>
            <a:r>
              <a:rPr lang="en-US" dirty="0" smtClean="0"/>
              <a:t> attack occurs when multiple systems orchestrate a synchronized </a:t>
            </a:r>
            <a:r>
              <a:rPr lang="en-US" dirty="0" err="1" smtClean="0"/>
              <a:t>DoS</a:t>
            </a:r>
            <a:r>
              <a:rPr lang="en-US" dirty="0" smtClean="0"/>
              <a:t> attack to a single target</a:t>
            </a:r>
            <a:endParaRPr lang="tr-TR" dirty="0"/>
          </a:p>
        </p:txBody>
      </p:sp>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Denial</a:t>
            </a:r>
            <a:r>
              <a:rPr lang="tr-TR" sz="3600" b="1" dirty="0" smtClean="0">
                <a:solidFill>
                  <a:srgbClr val="FF0000"/>
                </a:solidFill>
              </a:rPr>
              <a:t> </a:t>
            </a:r>
            <a:r>
              <a:rPr lang="tr-TR" sz="3600" b="1" dirty="0">
                <a:solidFill>
                  <a:srgbClr val="FF0000"/>
                </a:solidFill>
              </a:rPr>
              <a:t>of </a:t>
            </a:r>
            <a:r>
              <a:rPr lang="tr-TR" sz="3600" b="1" dirty="0" smtClean="0">
                <a:solidFill>
                  <a:srgbClr val="FF0000"/>
                </a:solidFill>
              </a:rPr>
              <a:t>service</a:t>
            </a:r>
            <a:endParaRPr lang="tr-TR" sz="3600" b="1" dirty="0">
              <a:solidFill>
                <a:srgbClr val="FF0000"/>
              </a:solidFill>
            </a:endParaRPr>
          </a:p>
        </p:txBody>
      </p:sp>
      <p:pic>
        <p:nvPicPr>
          <p:cNvPr id="1026" name="Picture 2" descr="Slowloris Attack Diagram"/>
          <p:cNvPicPr>
            <a:picLocks noChangeAspect="1" noChangeArrowheads="1"/>
          </p:cNvPicPr>
          <p:nvPr/>
        </p:nvPicPr>
        <p:blipFill>
          <a:blip r:embed="rId3"/>
          <a:srcRect/>
          <a:stretch>
            <a:fillRect/>
          </a:stretch>
        </p:blipFill>
        <p:spPr bwMode="auto">
          <a:xfrm>
            <a:off x="910317" y="810228"/>
            <a:ext cx="7377030" cy="5408278"/>
          </a:xfrm>
          <a:prstGeom prst="rect">
            <a:avLst/>
          </a:prstGeom>
          <a:noFill/>
        </p:spPr>
      </p:pic>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Denial</a:t>
            </a:r>
            <a:r>
              <a:rPr lang="tr-TR" sz="3600" b="1" dirty="0" smtClean="0">
                <a:solidFill>
                  <a:srgbClr val="FF0000"/>
                </a:solidFill>
              </a:rPr>
              <a:t> </a:t>
            </a:r>
            <a:r>
              <a:rPr lang="tr-TR" sz="3600" b="1" dirty="0">
                <a:solidFill>
                  <a:srgbClr val="FF0000"/>
                </a:solidFill>
              </a:rPr>
              <a:t>of </a:t>
            </a:r>
            <a:r>
              <a:rPr lang="tr-TR" sz="3600" b="1" dirty="0" smtClean="0">
                <a:solidFill>
                  <a:srgbClr val="FF0000"/>
                </a:solidFill>
              </a:rPr>
              <a:t>service</a:t>
            </a:r>
            <a:endParaRPr lang="tr-TR" sz="3600" b="1" dirty="0">
              <a:solidFill>
                <a:srgbClr val="FF0000"/>
              </a:solidFill>
            </a:endParaRPr>
          </a:p>
        </p:txBody>
      </p:sp>
      <p:sp>
        <p:nvSpPr>
          <p:cNvPr id="4" name="Content Placeholder 2"/>
          <p:cNvSpPr>
            <a:spLocks noGrp="1"/>
          </p:cNvSpPr>
          <p:nvPr>
            <p:ph idx="1"/>
          </p:nvPr>
        </p:nvSpPr>
        <p:spPr>
          <a:xfrm>
            <a:off x="212726" y="931038"/>
            <a:ext cx="8829676" cy="5092392"/>
          </a:xfrm>
        </p:spPr>
        <p:txBody>
          <a:bodyPr>
            <a:noAutofit/>
          </a:bodyPr>
          <a:lstStyle/>
          <a:p>
            <a:pPr>
              <a:lnSpc>
                <a:spcPct val="100000"/>
              </a:lnSpc>
              <a:buNone/>
            </a:pPr>
            <a:r>
              <a:rPr lang="tr-TR" dirty="0" err="1" smtClean="0">
                <a:solidFill>
                  <a:srgbClr val="FF0000"/>
                </a:solidFill>
              </a:rPr>
              <a:t>How</a:t>
            </a:r>
            <a:r>
              <a:rPr lang="tr-TR" dirty="0" smtClean="0">
                <a:solidFill>
                  <a:srgbClr val="FF0000"/>
                </a:solidFill>
              </a:rPr>
              <a:t> </a:t>
            </a:r>
            <a:r>
              <a:rPr lang="tr-TR" dirty="0" err="1" smtClean="0">
                <a:solidFill>
                  <a:srgbClr val="FF0000"/>
                </a:solidFill>
              </a:rPr>
              <a:t>to</a:t>
            </a:r>
            <a:r>
              <a:rPr lang="tr-TR" dirty="0" smtClean="0">
                <a:solidFill>
                  <a:srgbClr val="FF0000"/>
                </a:solidFill>
              </a:rPr>
              <a:t> </a:t>
            </a:r>
            <a:r>
              <a:rPr lang="tr-TR" dirty="0" err="1" smtClean="0">
                <a:solidFill>
                  <a:srgbClr val="FF0000"/>
                </a:solidFill>
              </a:rPr>
              <a:t>mitigate</a:t>
            </a:r>
            <a:r>
              <a:rPr lang="tr-TR" dirty="0" smtClean="0">
                <a:solidFill>
                  <a:srgbClr val="FF0000"/>
                </a:solidFill>
              </a:rPr>
              <a:t>?</a:t>
            </a:r>
          </a:p>
          <a:p>
            <a:r>
              <a:rPr lang="en-US" b="1" dirty="0" smtClean="0"/>
              <a:t>Increase server availability</a:t>
            </a:r>
            <a:r>
              <a:rPr lang="en-US" dirty="0" smtClean="0"/>
              <a:t> - Increasing the maximum number of clients the server will allow at any one time will increase the number of connections the attacker must make before they can overload the server. </a:t>
            </a:r>
          </a:p>
          <a:p>
            <a:r>
              <a:rPr lang="en-US" b="1" dirty="0" smtClean="0"/>
              <a:t>Rate limit incoming requests</a:t>
            </a:r>
            <a:r>
              <a:rPr lang="en-US" dirty="0" smtClean="0"/>
              <a:t> - Restricting access based on certain usage factors will help mitigate a </a:t>
            </a:r>
            <a:r>
              <a:rPr lang="en-US" dirty="0" err="1" smtClean="0"/>
              <a:t>Slowloris</a:t>
            </a:r>
            <a:r>
              <a:rPr lang="en-US" dirty="0" smtClean="0"/>
              <a:t> attack</a:t>
            </a:r>
            <a:r>
              <a:rPr lang="tr-TR" dirty="0" smtClean="0"/>
              <a:t> (</a:t>
            </a:r>
            <a:r>
              <a:rPr lang="en-US" dirty="0" smtClean="0"/>
              <a:t>such as limiting the maximum number of connections a single IP address is allowed to make, and limiting the maximum time a client is allowed to stay connected</a:t>
            </a:r>
            <a:r>
              <a:rPr lang="tr-TR" dirty="0" smtClean="0"/>
              <a:t>)</a:t>
            </a:r>
            <a:endParaRPr lang="en-US" dirty="0" smtClean="0"/>
          </a:p>
          <a:p>
            <a:r>
              <a:rPr lang="en-US" b="1" dirty="0" smtClean="0"/>
              <a:t>Cloud-based protection</a:t>
            </a:r>
            <a:r>
              <a:rPr lang="en-US" dirty="0" smtClean="0"/>
              <a:t> - Use a service that can function as a reverse proxy, protecting the origin server.</a:t>
            </a:r>
          </a:p>
          <a:p>
            <a:pPr>
              <a:lnSpc>
                <a:spcPct val="100000"/>
              </a:lnSpc>
              <a:buNone/>
            </a:pPr>
            <a:endParaRPr lang="tr-TR" dirty="0" smtClean="0"/>
          </a:p>
        </p:txBody>
      </p:sp>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Denial</a:t>
            </a:r>
            <a:r>
              <a:rPr lang="tr-TR" sz="3600" b="1" dirty="0" smtClean="0">
                <a:solidFill>
                  <a:srgbClr val="FF0000"/>
                </a:solidFill>
              </a:rPr>
              <a:t> </a:t>
            </a:r>
            <a:r>
              <a:rPr lang="tr-TR" sz="3600" b="1" dirty="0">
                <a:solidFill>
                  <a:srgbClr val="FF0000"/>
                </a:solidFill>
              </a:rPr>
              <a:t>of </a:t>
            </a:r>
            <a:r>
              <a:rPr lang="tr-TR" sz="3600" b="1" dirty="0" smtClean="0">
                <a:solidFill>
                  <a:srgbClr val="FF0000"/>
                </a:solidFill>
              </a:rPr>
              <a:t>service</a:t>
            </a:r>
            <a:endParaRPr lang="tr-TR" sz="3600" b="1" dirty="0">
              <a:solidFill>
                <a:srgbClr val="FF0000"/>
              </a:solidFill>
            </a:endParaRPr>
          </a:p>
        </p:txBody>
      </p:sp>
      <p:sp>
        <p:nvSpPr>
          <p:cNvPr id="4" name="Content Placeholder 2"/>
          <p:cNvSpPr>
            <a:spLocks noGrp="1"/>
          </p:cNvSpPr>
          <p:nvPr>
            <p:ph idx="1"/>
          </p:nvPr>
        </p:nvSpPr>
        <p:spPr>
          <a:xfrm>
            <a:off x="58056" y="810229"/>
            <a:ext cx="8984346" cy="1932972"/>
          </a:xfrm>
        </p:spPr>
        <p:txBody>
          <a:bodyPr>
            <a:noAutofit/>
          </a:bodyPr>
          <a:lstStyle/>
          <a:p>
            <a:pPr>
              <a:lnSpc>
                <a:spcPct val="100000"/>
              </a:lnSpc>
              <a:buNone/>
            </a:pPr>
            <a:r>
              <a:rPr lang="tr-TR" dirty="0" err="1" smtClean="0">
                <a:solidFill>
                  <a:srgbClr val="FF0000"/>
                </a:solidFill>
              </a:rPr>
              <a:t>DDoS</a:t>
            </a:r>
            <a:r>
              <a:rPr lang="tr-TR" dirty="0" smtClean="0">
                <a:solidFill>
                  <a:srgbClr val="FF0000"/>
                </a:solidFill>
              </a:rPr>
              <a:t> </a:t>
            </a:r>
            <a:r>
              <a:rPr lang="tr-TR" dirty="0" err="1" smtClean="0">
                <a:solidFill>
                  <a:srgbClr val="FF0000"/>
                </a:solidFill>
              </a:rPr>
              <a:t>Types</a:t>
            </a:r>
            <a:endParaRPr lang="tr-TR" dirty="0" smtClean="0">
              <a:solidFill>
                <a:srgbClr val="FF0000"/>
              </a:solidFill>
            </a:endParaRPr>
          </a:p>
          <a:p>
            <a:pPr lvl="0"/>
            <a:r>
              <a:rPr lang="en-US" dirty="0" err="1" smtClean="0">
                <a:solidFill>
                  <a:schemeClr val="accent1"/>
                </a:solidFill>
                <a:latin typeface="Corbel"/>
                <a:ea typeface="Corbel"/>
                <a:cs typeface="Corbel"/>
                <a:sym typeface="Corbel"/>
              </a:rPr>
              <a:t>volumetri</a:t>
            </a:r>
            <a:r>
              <a:rPr lang="tr-TR" dirty="0" smtClean="0">
                <a:solidFill>
                  <a:schemeClr val="accent1"/>
                </a:solidFill>
                <a:latin typeface="Corbel"/>
                <a:ea typeface="Corbel"/>
                <a:cs typeface="Corbel"/>
                <a:sym typeface="Corbel"/>
              </a:rPr>
              <a:t>c</a:t>
            </a:r>
            <a:r>
              <a:rPr lang="en-US" dirty="0" smtClean="0">
                <a:solidFill>
                  <a:schemeClr val="accent1"/>
                </a:solidFill>
                <a:latin typeface="Corbel"/>
                <a:ea typeface="Corbel"/>
                <a:cs typeface="Corbel"/>
                <a:sym typeface="Corbel"/>
              </a:rPr>
              <a:t> (bps</a:t>
            </a:r>
            <a:r>
              <a:rPr lang="tr-TR" dirty="0" smtClean="0">
                <a:solidFill>
                  <a:schemeClr val="accent1"/>
                </a:solidFill>
                <a:latin typeface="Corbel"/>
                <a:ea typeface="Corbel"/>
                <a:cs typeface="Corbel"/>
                <a:sym typeface="Corbel"/>
              </a:rPr>
              <a:t>---</a:t>
            </a:r>
            <a:r>
              <a:rPr lang="tr-TR" dirty="0" err="1" smtClean="0">
                <a:solidFill>
                  <a:schemeClr val="accent1"/>
                </a:solidFill>
                <a:latin typeface="Corbel"/>
                <a:ea typeface="Corbel"/>
                <a:cs typeface="Corbel"/>
                <a:sym typeface="Corbel"/>
              </a:rPr>
              <a:t>bits</a:t>
            </a:r>
            <a:r>
              <a:rPr lang="tr-TR" dirty="0" smtClean="0">
                <a:solidFill>
                  <a:schemeClr val="accent1"/>
                </a:solidFill>
                <a:latin typeface="Corbel"/>
                <a:ea typeface="Corbel"/>
                <a:cs typeface="Corbel"/>
                <a:sym typeface="Corbel"/>
              </a:rPr>
              <a:t> </a:t>
            </a:r>
            <a:r>
              <a:rPr lang="tr-TR" dirty="0" err="1" smtClean="0">
                <a:solidFill>
                  <a:schemeClr val="accent1"/>
                </a:solidFill>
                <a:latin typeface="Corbel"/>
                <a:ea typeface="Corbel"/>
                <a:cs typeface="Corbel"/>
                <a:sym typeface="Corbel"/>
              </a:rPr>
              <a:t>per</a:t>
            </a:r>
            <a:r>
              <a:rPr lang="tr-TR" dirty="0" smtClean="0">
                <a:solidFill>
                  <a:schemeClr val="accent1"/>
                </a:solidFill>
                <a:latin typeface="Corbel"/>
                <a:ea typeface="Corbel"/>
                <a:cs typeface="Corbel"/>
                <a:sym typeface="Corbel"/>
              </a:rPr>
              <a:t> </a:t>
            </a:r>
            <a:r>
              <a:rPr lang="tr-TR" dirty="0" err="1" smtClean="0">
                <a:solidFill>
                  <a:schemeClr val="accent1"/>
                </a:solidFill>
                <a:latin typeface="Corbel"/>
                <a:ea typeface="Corbel"/>
                <a:cs typeface="Corbel"/>
                <a:sym typeface="Corbel"/>
              </a:rPr>
              <a:t>second</a:t>
            </a:r>
            <a:r>
              <a:rPr lang="en-US" dirty="0" smtClean="0">
                <a:solidFill>
                  <a:schemeClr val="accent1"/>
                </a:solidFill>
                <a:latin typeface="Corbel"/>
                <a:ea typeface="Corbel"/>
                <a:cs typeface="Corbel"/>
                <a:sym typeface="Corbel"/>
              </a:rPr>
              <a:t>)</a:t>
            </a:r>
            <a:r>
              <a:rPr lang="tr-TR" dirty="0" smtClean="0">
                <a:solidFill>
                  <a:schemeClr val="accent1"/>
                </a:solidFill>
                <a:latin typeface="Corbel"/>
                <a:ea typeface="Corbel"/>
                <a:cs typeface="Corbel"/>
                <a:sym typeface="Corbel"/>
              </a:rPr>
              <a:t> </a:t>
            </a:r>
          </a:p>
          <a:p>
            <a:pPr lvl="0">
              <a:buNone/>
            </a:pPr>
            <a:r>
              <a:rPr lang="tr-TR" dirty="0" smtClean="0">
                <a:solidFill>
                  <a:schemeClr val="accent1"/>
                </a:solidFill>
                <a:latin typeface="Corbel"/>
                <a:ea typeface="Corbel"/>
                <a:cs typeface="Corbel"/>
                <a:sym typeface="Corbel"/>
              </a:rPr>
              <a:t>	- DSL </a:t>
            </a:r>
            <a:r>
              <a:rPr lang="tr-TR" dirty="0" err="1" smtClean="0">
                <a:solidFill>
                  <a:schemeClr val="accent1"/>
                </a:solidFill>
                <a:latin typeface="Corbel"/>
                <a:ea typeface="Corbel"/>
                <a:cs typeface="Corbel"/>
                <a:sym typeface="Corbel"/>
              </a:rPr>
              <a:t>routers</a:t>
            </a:r>
            <a:r>
              <a:rPr lang="tr-TR" dirty="0" smtClean="0">
                <a:solidFill>
                  <a:schemeClr val="accent1"/>
                </a:solidFill>
                <a:latin typeface="Corbel"/>
                <a:ea typeface="Corbel"/>
                <a:cs typeface="Corbel"/>
                <a:sym typeface="Corbel"/>
              </a:rPr>
              <a:t>, </a:t>
            </a:r>
            <a:r>
              <a:rPr lang="tr-TR" dirty="0" err="1" smtClean="0">
                <a:solidFill>
                  <a:schemeClr val="accent1"/>
                </a:solidFill>
                <a:latin typeface="Corbel"/>
                <a:ea typeface="Corbel"/>
                <a:cs typeface="Corbel"/>
                <a:sym typeface="Corbel"/>
              </a:rPr>
              <a:t>surveillance</a:t>
            </a:r>
            <a:r>
              <a:rPr lang="tr-TR" dirty="0" smtClean="0">
                <a:solidFill>
                  <a:schemeClr val="accent1"/>
                </a:solidFill>
                <a:latin typeface="Corbel"/>
                <a:ea typeface="Corbel"/>
                <a:cs typeface="Corbel"/>
                <a:sym typeface="Corbel"/>
              </a:rPr>
              <a:t> </a:t>
            </a:r>
            <a:r>
              <a:rPr lang="tr-TR" dirty="0" err="1" smtClean="0">
                <a:solidFill>
                  <a:schemeClr val="accent1"/>
                </a:solidFill>
                <a:latin typeface="Corbel"/>
                <a:ea typeface="Corbel"/>
                <a:cs typeface="Corbel"/>
                <a:sym typeface="Corbel"/>
              </a:rPr>
              <a:t>cameras</a:t>
            </a:r>
            <a:r>
              <a:rPr lang="tr-TR" dirty="0" smtClean="0">
                <a:solidFill>
                  <a:schemeClr val="accent1"/>
                </a:solidFill>
                <a:latin typeface="Corbel"/>
                <a:ea typeface="Corbel"/>
                <a:cs typeface="Corbel"/>
                <a:sym typeface="Corbel"/>
              </a:rPr>
              <a:t>, </a:t>
            </a:r>
            <a:r>
              <a:rPr lang="tr-TR" dirty="0" err="1" smtClean="0">
                <a:solidFill>
                  <a:schemeClr val="accent1"/>
                </a:solidFill>
                <a:latin typeface="Corbel"/>
                <a:ea typeface="Corbel"/>
                <a:cs typeface="Corbel"/>
                <a:sym typeface="Corbel"/>
              </a:rPr>
              <a:t>and</a:t>
            </a:r>
            <a:r>
              <a:rPr lang="tr-TR" dirty="0" smtClean="0">
                <a:solidFill>
                  <a:schemeClr val="accent1"/>
                </a:solidFill>
                <a:latin typeface="Corbel"/>
                <a:ea typeface="Corbel"/>
                <a:cs typeface="Corbel"/>
                <a:sym typeface="Corbel"/>
              </a:rPr>
              <a:t> </a:t>
            </a:r>
            <a:r>
              <a:rPr lang="tr-TR" dirty="0" err="1" smtClean="0">
                <a:solidFill>
                  <a:schemeClr val="accent1"/>
                </a:solidFill>
                <a:latin typeface="Corbel"/>
                <a:ea typeface="Corbel"/>
                <a:cs typeface="Corbel"/>
                <a:sym typeface="Corbel"/>
              </a:rPr>
              <a:t>IoT</a:t>
            </a:r>
            <a:r>
              <a:rPr lang="tr-TR" dirty="0" smtClean="0">
                <a:solidFill>
                  <a:schemeClr val="accent1"/>
                </a:solidFill>
                <a:latin typeface="Corbel"/>
                <a:ea typeface="Corbel"/>
                <a:cs typeface="Corbel"/>
                <a:sym typeface="Corbel"/>
              </a:rPr>
              <a:t> </a:t>
            </a:r>
            <a:r>
              <a:rPr lang="tr-TR" dirty="0" err="1" smtClean="0">
                <a:solidFill>
                  <a:schemeClr val="accent1"/>
                </a:solidFill>
                <a:latin typeface="Corbel"/>
                <a:ea typeface="Corbel"/>
                <a:cs typeface="Corbel"/>
                <a:sym typeface="Corbel"/>
              </a:rPr>
              <a:t>devices</a:t>
            </a:r>
            <a:r>
              <a:rPr lang="tr-TR" dirty="0" smtClean="0">
                <a:solidFill>
                  <a:schemeClr val="accent1"/>
                </a:solidFill>
                <a:latin typeface="Corbel"/>
                <a:ea typeface="Corbel"/>
                <a:cs typeface="Corbel"/>
                <a:sym typeface="Corbel"/>
              </a:rPr>
              <a:t> can be </a:t>
            </a:r>
            <a:r>
              <a:rPr lang="tr-TR" dirty="0" err="1" smtClean="0">
                <a:solidFill>
                  <a:schemeClr val="accent1"/>
                </a:solidFill>
                <a:latin typeface="Corbel"/>
                <a:ea typeface="Corbel"/>
                <a:cs typeface="Corbel"/>
                <a:sym typeface="Corbel"/>
              </a:rPr>
              <a:t>used</a:t>
            </a:r>
            <a:endParaRPr lang="tr-TR" dirty="0" smtClean="0">
              <a:solidFill>
                <a:schemeClr val="accent1"/>
              </a:solidFill>
              <a:latin typeface="Corbel"/>
              <a:ea typeface="Corbel"/>
              <a:cs typeface="Corbel"/>
              <a:sym typeface="Corbel"/>
            </a:endParaRPr>
          </a:p>
        </p:txBody>
      </p:sp>
      <p:pic>
        <p:nvPicPr>
          <p:cNvPr id="111618" name="Picture 2"/>
          <p:cNvPicPr>
            <a:picLocks noChangeAspect="1" noChangeArrowheads="1"/>
          </p:cNvPicPr>
          <p:nvPr/>
        </p:nvPicPr>
        <p:blipFill>
          <a:blip r:embed="rId3"/>
          <a:srcRect/>
          <a:stretch>
            <a:fillRect/>
          </a:stretch>
        </p:blipFill>
        <p:spPr bwMode="auto">
          <a:xfrm>
            <a:off x="590090" y="2743201"/>
            <a:ext cx="8210550" cy="2438400"/>
          </a:xfrm>
          <a:prstGeom prst="rect">
            <a:avLst/>
          </a:prstGeom>
          <a:noFill/>
          <a:ln w="9525">
            <a:noFill/>
            <a:miter lim="800000"/>
            <a:headEnd/>
            <a:tailEnd/>
          </a:ln>
          <a:effectLst/>
        </p:spPr>
      </p:pic>
      <p:sp>
        <p:nvSpPr>
          <p:cNvPr id="5" name="Content Placeholder 2"/>
          <p:cNvSpPr txBox="1">
            <a:spLocks/>
          </p:cNvSpPr>
          <p:nvPr/>
        </p:nvSpPr>
        <p:spPr>
          <a:xfrm>
            <a:off x="58056" y="5384800"/>
            <a:ext cx="9042402" cy="1074057"/>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dk1"/>
                </a:solidFill>
                <a:effectLst/>
                <a:uLnTx/>
                <a:uFillTx/>
                <a:latin typeface="Corbel"/>
                <a:ea typeface="Corbel"/>
                <a:cs typeface="Corbel"/>
                <a:sym typeface="Corbel"/>
              </a:rPr>
              <a:t>proto</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c</a:t>
            </a:r>
            <a:r>
              <a:rPr kumimoji="0" lang="en-US"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ol</a:t>
            </a:r>
            <a:r>
              <a:rPr kumimoji="0" lang="en-US" sz="2800" b="0" i="0" u="none" strike="noStrike" kern="1200" cap="none" spc="0" normalizeH="0" baseline="0" noProof="0" dirty="0" smtClean="0">
                <a:ln>
                  <a:noFill/>
                </a:ln>
                <a:solidFill>
                  <a:schemeClr val="dk1"/>
                </a:solidFill>
                <a:effectLst/>
                <a:uLnTx/>
                <a:uFillTx/>
                <a:latin typeface="Corbel"/>
                <a:ea typeface="Corbel"/>
                <a:cs typeface="Corbel"/>
                <a:sym typeface="Corbel"/>
              </a:rPr>
              <a:t> (</a:t>
            </a:r>
            <a:r>
              <a:rPr kumimoji="0" lang="en-US"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pps</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packets</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per</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second</a:t>
            </a:r>
            <a:r>
              <a:rPr kumimoji="0" lang="en-US" sz="2800" b="0" i="0" u="none" strike="noStrike" kern="1200" cap="none" spc="0" normalizeH="0" baseline="0" noProof="0" dirty="0" smtClean="0">
                <a:ln>
                  <a:noFill/>
                </a:ln>
                <a:solidFill>
                  <a:schemeClr val="dk1"/>
                </a:solidFill>
                <a:effectLst/>
                <a:uLnTx/>
                <a:uFillTx/>
                <a:latin typeface="Corbel"/>
                <a:ea typeface="Corbel"/>
                <a:cs typeface="Corbel"/>
                <a:sym typeface="Corbel"/>
              </a:rPr>
              <a:t>) </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OSI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Layer</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3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or</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Layer</a:t>
            </a:r>
            <a:r>
              <a:rPr kumimoji="0" lang="tr-TR" sz="2800" b="0" i="0" u="none" strike="noStrike" kern="1200" cap="none" spc="0" normalizeH="0" noProof="0" dirty="0" smtClean="0">
                <a:ln>
                  <a:noFill/>
                </a:ln>
                <a:solidFill>
                  <a:schemeClr val="dk1"/>
                </a:solidFill>
                <a:effectLst/>
                <a:uLnTx/>
                <a:uFillTx/>
                <a:latin typeface="Corbel"/>
                <a:ea typeface="Corbel"/>
                <a:cs typeface="Corbel"/>
                <a:sym typeface="Corbel"/>
              </a:rPr>
              <a:t> 4</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application</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layer</a:t>
            </a:r>
            <a:r>
              <a:rPr kumimoji="0" lang="en-US" sz="2800" b="0" i="0" u="none" strike="noStrike" kern="1200" cap="none" spc="0" normalizeH="0" baseline="0" noProof="0" dirty="0" smtClean="0">
                <a:ln>
                  <a:noFill/>
                </a:ln>
                <a:solidFill>
                  <a:schemeClr val="dk1"/>
                </a:solidFill>
                <a:effectLst/>
                <a:uLnTx/>
                <a:uFillTx/>
                <a:latin typeface="Corbel"/>
                <a:ea typeface="Corbel"/>
                <a:cs typeface="Corbel"/>
                <a:sym typeface="Corbel"/>
              </a:rPr>
              <a:t>(</a:t>
            </a:r>
            <a:r>
              <a:rPr kumimoji="0" lang="en-US"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rps</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requests</a:t>
            </a:r>
            <a:r>
              <a:rPr lang="tr-TR" sz="2800" dirty="0" smtClean="0">
                <a:solidFill>
                  <a:schemeClr val="dk1"/>
                </a:solidFill>
                <a:latin typeface="Corbel"/>
                <a:ea typeface="Corbel"/>
                <a:cs typeface="Corbel"/>
                <a:sym typeface="Corbel"/>
              </a:rPr>
              <a:t>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per</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second</a:t>
            </a:r>
            <a:r>
              <a:rPr kumimoji="0" lang="en-US" sz="2800" b="0" i="0" u="none" strike="noStrike" kern="1200" cap="none" spc="0" normalizeH="0" baseline="0" noProof="0" dirty="0" smtClean="0">
                <a:ln>
                  <a:noFill/>
                </a:ln>
                <a:solidFill>
                  <a:schemeClr val="dk1"/>
                </a:solidFill>
                <a:effectLst/>
                <a:uLnTx/>
                <a:uFillTx/>
                <a:latin typeface="Corbel"/>
                <a:ea typeface="Corbel"/>
                <a:cs typeface="Corbel"/>
                <a:sym typeface="Corbel"/>
              </a:rPr>
              <a:t>)</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OSI </a:t>
            </a:r>
            <a:r>
              <a:rPr kumimoji="0" lang="tr-TR" sz="2800" b="0" i="0" u="none" strike="noStrike" kern="1200" cap="none" spc="0" normalizeH="0" baseline="0" noProof="0" dirty="0" err="1" smtClean="0">
                <a:ln>
                  <a:noFill/>
                </a:ln>
                <a:solidFill>
                  <a:schemeClr val="dk1"/>
                </a:solidFill>
                <a:effectLst/>
                <a:uLnTx/>
                <a:uFillTx/>
                <a:latin typeface="Corbel"/>
                <a:ea typeface="Corbel"/>
                <a:cs typeface="Corbel"/>
                <a:sym typeface="Corbel"/>
              </a:rPr>
              <a:t>Layer</a:t>
            </a:r>
            <a:r>
              <a:rPr kumimoji="0" lang="tr-TR" sz="2800" b="0" i="0" u="none" strike="noStrike" kern="1200" cap="none" spc="0" normalizeH="0" baseline="0" noProof="0" dirty="0" smtClean="0">
                <a:ln>
                  <a:noFill/>
                </a:ln>
                <a:solidFill>
                  <a:schemeClr val="dk1"/>
                </a:solidFill>
                <a:effectLst/>
                <a:uLnTx/>
                <a:uFillTx/>
                <a:latin typeface="Corbel"/>
                <a:ea typeface="Corbel"/>
                <a:cs typeface="Corbel"/>
                <a:sym typeface="Corbel"/>
              </a:rPr>
              <a:t> 7</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338"/>
            <a:ext cx="7886700" cy="694481"/>
          </a:xfrm>
        </p:spPr>
        <p:txBody>
          <a:bodyPr>
            <a:normAutofit/>
          </a:bodyPr>
          <a:lstStyle/>
          <a:p>
            <a:r>
              <a:rPr lang="tr-TR" sz="3200" b="1" dirty="0" err="1" smtClean="0">
                <a:solidFill>
                  <a:srgbClr val="FF0000"/>
                </a:solidFill>
              </a:rPr>
              <a:t>Denial</a:t>
            </a:r>
            <a:r>
              <a:rPr lang="tr-TR" sz="3200" b="1" dirty="0" smtClean="0">
                <a:solidFill>
                  <a:srgbClr val="FF0000"/>
                </a:solidFill>
              </a:rPr>
              <a:t> </a:t>
            </a:r>
            <a:r>
              <a:rPr lang="tr-TR" sz="3200" b="1" dirty="0">
                <a:solidFill>
                  <a:srgbClr val="FF0000"/>
                </a:solidFill>
              </a:rPr>
              <a:t>of </a:t>
            </a:r>
            <a:r>
              <a:rPr lang="tr-TR" sz="3200" b="1" dirty="0" smtClean="0">
                <a:solidFill>
                  <a:srgbClr val="FF0000"/>
                </a:solidFill>
              </a:rPr>
              <a:t>service</a:t>
            </a:r>
            <a:endParaRPr lang="tr-TR" sz="3200" b="1" dirty="0">
              <a:solidFill>
                <a:srgbClr val="FF0000"/>
              </a:solidFill>
            </a:endParaRPr>
          </a:p>
        </p:txBody>
      </p:sp>
      <p:sp>
        <p:nvSpPr>
          <p:cNvPr id="4" name="Content Placeholder 2"/>
          <p:cNvSpPr>
            <a:spLocks noGrp="1"/>
          </p:cNvSpPr>
          <p:nvPr>
            <p:ph idx="1"/>
          </p:nvPr>
        </p:nvSpPr>
        <p:spPr>
          <a:xfrm>
            <a:off x="212726" y="810228"/>
            <a:ext cx="8829676" cy="2411943"/>
          </a:xfrm>
        </p:spPr>
        <p:txBody>
          <a:bodyPr>
            <a:noAutofit/>
          </a:bodyPr>
          <a:lstStyle/>
          <a:p>
            <a:pPr>
              <a:lnSpc>
                <a:spcPct val="100000"/>
              </a:lnSpc>
              <a:buNone/>
            </a:pPr>
            <a:r>
              <a:rPr lang="tr-TR" dirty="0" smtClean="0">
                <a:solidFill>
                  <a:srgbClr val="FF0000"/>
                </a:solidFill>
              </a:rPr>
              <a:t>UDP </a:t>
            </a:r>
            <a:r>
              <a:rPr lang="tr-TR" dirty="0" err="1" smtClean="0">
                <a:solidFill>
                  <a:srgbClr val="FF0000"/>
                </a:solidFill>
              </a:rPr>
              <a:t>Flood</a:t>
            </a:r>
            <a:r>
              <a:rPr lang="tr-TR" dirty="0" smtClean="0">
                <a:solidFill>
                  <a:srgbClr val="FF0000"/>
                </a:solidFill>
              </a:rPr>
              <a:t> (</a:t>
            </a:r>
            <a:r>
              <a:rPr lang="tr-TR" dirty="0" err="1" smtClean="0">
                <a:solidFill>
                  <a:srgbClr val="FF0000"/>
                </a:solidFill>
              </a:rPr>
              <a:t>Vol</a:t>
            </a:r>
            <a:r>
              <a:rPr lang="tr-TR" dirty="0" smtClean="0">
                <a:solidFill>
                  <a:srgbClr val="FF0000"/>
                </a:solidFill>
              </a:rPr>
              <a:t>.)</a:t>
            </a:r>
          </a:p>
        </p:txBody>
      </p:sp>
      <p:sp>
        <p:nvSpPr>
          <p:cNvPr id="5" name="Content Placeholder 2"/>
          <p:cNvSpPr txBox="1">
            <a:spLocks/>
          </p:cNvSpPr>
          <p:nvPr/>
        </p:nvSpPr>
        <p:spPr>
          <a:xfrm>
            <a:off x="211962" y="3969658"/>
            <a:ext cx="8829676" cy="2663372"/>
          </a:xfrm>
          <a:prstGeom prst="rect">
            <a:avLst/>
          </a:prstGeom>
        </p:spPr>
        <p:txBody>
          <a:bodyPr vert="horz" lIns="91440" tIns="45720" rIns="91440" bIns="45720" rtlCol="0">
            <a:noAutofit/>
          </a:bodyPr>
          <a:lstStyle/>
          <a:p>
            <a:pPr marL="228600" lvl="0" indent="-228600">
              <a:lnSpc>
                <a:spcPct val="90000"/>
              </a:lnSpc>
              <a:spcBef>
                <a:spcPts val="1000"/>
              </a:spcBef>
              <a:buFont typeface="Arial" panose="020B0604020202020204" pitchFamily="34" charset="0"/>
              <a:buChar char="•"/>
            </a:pPr>
            <a:r>
              <a:rPr lang="tr-TR" sz="2400" dirty="0" smtClean="0"/>
              <a:t>T</a:t>
            </a:r>
            <a:r>
              <a:rPr lang="en-US" sz="2400" dirty="0" smtClean="0"/>
              <a:t>he attacker overwhelms random ports on the targeted host with IP packets containing UDP </a:t>
            </a:r>
            <a:r>
              <a:rPr lang="en-US" sz="2400" dirty="0" err="1" smtClean="0"/>
              <a:t>datagrams</a:t>
            </a:r>
            <a:endParaRPr lang="tr-TR" sz="2400" dirty="0" smtClean="0"/>
          </a:p>
          <a:p>
            <a:pPr marL="228600" lvl="0" indent="-228600">
              <a:lnSpc>
                <a:spcPct val="90000"/>
              </a:lnSpc>
              <a:spcBef>
                <a:spcPts val="1000"/>
              </a:spcBef>
              <a:buFont typeface="Arial" panose="020B0604020202020204" pitchFamily="34" charset="0"/>
              <a:buChar char="•"/>
            </a:pPr>
            <a:r>
              <a:rPr lang="en-US" sz="2400" dirty="0" smtClean="0"/>
              <a:t>The receiving host checks for applications associated with these </a:t>
            </a:r>
            <a:r>
              <a:rPr lang="en-US" sz="2400" dirty="0" err="1" smtClean="0"/>
              <a:t>datagrams</a:t>
            </a:r>
            <a:r>
              <a:rPr lang="en-US" sz="2400" dirty="0" smtClean="0"/>
              <a:t> and—finding none—sends back a “Destination Unreachable” packet </a:t>
            </a:r>
            <a:endParaRPr lang="tr-TR" sz="2400" dirty="0" smtClean="0"/>
          </a:p>
          <a:p>
            <a:pPr marL="228600" lvl="0" indent="-228600">
              <a:lnSpc>
                <a:spcPct val="90000"/>
              </a:lnSpc>
              <a:spcBef>
                <a:spcPts val="1000"/>
              </a:spcBef>
              <a:buFont typeface="Arial" panose="020B0604020202020204" pitchFamily="34" charset="0"/>
              <a:buChar char="•"/>
            </a:pPr>
            <a:r>
              <a:rPr lang="en-US" sz="2400" dirty="0" smtClean="0"/>
              <a:t>As more and more UDP packets are received and answered, the system becomes overwhelmed and unresponsive to other clients</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3666" name="AutoShape 2"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3668" name="AutoShape 4"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3670" name="Picture 6" descr="udp flood ile ilgili görsel sonucu"/>
          <p:cNvPicPr>
            <a:picLocks noChangeAspect="1" noChangeArrowheads="1"/>
          </p:cNvPicPr>
          <p:nvPr/>
        </p:nvPicPr>
        <p:blipFill>
          <a:blip r:embed="rId3"/>
          <a:srcRect t="8875"/>
          <a:stretch>
            <a:fillRect/>
          </a:stretch>
        </p:blipFill>
        <p:spPr bwMode="auto">
          <a:xfrm>
            <a:off x="2981535" y="116119"/>
            <a:ext cx="6118923" cy="3718531"/>
          </a:xfrm>
          <a:prstGeom prst="rect">
            <a:avLst/>
          </a:prstGeom>
          <a:noFill/>
        </p:spPr>
      </p:pic>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28"/>
            <a:ext cx="7886700" cy="694481"/>
          </a:xfrm>
        </p:spPr>
        <p:txBody>
          <a:bodyPr>
            <a:normAutofit/>
          </a:bodyPr>
          <a:lstStyle/>
          <a:p>
            <a:r>
              <a:rPr lang="tr-TR" sz="3200" b="1" dirty="0" err="1" smtClean="0">
                <a:solidFill>
                  <a:srgbClr val="FF0000"/>
                </a:solidFill>
              </a:rPr>
              <a:t>Denial</a:t>
            </a:r>
            <a:r>
              <a:rPr lang="tr-TR" sz="3200" b="1" dirty="0" smtClean="0">
                <a:solidFill>
                  <a:srgbClr val="FF0000"/>
                </a:solidFill>
              </a:rPr>
              <a:t> </a:t>
            </a:r>
            <a:r>
              <a:rPr lang="tr-TR" sz="3200" b="1" dirty="0">
                <a:solidFill>
                  <a:srgbClr val="FF0000"/>
                </a:solidFill>
              </a:rPr>
              <a:t>of </a:t>
            </a:r>
            <a:r>
              <a:rPr lang="tr-TR" sz="3200" b="1" dirty="0" smtClean="0">
                <a:solidFill>
                  <a:srgbClr val="FF0000"/>
                </a:solidFill>
              </a:rPr>
              <a:t>service</a:t>
            </a:r>
            <a:endParaRPr lang="tr-TR" sz="3200" b="1" dirty="0">
              <a:solidFill>
                <a:srgbClr val="FF0000"/>
              </a:solidFill>
            </a:endParaRPr>
          </a:p>
        </p:txBody>
      </p:sp>
      <p:sp>
        <p:nvSpPr>
          <p:cNvPr id="5" name="Content Placeholder 2"/>
          <p:cNvSpPr txBox="1">
            <a:spLocks/>
          </p:cNvSpPr>
          <p:nvPr/>
        </p:nvSpPr>
        <p:spPr>
          <a:xfrm>
            <a:off x="212726" y="3018968"/>
            <a:ext cx="8829676" cy="3664856"/>
          </a:xfrm>
          <a:prstGeom prst="rect">
            <a:avLst/>
          </a:prstGeom>
        </p:spPr>
        <p:txBody>
          <a:bodyPr vert="horz" lIns="91440" tIns="45720" rIns="91440" bIns="45720" rtlCol="0">
            <a:noAutofit/>
          </a:bodyPr>
          <a:lstStyle/>
          <a:p>
            <a:pPr marL="228600" lvl="0" indent="-228600">
              <a:lnSpc>
                <a:spcPct val="90000"/>
              </a:lnSpc>
              <a:spcBef>
                <a:spcPts val="1000"/>
              </a:spcBef>
              <a:buFont typeface="Arial" panose="020B0604020202020204" pitchFamily="34" charset="0"/>
              <a:buChar char="•"/>
            </a:pPr>
            <a:r>
              <a:rPr lang="tr-TR" sz="2400" dirty="0" smtClean="0"/>
              <a:t>T</a:t>
            </a:r>
            <a:r>
              <a:rPr lang="en-US" sz="2400" dirty="0" smtClean="0"/>
              <a:t>he attacker attempts to overwhelm a targeted device with ICMP echo-request packets, causing the target to become inaccessible to normal traffic</a:t>
            </a:r>
            <a:endParaRPr lang="tr-TR" sz="2400" dirty="0" smtClean="0"/>
          </a:p>
          <a:p>
            <a:pPr marL="228600" lvl="0" indent="-228600">
              <a:lnSpc>
                <a:spcPct val="90000"/>
              </a:lnSpc>
              <a:spcBef>
                <a:spcPts val="1000"/>
              </a:spcBef>
              <a:buFont typeface="Arial" panose="020B0604020202020204" pitchFamily="34" charset="0"/>
              <a:buChar char="•"/>
            </a:pPr>
            <a:r>
              <a:rPr lang="en-US" sz="2400" dirty="0" smtClean="0"/>
              <a:t>An ICMP request requires some server resources to process each request and to send a response. The request also requires bandwidth on both the incoming message (echo-request) and outgoing response (echo-reply)</a:t>
            </a:r>
            <a:endParaRPr lang="tr-TR" sz="2400" dirty="0" smtClean="0"/>
          </a:p>
          <a:p>
            <a:pPr marL="228600" lvl="0" indent="-228600">
              <a:lnSpc>
                <a:spcPct val="90000"/>
              </a:lnSpc>
              <a:spcBef>
                <a:spcPts val="1000"/>
              </a:spcBef>
              <a:buFont typeface="Arial" panose="020B0604020202020204" pitchFamily="34" charset="0"/>
              <a:buChar char="•"/>
            </a:pPr>
            <a:r>
              <a:rPr lang="en-US" sz="2400" dirty="0" smtClean="0"/>
              <a:t>Ping Flood attack traffic is symmetrical; the amount of bandwidth the targeted device receives is simply the sum of the total traffic sent from each bot</a:t>
            </a:r>
            <a:r>
              <a:rPr lang="tr-TR" sz="2400" dirty="0" smtClean="0"/>
              <a:t> (</a:t>
            </a:r>
            <a:r>
              <a:rPr lang="tr-TR" sz="2400" dirty="0" err="1" smtClean="0"/>
              <a:t>unlike</a:t>
            </a:r>
            <a:r>
              <a:rPr lang="tr-TR" sz="2400" dirty="0" smtClean="0"/>
              <a:t> DNS </a:t>
            </a:r>
            <a:r>
              <a:rPr lang="tr-TR" sz="2400" dirty="0" err="1" smtClean="0"/>
              <a:t>and</a:t>
            </a:r>
            <a:r>
              <a:rPr lang="tr-TR" sz="2400" dirty="0" smtClean="0"/>
              <a:t> NTP </a:t>
            </a:r>
            <a:r>
              <a:rPr lang="tr-TR" sz="2400" dirty="0" err="1" smtClean="0"/>
              <a:t>amplification</a:t>
            </a:r>
            <a:r>
              <a:rPr lang="tr-TR" sz="2400" dirty="0" smtClean="0"/>
              <a:t> </a:t>
            </a:r>
            <a:r>
              <a:rPr lang="tr-TR" sz="2400" dirty="0" err="1" smtClean="0"/>
              <a:t>attack</a:t>
            </a:r>
            <a:r>
              <a:rPr lang="tr-TR" sz="2400" dirty="0" smtClean="0"/>
              <a:t>)</a:t>
            </a:r>
          </a:p>
          <a:p>
            <a:pPr marL="228600" lvl="0" indent="-228600">
              <a:lnSpc>
                <a:spcPct val="90000"/>
              </a:lnSpc>
              <a:spcBef>
                <a:spcPts val="1000"/>
              </a:spcBef>
              <a:buFont typeface="Arial" panose="020B0604020202020204" pitchFamily="34" charset="0"/>
              <a:buChar cha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3666" name="AutoShape 2"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3668" name="AutoShape 4"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8786" name="Picture 2"/>
          <p:cNvPicPr>
            <a:picLocks noChangeAspect="1" noChangeArrowheads="1"/>
          </p:cNvPicPr>
          <p:nvPr/>
        </p:nvPicPr>
        <p:blipFill>
          <a:blip r:embed="rId3"/>
          <a:srcRect/>
          <a:stretch>
            <a:fillRect/>
          </a:stretch>
        </p:blipFill>
        <p:spPr bwMode="auto">
          <a:xfrm>
            <a:off x="3038135" y="160338"/>
            <a:ext cx="6105865" cy="2669948"/>
          </a:xfrm>
          <a:prstGeom prst="rect">
            <a:avLst/>
          </a:prstGeom>
          <a:noFill/>
          <a:ln w="9525">
            <a:noFill/>
            <a:miter lim="800000"/>
            <a:headEnd/>
            <a:tailEnd/>
          </a:ln>
          <a:effectLst/>
        </p:spPr>
      </p:pic>
      <p:sp>
        <p:nvSpPr>
          <p:cNvPr id="4" name="Content Placeholder 2"/>
          <p:cNvSpPr>
            <a:spLocks noGrp="1"/>
          </p:cNvSpPr>
          <p:nvPr>
            <p:ph idx="1"/>
          </p:nvPr>
        </p:nvSpPr>
        <p:spPr>
          <a:xfrm>
            <a:off x="-1" y="1422400"/>
            <a:ext cx="4209143" cy="783771"/>
          </a:xfrm>
        </p:spPr>
        <p:txBody>
          <a:bodyPr>
            <a:noAutofit/>
          </a:bodyPr>
          <a:lstStyle/>
          <a:p>
            <a:pPr>
              <a:lnSpc>
                <a:spcPct val="100000"/>
              </a:lnSpc>
              <a:buNone/>
            </a:pPr>
            <a:r>
              <a:rPr lang="tr-TR" dirty="0" smtClean="0">
                <a:solidFill>
                  <a:srgbClr val="FF0000"/>
                </a:solidFill>
              </a:rPr>
              <a:t>ICMP (</a:t>
            </a:r>
            <a:r>
              <a:rPr lang="tr-TR" dirty="0" err="1" smtClean="0">
                <a:solidFill>
                  <a:srgbClr val="FF0000"/>
                </a:solidFill>
              </a:rPr>
              <a:t>Ping</a:t>
            </a:r>
            <a:r>
              <a:rPr lang="tr-TR" dirty="0" smtClean="0">
                <a:solidFill>
                  <a:srgbClr val="FF0000"/>
                </a:solidFill>
              </a:rPr>
              <a:t>) </a:t>
            </a:r>
            <a:r>
              <a:rPr lang="tr-TR" dirty="0" err="1" smtClean="0">
                <a:solidFill>
                  <a:srgbClr val="FF0000"/>
                </a:solidFill>
              </a:rPr>
              <a:t>Flood</a:t>
            </a:r>
            <a:r>
              <a:rPr lang="tr-TR" dirty="0" smtClean="0">
                <a:solidFill>
                  <a:srgbClr val="FF0000"/>
                </a:solidFill>
              </a:rPr>
              <a:t> (</a:t>
            </a:r>
            <a:r>
              <a:rPr lang="tr-TR" dirty="0" err="1" smtClean="0">
                <a:solidFill>
                  <a:srgbClr val="FF0000"/>
                </a:solidFill>
              </a:rPr>
              <a:t>Vol</a:t>
            </a:r>
            <a:r>
              <a:rPr lang="tr-TR" dirty="0" smtClean="0">
                <a:solidFill>
                  <a:srgbClr val="FF0000"/>
                </a:solidFill>
              </a:rPr>
              <a:t>.)</a:t>
            </a:r>
          </a:p>
        </p:txBody>
      </p:sp>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338"/>
            <a:ext cx="7886700" cy="694481"/>
          </a:xfrm>
        </p:spPr>
        <p:txBody>
          <a:bodyPr>
            <a:normAutofit/>
          </a:bodyPr>
          <a:lstStyle/>
          <a:p>
            <a:r>
              <a:rPr lang="tr-TR" sz="3200" b="1" dirty="0" err="1" smtClean="0">
                <a:solidFill>
                  <a:srgbClr val="FF0000"/>
                </a:solidFill>
              </a:rPr>
              <a:t>Denial</a:t>
            </a:r>
            <a:r>
              <a:rPr lang="tr-TR" sz="3200" b="1" dirty="0" smtClean="0">
                <a:solidFill>
                  <a:srgbClr val="FF0000"/>
                </a:solidFill>
              </a:rPr>
              <a:t> </a:t>
            </a:r>
            <a:r>
              <a:rPr lang="tr-TR" sz="3200" b="1" dirty="0">
                <a:solidFill>
                  <a:srgbClr val="FF0000"/>
                </a:solidFill>
              </a:rPr>
              <a:t>of </a:t>
            </a:r>
            <a:r>
              <a:rPr lang="tr-TR" sz="3200" b="1" dirty="0" smtClean="0">
                <a:solidFill>
                  <a:srgbClr val="FF0000"/>
                </a:solidFill>
              </a:rPr>
              <a:t>service</a:t>
            </a:r>
            <a:endParaRPr lang="tr-TR" sz="3200" b="1" dirty="0">
              <a:solidFill>
                <a:srgbClr val="FF0000"/>
              </a:solidFill>
            </a:endParaRPr>
          </a:p>
        </p:txBody>
      </p:sp>
      <p:sp>
        <p:nvSpPr>
          <p:cNvPr id="5" name="Content Placeholder 2"/>
          <p:cNvSpPr txBox="1">
            <a:spLocks/>
          </p:cNvSpPr>
          <p:nvPr/>
        </p:nvSpPr>
        <p:spPr>
          <a:xfrm>
            <a:off x="212726" y="3018968"/>
            <a:ext cx="8829676" cy="3664856"/>
          </a:xfrm>
          <a:prstGeom prst="rect">
            <a:avLst/>
          </a:prstGeom>
        </p:spPr>
        <p:txBody>
          <a:bodyPr vert="horz" lIns="91440" tIns="45720" rIns="91440" bIns="45720" rtlCol="0">
            <a:noAutofit/>
          </a:bodyPr>
          <a:lstStyle/>
          <a:p>
            <a:pPr>
              <a:buFont typeface="Arial" pitchFamily="34" charset="0"/>
              <a:buChar char="•"/>
            </a:pPr>
            <a:r>
              <a:rPr lang="tr-TR" sz="2400" dirty="0" smtClean="0"/>
              <a:t> </a:t>
            </a:r>
            <a:r>
              <a:rPr lang="en-US" sz="2400" dirty="0" smtClean="0"/>
              <a:t>The attacker sends a high volume of SYN packets to the targeted server, often with spoofed IP addresses</a:t>
            </a:r>
            <a:endParaRPr lang="tr-TR" sz="2400" dirty="0" smtClean="0"/>
          </a:p>
          <a:p>
            <a:pPr>
              <a:buFont typeface="Arial" pitchFamily="34" charset="0"/>
              <a:buChar char="•"/>
            </a:pPr>
            <a:r>
              <a:rPr lang="tr-TR" sz="2400" dirty="0" smtClean="0"/>
              <a:t> </a:t>
            </a:r>
            <a:r>
              <a:rPr lang="en-US" sz="2400" dirty="0" smtClean="0"/>
              <a:t>The server then responds to each one of the connection requests and leaves an open port ready to receive the response</a:t>
            </a:r>
            <a:endParaRPr lang="tr-TR" sz="2400" dirty="0" smtClean="0"/>
          </a:p>
          <a:p>
            <a:pPr>
              <a:buFont typeface="Arial" pitchFamily="34" charset="0"/>
              <a:buChar char="•"/>
            </a:pPr>
            <a:r>
              <a:rPr lang="tr-TR" sz="2400" dirty="0" smtClean="0"/>
              <a:t> </a:t>
            </a:r>
            <a:r>
              <a:rPr lang="en-US" sz="2400" dirty="0" smtClean="0"/>
              <a:t>While the server waits for the final ACK packet, which never arrives, the attacker continues to send more SYN packets. The arrival of each new SYN packet causes the server to temporarily maintain a new open port connection for a certain length of time, and once all the available ports have been utilized the server is unable to function normally.</a:t>
            </a:r>
          </a:p>
          <a:p>
            <a:pPr marL="228600" lvl="0" indent="-228600">
              <a:lnSpc>
                <a:spcPct val="90000"/>
              </a:lnSpc>
              <a:spcBef>
                <a:spcPts val="1000"/>
              </a:spcBef>
              <a:buFont typeface="Arial" panose="020B0604020202020204" pitchFamily="34" charset="0"/>
              <a:buChar cha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3666" name="AutoShape 2"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3668" name="AutoShape 4"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9810" name="Picture 2"/>
          <p:cNvPicPr>
            <a:picLocks noChangeAspect="1" noChangeArrowheads="1"/>
          </p:cNvPicPr>
          <p:nvPr/>
        </p:nvPicPr>
        <p:blipFill>
          <a:blip r:embed="rId3"/>
          <a:srcRect/>
          <a:stretch>
            <a:fillRect/>
          </a:stretch>
        </p:blipFill>
        <p:spPr bwMode="auto">
          <a:xfrm>
            <a:off x="2944586" y="58740"/>
            <a:ext cx="6097816" cy="2867025"/>
          </a:xfrm>
          <a:prstGeom prst="rect">
            <a:avLst/>
          </a:prstGeom>
          <a:noFill/>
          <a:ln w="9525">
            <a:noFill/>
            <a:miter lim="800000"/>
            <a:headEnd/>
            <a:tailEnd/>
          </a:ln>
          <a:effectLst/>
        </p:spPr>
      </p:pic>
      <p:sp>
        <p:nvSpPr>
          <p:cNvPr id="4" name="Content Placeholder 2"/>
          <p:cNvSpPr>
            <a:spLocks noGrp="1"/>
          </p:cNvSpPr>
          <p:nvPr>
            <p:ph idx="1"/>
          </p:nvPr>
        </p:nvSpPr>
        <p:spPr>
          <a:xfrm>
            <a:off x="212726" y="810228"/>
            <a:ext cx="8829676" cy="2411943"/>
          </a:xfrm>
        </p:spPr>
        <p:txBody>
          <a:bodyPr>
            <a:noAutofit/>
          </a:bodyPr>
          <a:lstStyle/>
          <a:p>
            <a:pPr>
              <a:lnSpc>
                <a:spcPct val="100000"/>
              </a:lnSpc>
              <a:buNone/>
            </a:pPr>
            <a:r>
              <a:rPr lang="tr-TR" dirty="0" err="1" smtClean="0">
                <a:solidFill>
                  <a:srgbClr val="FF0000"/>
                </a:solidFill>
              </a:rPr>
              <a:t>Syn</a:t>
            </a:r>
            <a:r>
              <a:rPr lang="tr-TR" dirty="0" smtClean="0">
                <a:solidFill>
                  <a:srgbClr val="FF0000"/>
                </a:solidFill>
              </a:rPr>
              <a:t> </a:t>
            </a:r>
            <a:r>
              <a:rPr lang="tr-TR" dirty="0" err="1" smtClean="0">
                <a:solidFill>
                  <a:srgbClr val="FF0000"/>
                </a:solidFill>
              </a:rPr>
              <a:t>Flood</a:t>
            </a:r>
            <a:r>
              <a:rPr lang="tr-TR" dirty="0" smtClean="0">
                <a:solidFill>
                  <a:srgbClr val="FF0000"/>
                </a:solidFill>
              </a:rPr>
              <a:t> (</a:t>
            </a:r>
            <a:r>
              <a:rPr lang="tr-TR" dirty="0" err="1" smtClean="0">
                <a:solidFill>
                  <a:srgbClr val="FF0000"/>
                </a:solidFill>
              </a:rPr>
              <a:t>Protocol</a:t>
            </a:r>
            <a:r>
              <a:rPr lang="tr-TR" dirty="0" smtClean="0">
                <a:solidFill>
                  <a:srgbClr val="FF0000"/>
                </a:solidFill>
              </a:rPr>
              <a:t>)</a:t>
            </a:r>
          </a:p>
        </p:txBody>
      </p:sp>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338"/>
            <a:ext cx="7886700" cy="694481"/>
          </a:xfrm>
        </p:spPr>
        <p:txBody>
          <a:bodyPr>
            <a:normAutofit/>
          </a:bodyPr>
          <a:lstStyle/>
          <a:p>
            <a:r>
              <a:rPr lang="tr-TR" sz="3200" b="1" dirty="0" err="1" smtClean="0">
                <a:solidFill>
                  <a:srgbClr val="FF0000"/>
                </a:solidFill>
              </a:rPr>
              <a:t>Denial</a:t>
            </a:r>
            <a:r>
              <a:rPr lang="tr-TR" sz="3200" b="1" dirty="0" smtClean="0">
                <a:solidFill>
                  <a:srgbClr val="FF0000"/>
                </a:solidFill>
              </a:rPr>
              <a:t> </a:t>
            </a:r>
            <a:r>
              <a:rPr lang="tr-TR" sz="3200" b="1" dirty="0">
                <a:solidFill>
                  <a:srgbClr val="FF0000"/>
                </a:solidFill>
              </a:rPr>
              <a:t>of </a:t>
            </a:r>
            <a:r>
              <a:rPr lang="tr-TR" sz="3200" b="1" dirty="0" smtClean="0">
                <a:solidFill>
                  <a:srgbClr val="FF0000"/>
                </a:solidFill>
              </a:rPr>
              <a:t>service</a:t>
            </a:r>
            <a:endParaRPr lang="tr-TR" sz="3200" b="1" dirty="0">
              <a:solidFill>
                <a:srgbClr val="FF0000"/>
              </a:solidFill>
            </a:endParaRPr>
          </a:p>
        </p:txBody>
      </p:sp>
      <p:sp>
        <p:nvSpPr>
          <p:cNvPr id="5" name="Content Placeholder 2"/>
          <p:cNvSpPr txBox="1">
            <a:spLocks/>
          </p:cNvSpPr>
          <p:nvPr/>
        </p:nvSpPr>
        <p:spPr>
          <a:xfrm>
            <a:off x="212726" y="3018968"/>
            <a:ext cx="8829676" cy="3664856"/>
          </a:xfrm>
          <a:prstGeom prst="rect">
            <a:avLst/>
          </a:prstGeom>
        </p:spPr>
        <p:txBody>
          <a:bodyPr vert="horz" lIns="91440" tIns="45720" rIns="91440" bIns="45720" rtlCol="0">
            <a:noAutofit/>
          </a:bodyPr>
          <a:lstStyle/>
          <a:p>
            <a:r>
              <a:rPr lang="en-US" sz="2400" b="1" dirty="0" smtClean="0"/>
              <a:t>HTTP GET attack</a:t>
            </a:r>
            <a:r>
              <a:rPr lang="en-US" sz="2400" dirty="0" smtClean="0"/>
              <a:t> - multiple computers or other devices are coordinated to send multiple requests for images, files, or some other asset from a targeted server. When the target is inundated with incoming requests and responses, denial-of-service will occur to additional requests from legitimate traffic sources.</a:t>
            </a:r>
          </a:p>
          <a:p>
            <a:r>
              <a:rPr lang="en-US" sz="2400" b="1" dirty="0" smtClean="0"/>
              <a:t>HTTP POST attack</a:t>
            </a:r>
            <a:r>
              <a:rPr lang="en-US" sz="2400" dirty="0" smtClean="0"/>
              <a:t> - typically when a form is submitted on a website, the server must handle the incoming request and push the data into most often a database. </a:t>
            </a:r>
            <a:r>
              <a:rPr lang="tr-TR" sz="2400" dirty="0" smtClean="0"/>
              <a:t>B</a:t>
            </a:r>
            <a:r>
              <a:rPr lang="en-US" sz="2400" dirty="0" smtClean="0"/>
              <a:t>y sending many post requests directly to a targeted server until it's capacity is saturated</a:t>
            </a:r>
            <a:r>
              <a:rPr lang="tr-TR" sz="2400" dirty="0" smtClean="0"/>
              <a:t>, </a:t>
            </a:r>
            <a:r>
              <a:rPr lang="en-US" sz="2400" dirty="0" smtClean="0"/>
              <a:t>denial-of-service occurs.</a:t>
            </a:r>
          </a:p>
          <a:p>
            <a:pPr marL="228600" lvl="0" indent="-228600">
              <a:lnSpc>
                <a:spcPct val="90000"/>
              </a:lnSpc>
              <a:spcBef>
                <a:spcPts val="1000"/>
              </a:spcBef>
              <a:buFont typeface="Arial" panose="020B0604020202020204" pitchFamily="34" charset="0"/>
              <a:buChar cha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3666" name="AutoShape 2"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3668" name="AutoShape 4" descr="udp floo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 name="Content Placeholder 2"/>
          <p:cNvSpPr>
            <a:spLocks noGrp="1"/>
          </p:cNvSpPr>
          <p:nvPr>
            <p:ph idx="1"/>
          </p:nvPr>
        </p:nvSpPr>
        <p:spPr>
          <a:xfrm>
            <a:off x="212726" y="810228"/>
            <a:ext cx="8829676" cy="2411943"/>
          </a:xfrm>
        </p:spPr>
        <p:txBody>
          <a:bodyPr>
            <a:noAutofit/>
          </a:bodyPr>
          <a:lstStyle/>
          <a:p>
            <a:pPr>
              <a:lnSpc>
                <a:spcPct val="100000"/>
              </a:lnSpc>
              <a:buNone/>
            </a:pPr>
            <a:r>
              <a:rPr lang="tr-TR" dirty="0" smtClean="0">
                <a:solidFill>
                  <a:srgbClr val="FF0000"/>
                </a:solidFill>
              </a:rPr>
              <a:t>HTTP </a:t>
            </a:r>
            <a:r>
              <a:rPr lang="tr-TR" dirty="0" err="1" smtClean="0">
                <a:solidFill>
                  <a:srgbClr val="FF0000"/>
                </a:solidFill>
              </a:rPr>
              <a:t>Flood</a:t>
            </a:r>
            <a:r>
              <a:rPr lang="tr-TR" dirty="0" smtClean="0">
                <a:solidFill>
                  <a:srgbClr val="FF0000"/>
                </a:solidFill>
              </a:rPr>
              <a:t> (</a:t>
            </a:r>
            <a:r>
              <a:rPr lang="tr-TR" dirty="0" err="1" smtClean="0">
                <a:solidFill>
                  <a:srgbClr val="FF0000"/>
                </a:solidFill>
              </a:rPr>
              <a:t>App</a:t>
            </a:r>
            <a:r>
              <a:rPr lang="tr-TR" dirty="0" smtClean="0">
                <a:solidFill>
                  <a:srgbClr val="FF0000"/>
                </a:solidFill>
              </a:rPr>
              <a:t>. </a:t>
            </a:r>
            <a:r>
              <a:rPr lang="tr-TR" dirty="0" err="1" smtClean="0">
                <a:solidFill>
                  <a:srgbClr val="FF0000"/>
                </a:solidFill>
              </a:rPr>
              <a:t>Layer</a:t>
            </a:r>
            <a:r>
              <a:rPr lang="tr-TR" dirty="0" smtClean="0">
                <a:solidFill>
                  <a:srgbClr val="FF0000"/>
                </a:solidFill>
              </a:rPr>
              <a:t>)</a:t>
            </a:r>
          </a:p>
        </p:txBody>
      </p:sp>
      <p:pic>
        <p:nvPicPr>
          <p:cNvPr id="121858" name="Picture 2" descr="http flood ile ilgili görsel sonucu"/>
          <p:cNvPicPr>
            <a:picLocks noChangeAspect="1" noChangeArrowheads="1"/>
          </p:cNvPicPr>
          <p:nvPr/>
        </p:nvPicPr>
        <p:blipFill>
          <a:blip r:embed="rId3"/>
          <a:srcRect/>
          <a:stretch>
            <a:fillRect/>
          </a:stretch>
        </p:blipFill>
        <p:spPr bwMode="auto">
          <a:xfrm>
            <a:off x="4458592" y="0"/>
            <a:ext cx="4583810" cy="3056939"/>
          </a:xfrm>
          <a:prstGeom prst="rect">
            <a:avLst/>
          </a:prstGeom>
          <a:noFill/>
        </p:spPr>
      </p:pic>
    </p:spTree>
    <p:extLst>
      <p:ext uri="{BB962C8B-B14F-4D97-AF65-F5344CB8AC3E}">
        <p14:creationId xmlns="" xmlns:p14="http://schemas.microsoft.com/office/powerpoint/2010/main" val="220291475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2" y="115747"/>
            <a:ext cx="7886700" cy="694481"/>
          </a:xfrm>
        </p:spPr>
        <p:txBody>
          <a:bodyPr>
            <a:normAutofit/>
          </a:bodyPr>
          <a:lstStyle/>
          <a:p>
            <a:r>
              <a:rPr lang="tr-TR" sz="3600" b="1" dirty="0" err="1" smtClean="0">
                <a:solidFill>
                  <a:srgbClr val="FF0000"/>
                </a:solidFill>
              </a:rPr>
              <a:t>Cyberwarfare</a:t>
            </a:r>
            <a:endParaRPr lang="tr-TR" sz="3600" b="1" dirty="0">
              <a:solidFill>
                <a:srgbClr val="FF0000"/>
              </a:solidFill>
            </a:endParaRPr>
          </a:p>
        </p:txBody>
      </p:sp>
      <p:sp>
        <p:nvSpPr>
          <p:cNvPr id="3" name="Content Placeholder 2"/>
          <p:cNvSpPr>
            <a:spLocks noGrp="1"/>
          </p:cNvSpPr>
          <p:nvPr>
            <p:ph idx="1"/>
          </p:nvPr>
        </p:nvSpPr>
        <p:spPr>
          <a:xfrm>
            <a:off x="324091" y="810228"/>
            <a:ext cx="8495818" cy="625034"/>
          </a:xfrm>
        </p:spPr>
        <p:txBody>
          <a:bodyPr>
            <a:normAutofit/>
          </a:bodyPr>
          <a:lstStyle/>
          <a:p>
            <a:pPr>
              <a:lnSpc>
                <a:spcPct val="100000"/>
              </a:lnSpc>
            </a:pPr>
            <a:r>
              <a:rPr lang="tr-TR" dirty="0" err="1" smtClean="0"/>
              <a:t>Fifth</a:t>
            </a:r>
            <a:r>
              <a:rPr lang="tr-TR" dirty="0" smtClean="0"/>
              <a:t> domain of </a:t>
            </a:r>
            <a:r>
              <a:rPr lang="tr-TR" dirty="0" err="1" smtClean="0"/>
              <a:t>battle</a:t>
            </a:r>
            <a:r>
              <a:rPr lang="tr-TR" dirty="0" smtClean="0"/>
              <a:t> (2011</a:t>
            </a:r>
            <a:r>
              <a:rPr lang="tr-TR" dirty="0"/>
              <a:t>)</a:t>
            </a:r>
          </a:p>
        </p:txBody>
      </p:sp>
      <p:pic>
        <p:nvPicPr>
          <p:cNvPr id="4" name="Picture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59500" y="1551009"/>
            <a:ext cx="6425000" cy="4930814"/>
          </a:xfrm>
          <a:prstGeom prst="rect">
            <a:avLst/>
          </a:prstGeom>
        </p:spPr>
      </p:pic>
    </p:spTree>
    <p:extLst>
      <p:ext uri="{BB962C8B-B14F-4D97-AF65-F5344CB8AC3E}">
        <p14:creationId xmlns="" xmlns:p14="http://schemas.microsoft.com/office/powerpoint/2010/main" val="3606742545"/>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0" y="1042989"/>
            <a:ext cx="8529978" cy="3071812"/>
          </a:xfrm>
        </p:spPr>
        <p:txBody>
          <a:bodyPr>
            <a:normAutofit/>
          </a:bodyPr>
          <a:lstStyle/>
          <a:p>
            <a:pPr>
              <a:lnSpc>
                <a:spcPct val="100000"/>
              </a:lnSpc>
            </a:pPr>
            <a:r>
              <a:rPr lang="tr-TR" dirty="0" smtClean="0"/>
              <a:t>A</a:t>
            </a:r>
            <a:r>
              <a:rPr lang="en-US" dirty="0" smtClean="0"/>
              <a:t>n attempt to crack a password or username or find a hidden web page, or find the key used to encrypt a message</a:t>
            </a:r>
            <a:endParaRPr lang="tr-TR" dirty="0" smtClean="0"/>
          </a:p>
          <a:p>
            <a:pPr>
              <a:lnSpc>
                <a:spcPct val="100000"/>
              </a:lnSpc>
            </a:pPr>
            <a:r>
              <a:rPr lang="tr-TR" dirty="0" smtClean="0"/>
              <a:t>U</a:t>
            </a:r>
            <a:r>
              <a:rPr lang="en-US" dirty="0" smtClean="0"/>
              <a:t>sing a trial and error approach and hoping, eventually, to guess correctly.</a:t>
            </a:r>
            <a:endParaRPr lang="tr-TR" sz="2800" dirty="0"/>
          </a:p>
        </p:txBody>
      </p:sp>
      <p:sp>
        <p:nvSpPr>
          <p:cNvPr id="5" name="Title 1"/>
          <p:cNvSpPr>
            <a:spLocks noGrp="1"/>
          </p:cNvSpPr>
          <p:nvPr>
            <p:ph type="title"/>
          </p:nvPr>
        </p:nvSpPr>
        <p:spPr>
          <a:xfrm>
            <a:off x="0" y="160338"/>
            <a:ext cx="7886700" cy="694481"/>
          </a:xfrm>
        </p:spPr>
        <p:txBody>
          <a:bodyPr>
            <a:normAutofit/>
          </a:bodyPr>
          <a:lstStyle/>
          <a:p>
            <a:r>
              <a:rPr lang="tr-TR" sz="3200" b="1" dirty="0" err="1" smtClean="0">
                <a:solidFill>
                  <a:srgbClr val="FF0000"/>
                </a:solidFill>
              </a:rPr>
              <a:t>Brute</a:t>
            </a:r>
            <a:r>
              <a:rPr lang="tr-TR" sz="3200" b="1" dirty="0" smtClean="0">
                <a:solidFill>
                  <a:srgbClr val="FF0000"/>
                </a:solidFill>
              </a:rPr>
              <a:t> </a:t>
            </a:r>
            <a:r>
              <a:rPr lang="tr-TR" sz="3200" b="1" dirty="0" err="1" smtClean="0">
                <a:solidFill>
                  <a:srgbClr val="FF0000"/>
                </a:solidFill>
              </a:rPr>
              <a:t>force</a:t>
            </a:r>
            <a:endParaRPr lang="tr-TR" sz="3200" b="1" dirty="0">
              <a:solidFill>
                <a:srgbClr val="FF0000"/>
              </a:solidFill>
            </a:endParaRPr>
          </a:p>
        </p:txBody>
      </p:sp>
    </p:spTree>
    <p:extLst>
      <p:ext uri="{BB962C8B-B14F-4D97-AF65-F5344CB8AC3E}">
        <p14:creationId xmlns="" xmlns:p14="http://schemas.microsoft.com/office/powerpoint/2010/main" val="3327579065"/>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962" y="1219200"/>
            <a:ext cx="8880764" cy="4371976"/>
          </a:xfrm>
        </p:spPr>
        <p:txBody>
          <a:bodyPr>
            <a:normAutofit/>
          </a:bodyPr>
          <a:lstStyle/>
          <a:p>
            <a:pPr>
              <a:lnSpc>
                <a:spcPct val="100000"/>
              </a:lnSpc>
            </a:pPr>
            <a:r>
              <a:rPr lang="tr-TR" sz="2400" dirty="0" smtClean="0"/>
              <a:t>A</a:t>
            </a:r>
            <a:r>
              <a:rPr lang="en-US" sz="2400" dirty="0" smtClean="0"/>
              <a:t> type of social engineering attack </a:t>
            </a:r>
            <a:endParaRPr lang="tr-TR" sz="2400" dirty="0" smtClean="0"/>
          </a:p>
          <a:p>
            <a:pPr>
              <a:lnSpc>
                <a:spcPct val="100000"/>
              </a:lnSpc>
            </a:pPr>
            <a:r>
              <a:rPr lang="tr-TR" sz="2400" dirty="0" smtClean="0"/>
              <a:t>U</a:t>
            </a:r>
            <a:r>
              <a:rPr lang="en-US" sz="2400" dirty="0" err="1" smtClean="0"/>
              <a:t>sed</a:t>
            </a:r>
            <a:r>
              <a:rPr lang="en-US" sz="2400" dirty="0" smtClean="0"/>
              <a:t> to steal user data, including login credentials and credit card numbers</a:t>
            </a:r>
            <a:endParaRPr lang="tr-TR" sz="2400" dirty="0" smtClean="0"/>
          </a:p>
          <a:p>
            <a:pPr>
              <a:lnSpc>
                <a:spcPct val="100000"/>
              </a:lnSpc>
            </a:pPr>
            <a:r>
              <a:rPr lang="tr-TR" sz="2400" dirty="0" smtClean="0"/>
              <a:t>I</a:t>
            </a:r>
            <a:r>
              <a:rPr lang="en-US" sz="2400" dirty="0" smtClean="0"/>
              <a:t>t occurs when an attacker, masquerading as a trusted entity, </a:t>
            </a:r>
            <a:r>
              <a:rPr lang="tr-TR" sz="2400" dirty="0" err="1" smtClean="0"/>
              <a:t>tricks</a:t>
            </a:r>
            <a:r>
              <a:rPr lang="en-US" sz="2400" dirty="0" smtClean="0"/>
              <a:t> a victim into opening an email, instant message, or text message. </a:t>
            </a:r>
            <a:endParaRPr lang="tr-TR" sz="2400" dirty="0" smtClean="0"/>
          </a:p>
          <a:p>
            <a:pPr>
              <a:lnSpc>
                <a:spcPct val="100000"/>
              </a:lnSpc>
            </a:pPr>
            <a:r>
              <a:rPr lang="en-US" sz="2400" dirty="0" smtClean="0"/>
              <a:t>The recipient is then tricked into clicking a malicious link, which can lead to the installation of malware, the freezing of the system as part of a </a:t>
            </a:r>
            <a:r>
              <a:rPr lang="en-US" sz="2400" dirty="0" err="1" smtClean="0"/>
              <a:t>ransomware</a:t>
            </a:r>
            <a:r>
              <a:rPr lang="en-US" sz="2400" dirty="0" smtClean="0"/>
              <a:t> attack or the revealing of sensitive information.</a:t>
            </a:r>
            <a:endParaRPr lang="tr-TR" sz="2400" dirty="0"/>
          </a:p>
        </p:txBody>
      </p:sp>
      <p:sp>
        <p:nvSpPr>
          <p:cNvPr id="6" name="Title 1"/>
          <p:cNvSpPr>
            <a:spLocks noGrp="1"/>
          </p:cNvSpPr>
          <p:nvPr>
            <p:ph type="title"/>
          </p:nvPr>
        </p:nvSpPr>
        <p:spPr>
          <a:xfrm>
            <a:off x="0" y="160338"/>
            <a:ext cx="7886700" cy="694481"/>
          </a:xfrm>
        </p:spPr>
        <p:txBody>
          <a:bodyPr>
            <a:normAutofit/>
          </a:bodyPr>
          <a:lstStyle/>
          <a:p>
            <a:r>
              <a:rPr lang="tr-TR" sz="3200" b="1" dirty="0" err="1" smtClean="0">
                <a:solidFill>
                  <a:srgbClr val="FF0000"/>
                </a:solidFill>
              </a:rPr>
              <a:t>Phishing</a:t>
            </a:r>
            <a:endParaRPr lang="tr-TR" sz="3200" b="1" dirty="0">
              <a:solidFill>
                <a:srgbClr val="FF0000"/>
              </a:solidFill>
            </a:endParaRPr>
          </a:p>
        </p:txBody>
      </p:sp>
    </p:spTree>
    <p:extLst>
      <p:ext uri="{BB962C8B-B14F-4D97-AF65-F5344CB8AC3E}">
        <p14:creationId xmlns="" xmlns:p14="http://schemas.microsoft.com/office/powerpoint/2010/main" val="3137748660"/>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962" y="1219200"/>
            <a:ext cx="8880764" cy="3325091"/>
          </a:xfrm>
        </p:spPr>
        <p:txBody>
          <a:bodyPr>
            <a:normAutofit/>
          </a:bodyPr>
          <a:lstStyle/>
          <a:p>
            <a:pPr>
              <a:lnSpc>
                <a:spcPct val="100000"/>
              </a:lnSpc>
            </a:pPr>
            <a:r>
              <a:rPr lang="tr-TR" sz="2400" dirty="0" err="1" smtClean="0"/>
              <a:t>Virus</a:t>
            </a:r>
            <a:r>
              <a:rPr lang="tr-TR" sz="2400" dirty="0" smtClean="0"/>
              <a:t>: </a:t>
            </a:r>
            <a:r>
              <a:rPr lang="en-US" sz="2400" dirty="0" smtClean="0"/>
              <a:t>the only malware that infect other files</a:t>
            </a:r>
            <a:r>
              <a:rPr lang="tr-TR" sz="2400" dirty="0" smtClean="0"/>
              <a:t>. N</a:t>
            </a:r>
            <a:r>
              <a:rPr lang="en-US" sz="2400" dirty="0" err="1" smtClean="0"/>
              <a:t>eed</a:t>
            </a:r>
            <a:r>
              <a:rPr lang="en-US" sz="2400" dirty="0" smtClean="0"/>
              <a:t> end users to kick them of</a:t>
            </a:r>
            <a:r>
              <a:rPr lang="tr-TR" sz="2400" dirty="0" smtClean="0"/>
              <a:t>.</a:t>
            </a:r>
          </a:p>
          <a:p>
            <a:pPr>
              <a:lnSpc>
                <a:spcPct val="100000"/>
              </a:lnSpc>
            </a:pPr>
            <a:r>
              <a:rPr lang="tr-TR" sz="2400" dirty="0" err="1" smtClean="0"/>
              <a:t>Worm</a:t>
            </a:r>
            <a:r>
              <a:rPr lang="tr-TR" sz="2400" dirty="0" smtClean="0"/>
              <a:t>: </a:t>
            </a:r>
            <a:r>
              <a:rPr lang="en-US" sz="2400" dirty="0" smtClean="0"/>
              <a:t>self-replicating and spreads without end-user action</a:t>
            </a:r>
            <a:r>
              <a:rPr lang="tr-TR" sz="2400" dirty="0" smtClean="0"/>
              <a:t>.</a:t>
            </a:r>
          </a:p>
          <a:p>
            <a:pPr>
              <a:lnSpc>
                <a:spcPct val="100000"/>
              </a:lnSpc>
            </a:pPr>
            <a:r>
              <a:rPr lang="en-US" sz="2400" dirty="0" smtClean="0"/>
              <a:t>Trojan</a:t>
            </a:r>
            <a:r>
              <a:rPr lang="tr-TR" sz="2400" dirty="0" smtClean="0"/>
              <a:t>: </a:t>
            </a:r>
            <a:r>
              <a:rPr lang="tr-TR" sz="2400" dirty="0" err="1" smtClean="0"/>
              <a:t>masquerades</a:t>
            </a:r>
            <a:r>
              <a:rPr lang="tr-TR" sz="2400" dirty="0" smtClean="0"/>
              <a:t> as </a:t>
            </a:r>
            <a:r>
              <a:rPr lang="tr-TR" sz="2400" dirty="0" err="1" smtClean="0"/>
              <a:t>legitimate</a:t>
            </a:r>
            <a:r>
              <a:rPr lang="tr-TR" sz="2400" dirty="0" smtClean="0"/>
              <a:t> </a:t>
            </a:r>
            <a:r>
              <a:rPr lang="tr-TR" sz="2400" dirty="0" err="1" smtClean="0"/>
              <a:t>programs</a:t>
            </a:r>
            <a:r>
              <a:rPr lang="tr-TR" sz="2400" dirty="0" smtClean="0"/>
              <a:t>. O</a:t>
            </a:r>
            <a:r>
              <a:rPr lang="en-US" sz="2400" dirty="0" err="1" smtClean="0"/>
              <a:t>nly</a:t>
            </a:r>
            <a:r>
              <a:rPr lang="en-US" sz="2400" dirty="0" smtClean="0"/>
              <a:t> work</a:t>
            </a:r>
            <a:r>
              <a:rPr lang="tr-TR" sz="2400" dirty="0" smtClean="0"/>
              <a:t>s </a:t>
            </a:r>
            <a:r>
              <a:rPr lang="en-US" sz="2400" dirty="0" smtClean="0"/>
              <a:t>when the victim executes it</a:t>
            </a:r>
            <a:r>
              <a:rPr lang="tr-TR" sz="2400" dirty="0" smtClean="0"/>
              <a:t>.</a:t>
            </a:r>
          </a:p>
          <a:p>
            <a:pPr>
              <a:lnSpc>
                <a:spcPct val="100000"/>
              </a:lnSpc>
            </a:pPr>
            <a:r>
              <a:rPr lang="tr-TR" sz="2400" dirty="0" err="1" smtClean="0"/>
              <a:t>Ransomware</a:t>
            </a:r>
            <a:r>
              <a:rPr lang="tr-TR" sz="2400" dirty="0" smtClean="0"/>
              <a:t>: </a:t>
            </a:r>
            <a:r>
              <a:rPr lang="en-US" sz="2400" dirty="0" smtClean="0"/>
              <a:t>encrypt</a:t>
            </a:r>
            <a:r>
              <a:rPr lang="tr-TR" sz="2400" dirty="0" smtClean="0"/>
              <a:t>s </a:t>
            </a:r>
            <a:r>
              <a:rPr lang="en-US" sz="2400" dirty="0" smtClean="0"/>
              <a:t>all files in a system or network, rendering them inaccessible</a:t>
            </a:r>
            <a:r>
              <a:rPr lang="tr-TR" sz="2400" dirty="0" smtClean="0"/>
              <a:t>.</a:t>
            </a:r>
            <a:endParaRPr lang="tr-TR" sz="2400" dirty="0"/>
          </a:p>
        </p:txBody>
      </p:sp>
      <p:sp>
        <p:nvSpPr>
          <p:cNvPr id="6" name="Title 1"/>
          <p:cNvSpPr>
            <a:spLocks noGrp="1"/>
          </p:cNvSpPr>
          <p:nvPr>
            <p:ph type="title"/>
          </p:nvPr>
        </p:nvSpPr>
        <p:spPr>
          <a:xfrm>
            <a:off x="0" y="160338"/>
            <a:ext cx="7886700" cy="694481"/>
          </a:xfrm>
        </p:spPr>
        <p:txBody>
          <a:bodyPr>
            <a:normAutofit/>
          </a:bodyPr>
          <a:lstStyle/>
          <a:p>
            <a:r>
              <a:rPr lang="tr-TR" sz="3200" b="1" dirty="0" err="1" smtClean="0">
                <a:solidFill>
                  <a:srgbClr val="FF0000"/>
                </a:solidFill>
              </a:rPr>
              <a:t>Malware</a:t>
            </a:r>
            <a:endParaRPr lang="tr-TR" sz="3200" b="1" dirty="0">
              <a:solidFill>
                <a:srgbClr val="FF0000"/>
              </a:solidFill>
            </a:endParaRPr>
          </a:p>
        </p:txBody>
      </p:sp>
    </p:spTree>
    <p:extLst>
      <p:ext uri="{BB962C8B-B14F-4D97-AF65-F5344CB8AC3E}">
        <p14:creationId xmlns="" xmlns:p14="http://schemas.microsoft.com/office/powerpoint/2010/main" val="3137748660"/>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962" y="854819"/>
            <a:ext cx="8880764" cy="5158054"/>
          </a:xfrm>
        </p:spPr>
        <p:txBody>
          <a:bodyPr>
            <a:normAutofit fontScale="92500" lnSpcReduction="10000"/>
          </a:bodyPr>
          <a:lstStyle/>
          <a:p>
            <a:pPr>
              <a:lnSpc>
                <a:spcPct val="100000"/>
              </a:lnSpc>
            </a:pPr>
            <a:r>
              <a:rPr lang="en-US" sz="2400" dirty="0" smtClean="0"/>
              <a:t>An advanced persistent threat is a broad term used to describe an attack in which an intruder, or team of intruders, establishes an </a:t>
            </a:r>
            <a:r>
              <a:rPr lang="tr-TR" sz="2400" dirty="0" smtClean="0"/>
              <a:t>illegal</a:t>
            </a:r>
            <a:r>
              <a:rPr lang="en-US" sz="2400" dirty="0" smtClean="0"/>
              <a:t>, long-term presence on a network in order to mine highly sensitive data.</a:t>
            </a:r>
            <a:endParaRPr lang="tr-TR" sz="2400" dirty="0" smtClean="0"/>
          </a:p>
          <a:p>
            <a:pPr>
              <a:lnSpc>
                <a:spcPct val="100000"/>
              </a:lnSpc>
            </a:pPr>
            <a:r>
              <a:rPr lang="en-US" sz="2400" dirty="0" smtClean="0"/>
              <a:t>Stage 1 – Infiltration</a:t>
            </a:r>
            <a:r>
              <a:rPr lang="tr-TR" sz="2400" dirty="0" smtClean="0"/>
              <a:t>: </a:t>
            </a:r>
            <a:r>
              <a:rPr lang="en-US" sz="2400" dirty="0" smtClean="0"/>
              <a:t>Enterprises are typically infiltrated through the compromising of one of three attack surfaces: web assets, network resources or authorized human users.</a:t>
            </a:r>
            <a:endParaRPr lang="tr-TR" sz="2400" dirty="0" smtClean="0"/>
          </a:p>
          <a:p>
            <a:pPr>
              <a:lnSpc>
                <a:spcPct val="100000"/>
              </a:lnSpc>
            </a:pPr>
            <a:r>
              <a:rPr lang="en-US" sz="2400" dirty="0" smtClean="0"/>
              <a:t>Stage 2 – Expansion</a:t>
            </a:r>
            <a:r>
              <a:rPr lang="tr-TR" sz="2400" dirty="0" smtClean="0"/>
              <a:t>: A</a:t>
            </a:r>
            <a:r>
              <a:rPr lang="en-US" sz="2400" dirty="0" err="1" smtClean="0"/>
              <a:t>ttackers</a:t>
            </a:r>
            <a:r>
              <a:rPr lang="en-US" sz="2400" dirty="0" smtClean="0"/>
              <a:t> move to broaden their presence within the network.</a:t>
            </a:r>
            <a:r>
              <a:rPr lang="tr-TR" sz="2400" dirty="0" smtClean="0"/>
              <a:t> </a:t>
            </a:r>
            <a:r>
              <a:rPr lang="en-US" sz="2400" dirty="0" smtClean="0"/>
              <a:t>This involves moving up an organization’s hierarchy, compromising staff members with access to the most sensitive data. In doing so, they’re able to gather critical business information, including product line information, employee data and financial records.</a:t>
            </a:r>
            <a:endParaRPr lang="tr-TR" sz="2400" dirty="0" smtClean="0"/>
          </a:p>
          <a:p>
            <a:pPr>
              <a:lnSpc>
                <a:spcPct val="100000"/>
              </a:lnSpc>
            </a:pPr>
            <a:r>
              <a:rPr lang="en-US" sz="2400" dirty="0" smtClean="0"/>
              <a:t>Stage 3 – Extraction</a:t>
            </a:r>
            <a:r>
              <a:rPr lang="tr-TR" sz="2400" dirty="0" smtClean="0"/>
              <a:t>: </a:t>
            </a:r>
            <a:r>
              <a:rPr lang="en-US" sz="2400" dirty="0" smtClean="0"/>
              <a:t>While an APT event is underway, stolen information is typically stored in a secure location inside the network being </a:t>
            </a:r>
            <a:r>
              <a:rPr lang="tr-TR" sz="2400" dirty="0" err="1" smtClean="0"/>
              <a:t>attacked</a:t>
            </a:r>
            <a:r>
              <a:rPr lang="en-US" sz="2400" dirty="0" smtClean="0"/>
              <a:t>. Once enough data has been collected, the thieves need to extract it without being detected.</a:t>
            </a:r>
            <a:endParaRPr lang="tr-TR" sz="2400" dirty="0"/>
          </a:p>
        </p:txBody>
      </p:sp>
      <p:sp>
        <p:nvSpPr>
          <p:cNvPr id="6" name="Title 1"/>
          <p:cNvSpPr>
            <a:spLocks noGrp="1"/>
          </p:cNvSpPr>
          <p:nvPr>
            <p:ph type="title"/>
          </p:nvPr>
        </p:nvSpPr>
        <p:spPr>
          <a:xfrm>
            <a:off x="0" y="160338"/>
            <a:ext cx="7886700" cy="694481"/>
          </a:xfrm>
        </p:spPr>
        <p:txBody>
          <a:bodyPr>
            <a:normAutofit/>
          </a:bodyPr>
          <a:lstStyle/>
          <a:p>
            <a:r>
              <a:rPr lang="tr-TR" sz="3200" b="1" dirty="0" smtClean="0">
                <a:solidFill>
                  <a:srgbClr val="FF0000"/>
                </a:solidFill>
              </a:rPr>
              <a:t>APT</a:t>
            </a:r>
            <a:endParaRPr lang="tr-TR" sz="3200" b="1" dirty="0">
              <a:solidFill>
                <a:srgbClr val="FF0000"/>
              </a:solidFill>
            </a:endParaRPr>
          </a:p>
        </p:txBody>
      </p:sp>
    </p:spTree>
    <p:extLst>
      <p:ext uri="{BB962C8B-B14F-4D97-AF65-F5344CB8AC3E}">
        <p14:creationId xmlns="" xmlns:p14="http://schemas.microsoft.com/office/powerpoint/2010/main" val="313774866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5"/>
            <a:ext cx="8495818" cy="625034"/>
          </a:xfrm>
        </p:spPr>
        <p:txBody>
          <a:bodyPr>
            <a:normAutofit/>
          </a:bodyPr>
          <a:lstStyle/>
          <a:p>
            <a:pPr>
              <a:lnSpc>
                <a:spcPct val="100000"/>
              </a:lnSpc>
            </a:pPr>
            <a:r>
              <a:rPr lang="tr-TR" dirty="0" err="1"/>
              <a:t>Fifth</a:t>
            </a:r>
            <a:r>
              <a:rPr lang="tr-TR" dirty="0"/>
              <a:t> domain of </a:t>
            </a:r>
            <a:r>
              <a:rPr lang="tr-TR" dirty="0" err="1"/>
              <a:t>battle</a:t>
            </a:r>
            <a:r>
              <a:rPr lang="tr-TR" dirty="0"/>
              <a:t> (2011)</a:t>
            </a:r>
          </a:p>
        </p:txBody>
      </p:sp>
      <p:pic>
        <p:nvPicPr>
          <p:cNvPr id="5" name="Picture 4"/>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27015" y="1551009"/>
            <a:ext cx="8498872" cy="5003110"/>
          </a:xfrm>
          <a:prstGeom prst="rect">
            <a:avLst/>
          </a:prstGeom>
        </p:spPr>
      </p:pic>
      <p:sp>
        <p:nvSpPr>
          <p:cNvPr id="6"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Cyberwarfare</a:t>
            </a:r>
            <a:endParaRPr lang="tr-TR" sz="3600" b="1" dirty="0">
              <a:solidFill>
                <a:srgbClr val="FF0000"/>
              </a:solidFill>
            </a:endParaRPr>
          </a:p>
        </p:txBody>
      </p:sp>
    </p:spTree>
    <p:extLst>
      <p:ext uri="{BB962C8B-B14F-4D97-AF65-F5344CB8AC3E}">
        <p14:creationId xmlns="" xmlns:p14="http://schemas.microsoft.com/office/powerpoint/2010/main" val="171199762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5"/>
            <a:ext cx="8495818" cy="625034"/>
          </a:xfrm>
        </p:spPr>
        <p:txBody>
          <a:bodyPr>
            <a:normAutofit/>
          </a:bodyPr>
          <a:lstStyle/>
          <a:p>
            <a:pPr>
              <a:lnSpc>
                <a:spcPct val="100000"/>
              </a:lnSpc>
            </a:pPr>
            <a:r>
              <a:rPr lang="tr-TR" dirty="0" smtClean="0"/>
              <a:t>U.S.</a:t>
            </a:r>
            <a:endParaRPr lang="tr-TR" dirty="0"/>
          </a:p>
        </p:txBody>
      </p:sp>
      <p:pic>
        <p:nvPicPr>
          <p:cNvPr id="6" name="Picture 5">
            <a:extLst>
              <a:ext uri="{FF2B5EF4-FFF2-40B4-BE49-F238E27FC236}">
                <a16:creationId xmlns="" xmlns:a16="http://schemas.microsoft.com/office/drawing/2014/main" id="{92B322EB-3491-C847-B9A2-78A927FE9A39}"/>
              </a:ext>
            </a:extLst>
          </p:cNvPr>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828800" y="1551009"/>
            <a:ext cx="6026394" cy="5140688"/>
          </a:xfrm>
          <a:prstGeom prst="rect">
            <a:avLst/>
          </a:prstGeom>
        </p:spPr>
      </p:pic>
      <p:sp>
        <p:nvSpPr>
          <p:cNvPr id="7"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Cyberwarfare</a:t>
            </a:r>
            <a:endParaRPr lang="tr-TR" sz="3600" b="1" dirty="0">
              <a:solidFill>
                <a:srgbClr val="FF0000"/>
              </a:solidFill>
            </a:endParaRPr>
          </a:p>
        </p:txBody>
      </p:sp>
    </p:spTree>
    <p:extLst>
      <p:ext uri="{BB962C8B-B14F-4D97-AF65-F5344CB8AC3E}">
        <p14:creationId xmlns="" xmlns:p14="http://schemas.microsoft.com/office/powerpoint/2010/main" val="102110022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5"/>
            <a:ext cx="8495818" cy="625034"/>
          </a:xfrm>
        </p:spPr>
        <p:txBody>
          <a:bodyPr>
            <a:normAutofit/>
          </a:bodyPr>
          <a:lstStyle/>
          <a:p>
            <a:pPr>
              <a:lnSpc>
                <a:spcPct val="100000"/>
              </a:lnSpc>
            </a:pPr>
            <a:r>
              <a:rPr lang="tr-TR" dirty="0" smtClean="0"/>
              <a:t>Germany</a:t>
            </a:r>
            <a:endParaRPr lang="tr-TR" dirty="0"/>
          </a:p>
        </p:txBody>
      </p:sp>
      <p:pic>
        <p:nvPicPr>
          <p:cNvPr id="4" name="Picture 3">
            <a:extLst>
              <a:ext uri="{FF2B5EF4-FFF2-40B4-BE49-F238E27FC236}">
                <a16:creationId xmlns="" xmlns:a16="http://schemas.microsoft.com/office/drawing/2014/main" id="{E9ABCFDE-075D-6647-B275-DAB1052664AE}"/>
              </a:ext>
            </a:extLst>
          </p:cNvPr>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627717" y="1551009"/>
            <a:ext cx="6159500" cy="4749800"/>
          </a:xfrm>
          <a:prstGeom prst="rect">
            <a:avLst/>
          </a:prstGeom>
        </p:spPr>
      </p:pic>
      <p:sp>
        <p:nvSpPr>
          <p:cNvPr id="6"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Cyberwarfare</a:t>
            </a:r>
            <a:endParaRPr lang="tr-TR" sz="3600" b="1" dirty="0">
              <a:solidFill>
                <a:srgbClr val="FF0000"/>
              </a:solidFill>
            </a:endParaRPr>
          </a:p>
        </p:txBody>
      </p:sp>
    </p:spTree>
    <p:extLst>
      <p:ext uri="{BB962C8B-B14F-4D97-AF65-F5344CB8AC3E}">
        <p14:creationId xmlns="" xmlns:p14="http://schemas.microsoft.com/office/powerpoint/2010/main" val="167983005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925975"/>
            <a:ext cx="8495818" cy="547824"/>
          </a:xfrm>
        </p:spPr>
        <p:txBody>
          <a:bodyPr>
            <a:normAutofit/>
          </a:bodyPr>
          <a:lstStyle/>
          <a:p>
            <a:pPr>
              <a:lnSpc>
                <a:spcPct val="100000"/>
              </a:lnSpc>
            </a:pPr>
            <a:r>
              <a:rPr lang="tr-TR" dirty="0" err="1" smtClean="0"/>
              <a:t>Two</a:t>
            </a:r>
            <a:r>
              <a:rPr lang="tr-TR" dirty="0" smtClean="0"/>
              <a:t> </a:t>
            </a:r>
            <a:r>
              <a:rPr lang="tr-TR" dirty="0" err="1" smtClean="0"/>
              <a:t>major</a:t>
            </a:r>
            <a:r>
              <a:rPr lang="tr-TR" dirty="0" smtClean="0"/>
              <a:t> </a:t>
            </a:r>
            <a:r>
              <a:rPr lang="tr-TR" dirty="0" err="1" smtClean="0"/>
              <a:t>approaches</a:t>
            </a:r>
            <a:endParaRPr lang="tr-TR" dirty="0"/>
          </a:p>
        </p:txBody>
      </p:sp>
      <p:pic>
        <p:nvPicPr>
          <p:cNvPr id="4" name="Picture 3">
            <a:extLst>
              <a:ext uri="{FF2B5EF4-FFF2-40B4-BE49-F238E27FC236}">
                <a16:creationId xmlns="" xmlns:a16="http://schemas.microsoft.com/office/drawing/2014/main" id="{03183247-279A-3E4B-B5E3-4B4A9F595100}"/>
              </a:ext>
            </a:extLst>
          </p:cNvPr>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11962" y="1589546"/>
            <a:ext cx="8748792" cy="3919212"/>
          </a:xfrm>
          <a:prstGeom prst="rect">
            <a:avLst/>
          </a:prstGeom>
        </p:spPr>
      </p:pic>
      <p:sp>
        <p:nvSpPr>
          <p:cNvPr id="6" name="Title 1"/>
          <p:cNvSpPr txBox="1">
            <a:spLocks/>
          </p:cNvSpPr>
          <p:nvPr/>
        </p:nvSpPr>
        <p:spPr>
          <a:xfrm>
            <a:off x="211962" y="115747"/>
            <a:ext cx="7886700" cy="69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rgbClr val="FF0000"/>
                </a:solidFill>
              </a:rPr>
              <a:t>Cyberwarfare</a:t>
            </a:r>
            <a:endParaRPr lang="tr-TR" sz="3600" b="1" dirty="0">
              <a:solidFill>
                <a:srgbClr val="FF0000"/>
              </a:solidFill>
            </a:endParaRPr>
          </a:p>
        </p:txBody>
      </p:sp>
    </p:spTree>
    <p:extLst>
      <p:ext uri="{BB962C8B-B14F-4D97-AF65-F5344CB8AC3E}">
        <p14:creationId xmlns="" xmlns:p14="http://schemas.microsoft.com/office/powerpoint/2010/main" val="133441046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2387</TotalTime>
  <Words>1564</Words>
  <Application>Microsoft Office PowerPoint</Application>
  <PresentationFormat>Ekran Gösterisi (4:3)</PresentationFormat>
  <Paragraphs>244</Paragraphs>
  <Slides>53</Slides>
  <Notes>14</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Office Theme</vt:lpstr>
      <vt:lpstr>Basis of Information  &amp;  Cyber Security</vt:lpstr>
      <vt:lpstr>* Cyber realm: Cyber space</vt:lpstr>
      <vt:lpstr>Slayt 3</vt:lpstr>
      <vt:lpstr>Slayt 4</vt:lpstr>
      <vt:lpstr>Cyberwarfare</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Buffer overflow</vt:lpstr>
      <vt:lpstr>Buffer overflow</vt:lpstr>
      <vt:lpstr>Slayt 34</vt:lpstr>
      <vt:lpstr>Slayt 35</vt:lpstr>
      <vt:lpstr>Sniffing</vt:lpstr>
      <vt:lpstr>Sniffing</vt:lpstr>
      <vt:lpstr>Session hijacking</vt:lpstr>
      <vt:lpstr>Types of MITM Attacks</vt:lpstr>
      <vt:lpstr>Denial of service</vt:lpstr>
      <vt:lpstr>Denial of service</vt:lpstr>
      <vt:lpstr>Denial of service</vt:lpstr>
      <vt:lpstr>Denial of service</vt:lpstr>
      <vt:lpstr>Denial of service</vt:lpstr>
      <vt:lpstr>Denial of service</vt:lpstr>
      <vt:lpstr>Denial of service</vt:lpstr>
      <vt:lpstr>Denial of service</vt:lpstr>
      <vt:lpstr>Denial of service</vt:lpstr>
      <vt:lpstr>Denial of service</vt:lpstr>
      <vt:lpstr>Brute force</vt:lpstr>
      <vt:lpstr>Phishing</vt:lpstr>
      <vt:lpstr>Malware</vt:lpstr>
      <vt:lpstr>APT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 Güvenliğinde  Temel Kavramlar</dc:title>
  <dc:creator>Cengiz Acarturk</dc:creator>
  <cp:lastModifiedBy>Metropol</cp:lastModifiedBy>
  <cp:revision>161</cp:revision>
  <dcterms:created xsi:type="dcterms:W3CDTF">2018-09-08T09:23:27Z</dcterms:created>
  <dcterms:modified xsi:type="dcterms:W3CDTF">2019-11-28T00:33:03Z</dcterms:modified>
</cp:coreProperties>
</file>