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353" r:id="rId3"/>
    <p:sldId id="258" r:id="rId4"/>
    <p:sldId id="354" r:id="rId5"/>
    <p:sldId id="355" r:id="rId6"/>
    <p:sldId id="261" r:id="rId7"/>
    <p:sldId id="262" r:id="rId8"/>
    <p:sldId id="264" r:id="rId9"/>
    <p:sldId id="265" r:id="rId10"/>
    <p:sldId id="356" r:id="rId11"/>
    <p:sldId id="357" r:id="rId12"/>
    <p:sldId id="267" r:id="rId13"/>
    <p:sldId id="268" r:id="rId14"/>
    <p:sldId id="269" r:id="rId15"/>
    <p:sldId id="270" r:id="rId16"/>
    <p:sldId id="358" r:id="rId17"/>
    <p:sldId id="272" r:id="rId18"/>
    <p:sldId id="275" r:id="rId19"/>
    <p:sldId id="276" r:id="rId20"/>
    <p:sldId id="277" r:id="rId21"/>
    <p:sldId id="278" r:id="rId22"/>
    <p:sldId id="359" r:id="rId23"/>
    <p:sldId id="280" r:id="rId24"/>
    <p:sldId id="281" r:id="rId25"/>
    <p:sldId id="283" r:id="rId26"/>
    <p:sldId id="284" r:id="rId27"/>
    <p:sldId id="360" r:id="rId28"/>
    <p:sldId id="288" r:id="rId29"/>
    <p:sldId id="289" r:id="rId30"/>
    <p:sldId id="290" r:id="rId31"/>
    <p:sldId id="293" r:id="rId32"/>
    <p:sldId id="302" r:id="rId33"/>
    <p:sldId id="303" r:id="rId34"/>
    <p:sldId id="307" r:id="rId35"/>
    <p:sldId id="308" r:id="rId36"/>
    <p:sldId id="309" r:id="rId37"/>
    <p:sldId id="311" r:id="rId38"/>
    <p:sldId id="361" r:id="rId39"/>
    <p:sldId id="362" r:id="rId40"/>
    <p:sldId id="363" r:id="rId41"/>
    <p:sldId id="313" r:id="rId42"/>
    <p:sldId id="364" r:id="rId43"/>
    <p:sldId id="318" r:id="rId44"/>
    <p:sldId id="320" r:id="rId45"/>
    <p:sldId id="321" r:id="rId46"/>
    <p:sldId id="365" r:id="rId47"/>
    <p:sldId id="366" r:id="rId48"/>
    <p:sldId id="325"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54159-37D7-4627-A618-212D89BD5382}" type="datetimeFigureOut">
              <a:rPr lang="tr-TR" smtClean="0"/>
              <a:t>27/11/15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95D56-2425-4B66-B2CA-C35908F7C3E8}" type="slidenum">
              <a:rPr lang="tr-TR" smtClean="0"/>
              <a:t>‹#›</a:t>
            </a:fld>
            <a:endParaRPr lang="tr-TR"/>
          </a:p>
        </p:txBody>
      </p:sp>
    </p:spTree>
    <p:extLst>
      <p:ext uri="{BB962C8B-B14F-4D97-AF65-F5344CB8AC3E}">
        <p14:creationId xmlns:p14="http://schemas.microsoft.com/office/powerpoint/2010/main" val="410127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0AD57-ABCA-4F35-9171-055507588C27}" type="slidenum">
              <a:rPr lang="en-US" altLang="tr-TR"/>
              <a:pPr/>
              <a:t>1</a:t>
            </a:fld>
            <a:endParaRPr lang="en-US" altLang="tr-T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AFD04-D9E3-4244-8624-F29867824E60}" type="slidenum">
              <a:rPr lang="en-US" altLang="tr-TR"/>
              <a:pPr/>
              <a:t>15</a:t>
            </a:fld>
            <a:endParaRPr lang="en-US" altLang="tr-T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66D4E-E06A-4268-B591-2A5B1663F1F9}" type="slidenum">
              <a:rPr lang="en-US" altLang="tr-TR"/>
              <a:pPr/>
              <a:t>17</a:t>
            </a:fld>
            <a:endParaRPr lang="en-US" altLang="tr-T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3EEBC-CD27-433D-93F8-479C84544E02}" type="slidenum">
              <a:rPr lang="en-US" altLang="tr-TR"/>
              <a:pPr/>
              <a:t>18</a:t>
            </a:fld>
            <a:endParaRPr lang="en-US" altLang="tr-T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C589F-47BE-4827-BE10-D88B4C6B0EBB}" type="slidenum">
              <a:rPr lang="en-US" altLang="tr-TR"/>
              <a:pPr/>
              <a:t>19</a:t>
            </a:fld>
            <a:endParaRPr lang="en-US" altLang="tr-T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B319F-A8AB-458F-A1BD-28AA3C3E84F5}" type="slidenum">
              <a:rPr lang="en-US" altLang="tr-TR"/>
              <a:pPr/>
              <a:t>20</a:t>
            </a:fld>
            <a:endParaRPr lang="en-US" altLang="tr-T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7D694-5D5A-4415-A1A1-41362ECD5A58}" type="slidenum">
              <a:rPr lang="en-US" altLang="tr-TR"/>
              <a:pPr/>
              <a:t>21</a:t>
            </a:fld>
            <a:endParaRPr lang="en-US" altLang="tr-T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CD943-D9B0-4AF4-A34A-F6EA3C7B0C71}" type="slidenum">
              <a:rPr lang="en-US" altLang="tr-TR"/>
              <a:pPr/>
              <a:t>23</a:t>
            </a:fld>
            <a:endParaRPr lang="en-US" altLang="tr-T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45A26-E2F2-46B6-A9FC-A0BB6B251F2F}" type="slidenum">
              <a:rPr lang="en-US" altLang="tr-TR"/>
              <a:pPr/>
              <a:t>24</a:t>
            </a:fld>
            <a:endParaRPr lang="en-US" altLang="tr-T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D8D1-0CEE-4472-B6E6-0501115B58A5}" type="slidenum">
              <a:rPr lang="en-US" altLang="tr-TR"/>
              <a:pPr/>
              <a:t>25</a:t>
            </a:fld>
            <a:endParaRPr lang="en-US" altLang="tr-T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BCE09-4A13-4D22-814D-8E39182E72C8}" type="slidenum">
              <a:rPr lang="en-US" altLang="tr-TR"/>
              <a:pPr/>
              <a:t>26</a:t>
            </a:fld>
            <a:endParaRPr lang="en-US" altLang="tr-T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CFCCB-2480-4DAD-B599-3358BCE68F81}" type="slidenum">
              <a:rPr lang="en-US" altLang="tr-TR"/>
              <a:pPr/>
              <a:t>3</a:t>
            </a:fld>
            <a:endParaRPr lang="en-US" altLang="tr-T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6D1C7-3B76-4799-9D26-C425DEC06DD1}" type="slidenum">
              <a:rPr lang="en-US" altLang="tr-TR"/>
              <a:pPr/>
              <a:t>28</a:t>
            </a:fld>
            <a:endParaRPr lang="en-US" altLang="tr-T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21412-60CD-4331-B0D3-48FDFB87587A}" type="slidenum">
              <a:rPr lang="en-US" altLang="tr-TR"/>
              <a:pPr/>
              <a:t>29</a:t>
            </a:fld>
            <a:endParaRPr lang="en-US" altLang="tr-T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703D4-338F-490C-B9C5-E54571C5EB4B}" type="slidenum">
              <a:rPr lang="en-US" altLang="tr-TR"/>
              <a:pPr/>
              <a:t>30</a:t>
            </a:fld>
            <a:endParaRPr lang="en-US" altLang="tr-T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7645A-0F63-44C8-9714-DE0248CAF0CC}" type="slidenum">
              <a:rPr lang="en-US" altLang="tr-TR"/>
              <a:pPr/>
              <a:t>31</a:t>
            </a:fld>
            <a:endParaRPr lang="en-US" altLang="tr-T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7192F-A66F-4BAA-B996-EC2688934677}" type="slidenum">
              <a:rPr lang="en-US" altLang="tr-TR"/>
              <a:pPr/>
              <a:t>32</a:t>
            </a:fld>
            <a:endParaRPr lang="en-US" altLang="tr-T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8D38B-1E4F-449E-957E-DD1C17D7D577}" type="slidenum">
              <a:rPr lang="en-US" altLang="tr-TR"/>
              <a:pPr/>
              <a:t>33</a:t>
            </a:fld>
            <a:endParaRPr lang="en-US" altLang="tr-T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5A528-D945-44BD-921A-D050758D44A4}" type="slidenum">
              <a:rPr lang="en-US" altLang="tr-TR"/>
              <a:pPr/>
              <a:t>34</a:t>
            </a:fld>
            <a:endParaRPr lang="en-US" altLang="tr-T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5B4DE-00BC-4799-B8C8-8E20A7566674}" type="slidenum">
              <a:rPr lang="en-US" altLang="tr-TR"/>
              <a:pPr/>
              <a:t>35</a:t>
            </a:fld>
            <a:endParaRPr lang="en-US" altLang="tr-T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1C325-9FAF-421E-A0D2-396E60F55CF1}" type="slidenum">
              <a:rPr lang="en-US" altLang="tr-TR"/>
              <a:pPr/>
              <a:t>36</a:t>
            </a:fld>
            <a:endParaRPr lang="en-US" altLang="tr-T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8E0C3-B122-47EC-B96F-3674C412DFB6}" type="slidenum">
              <a:rPr lang="en-US" altLang="tr-TR"/>
              <a:pPr/>
              <a:t>37</a:t>
            </a:fld>
            <a:endParaRPr lang="en-US" altLang="tr-T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80FC9-DA46-446A-83A3-618F083A6078}" type="slidenum">
              <a:rPr lang="en-US" altLang="tr-TR"/>
              <a:pPr/>
              <a:t>6</a:t>
            </a:fld>
            <a:endParaRPr lang="en-US" altLang="tr-T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663AB-D924-4428-AA0D-769676EA5B6D}" type="slidenum">
              <a:rPr lang="en-US" altLang="tr-TR"/>
              <a:pPr/>
              <a:t>41</a:t>
            </a:fld>
            <a:endParaRPr lang="en-US" altLang="tr-T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40224-C815-4132-8F57-9C1ECFF6FD0E}" type="slidenum">
              <a:rPr lang="en-US" altLang="tr-TR"/>
              <a:pPr/>
              <a:t>43</a:t>
            </a:fld>
            <a:endParaRPr lang="en-US" altLang="tr-T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85C8E-969C-4E8B-9577-500B48D3A3F9}" type="slidenum">
              <a:rPr lang="en-US" altLang="tr-TR"/>
              <a:pPr/>
              <a:t>44</a:t>
            </a:fld>
            <a:endParaRPr lang="en-US" altLang="tr-T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C0787-0356-447F-BF85-F377EEACF22B}" type="slidenum">
              <a:rPr lang="en-US" altLang="tr-TR"/>
              <a:pPr/>
              <a:t>45</a:t>
            </a:fld>
            <a:endParaRPr lang="en-US" altLang="tr-T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07440-94DC-4CA1-93A1-8FD6CFC25B42}" type="slidenum">
              <a:rPr lang="en-US" altLang="tr-TR"/>
              <a:pPr/>
              <a:t>48</a:t>
            </a:fld>
            <a:endParaRPr lang="en-US" altLang="tr-T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71E97-2659-470B-8C18-5D79263B5BAE}" type="slidenum">
              <a:rPr lang="en-US" altLang="tr-TR"/>
              <a:pPr/>
              <a:t>49</a:t>
            </a:fld>
            <a:endParaRPr lang="en-US" altLang="tr-T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8D8E1-0DB2-4FB0-BF89-E15BDE05ECE4}" type="slidenum">
              <a:rPr lang="en-US" altLang="tr-TR"/>
              <a:pPr/>
              <a:t>50</a:t>
            </a:fld>
            <a:endParaRPr lang="en-US" altLang="tr-T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4818D-8BE8-4371-92E0-866C44B60303}" type="slidenum">
              <a:rPr lang="en-US" altLang="tr-TR"/>
              <a:pPr/>
              <a:t>51</a:t>
            </a:fld>
            <a:endParaRPr lang="en-US" altLang="tr-T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8515F-CA26-4569-A83A-10E60D085553}" type="slidenum">
              <a:rPr lang="en-US" altLang="tr-TR"/>
              <a:pPr/>
              <a:t>52</a:t>
            </a:fld>
            <a:endParaRPr lang="en-US" altLang="tr-T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F729C-C67B-4883-B125-7128F2092108}" type="slidenum">
              <a:rPr lang="en-US" altLang="tr-TR"/>
              <a:pPr/>
              <a:t>53</a:t>
            </a:fld>
            <a:endParaRPr lang="en-US" altLang="tr-T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9F17A-D41F-4192-B541-821C38384BE1}" type="slidenum">
              <a:rPr lang="en-US" altLang="tr-TR"/>
              <a:pPr/>
              <a:t>7</a:t>
            </a:fld>
            <a:endParaRPr lang="en-US" altLang="tr-T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3BFA5-2437-480D-A3A2-EB45AB73503A}" type="slidenum">
              <a:rPr lang="en-US" altLang="tr-TR"/>
              <a:pPr/>
              <a:t>54</a:t>
            </a:fld>
            <a:endParaRPr lang="en-US" altLang="tr-T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44340-EF0A-4499-925B-23B0B7A29E3A}" type="slidenum">
              <a:rPr lang="en-US" altLang="tr-TR"/>
              <a:pPr/>
              <a:t>55</a:t>
            </a:fld>
            <a:endParaRPr lang="en-US" altLang="tr-T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F7B14-6772-4EEA-9DDF-C7614ACE66DC}" type="slidenum">
              <a:rPr lang="en-US" altLang="tr-TR"/>
              <a:pPr/>
              <a:t>56</a:t>
            </a:fld>
            <a:endParaRPr lang="en-US" altLang="tr-T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6F3D4-78A0-4E1C-9254-23DDE57AB727}" type="slidenum">
              <a:rPr lang="en-US" altLang="tr-TR"/>
              <a:pPr/>
              <a:t>57</a:t>
            </a:fld>
            <a:endParaRPr lang="en-US" altLang="tr-T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C4B51-FAE5-478F-B97F-86825980E5D6}" type="slidenum">
              <a:rPr lang="en-US" altLang="tr-TR"/>
              <a:pPr/>
              <a:t>58</a:t>
            </a:fld>
            <a:endParaRPr lang="en-US" altLang="tr-T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BEA47-F078-4E2A-948B-2E0C213C2A89}" type="slidenum">
              <a:rPr lang="en-US" altLang="tr-TR"/>
              <a:pPr/>
              <a:t>59</a:t>
            </a:fld>
            <a:endParaRPr lang="en-US" altLang="tr-T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52015-919E-4DF6-B221-B75C85F7527E}" type="slidenum">
              <a:rPr lang="en-US" altLang="tr-TR"/>
              <a:pPr/>
              <a:t>60</a:t>
            </a:fld>
            <a:endParaRPr lang="en-US" altLang="tr-T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118DC-7F6A-4D9D-B815-DBD0E7701D27}" type="slidenum">
              <a:rPr lang="en-US" altLang="tr-TR"/>
              <a:pPr/>
              <a:t>61</a:t>
            </a:fld>
            <a:endParaRPr lang="en-US" altLang="tr-T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422C4-CA73-4503-9995-73A98A45D207}" type="slidenum">
              <a:rPr lang="en-US" altLang="tr-TR"/>
              <a:pPr/>
              <a:t>62</a:t>
            </a:fld>
            <a:endParaRPr lang="en-US" altLang="tr-T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C3FDB-6ECF-46D5-8DCC-ECAEA18A228D}" type="slidenum">
              <a:rPr lang="en-US" altLang="tr-TR"/>
              <a:pPr/>
              <a:t>63</a:t>
            </a:fld>
            <a:endParaRPr lang="en-US" altLang="tr-T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E3D69-3456-417C-B2C6-CE15B62D81E4}" type="slidenum">
              <a:rPr lang="en-US" altLang="tr-TR"/>
              <a:pPr/>
              <a:t>8</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05B43-3CB0-46CB-B567-4227DC6C1147}" type="slidenum">
              <a:rPr lang="en-US" altLang="tr-TR"/>
              <a:pPr/>
              <a:t>64</a:t>
            </a:fld>
            <a:endParaRPr lang="en-US" altLang="tr-T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4B517-D929-46A5-8F7C-D96421885278}" type="slidenum">
              <a:rPr lang="en-US" altLang="tr-TR"/>
              <a:pPr/>
              <a:t>65</a:t>
            </a:fld>
            <a:endParaRPr lang="en-US" altLang="tr-T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9B559-749C-4B55-8CAA-F30767FD783C}" type="slidenum">
              <a:rPr lang="en-US" altLang="tr-TR"/>
              <a:pPr/>
              <a:t>66</a:t>
            </a:fld>
            <a:endParaRPr lang="en-US" altLang="tr-T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BB2B6-20A7-449B-90BB-6CC7A941D7C4}" type="slidenum">
              <a:rPr lang="en-US" altLang="tr-TR"/>
              <a:pPr/>
              <a:t>67</a:t>
            </a:fld>
            <a:endParaRPr lang="en-US" altLang="tr-T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A278C-058C-4AD4-B581-9F55AAC7B2E2}" type="slidenum">
              <a:rPr lang="en-US" altLang="tr-TR"/>
              <a:pPr/>
              <a:t>68</a:t>
            </a:fld>
            <a:endParaRPr lang="en-US" altLang="tr-T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F976B-FE02-467E-B95E-DC7E52AB2396}" type="slidenum">
              <a:rPr lang="en-US" altLang="tr-TR"/>
              <a:pPr/>
              <a:t>69</a:t>
            </a:fld>
            <a:endParaRPr lang="en-US" altLang="tr-T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E99C9-2CA2-4DD5-A85B-398676B5B2CD}" type="slidenum">
              <a:rPr lang="en-US" altLang="tr-TR"/>
              <a:pPr/>
              <a:t>70</a:t>
            </a:fld>
            <a:endParaRPr lang="en-US" altLang="tr-T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7CFB3-53C4-4345-AB91-EAD85C4DA894}" type="slidenum">
              <a:rPr lang="en-US" altLang="tr-TR"/>
              <a:pPr/>
              <a:t>71</a:t>
            </a:fld>
            <a:endParaRPr lang="en-US" altLang="tr-T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81492-4FAF-40E7-BC7A-0D0825955B51}" type="slidenum">
              <a:rPr lang="en-US" altLang="tr-TR"/>
              <a:pPr/>
              <a:t>72</a:t>
            </a:fld>
            <a:endParaRPr lang="en-US" altLang="tr-TR"/>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59A96-1DFE-40D0-ACC0-2C40F4A9B39A}" type="slidenum">
              <a:rPr lang="en-US" altLang="tr-TR"/>
              <a:pPr/>
              <a:t>73</a:t>
            </a:fld>
            <a:endParaRPr lang="en-US" altLang="tr-TR"/>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C1244-5352-45F3-B9AF-C960B6B3620B}" type="slidenum">
              <a:rPr lang="en-US" altLang="tr-TR"/>
              <a:pPr/>
              <a:t>9</a:t>
            </a:fld>
            <a:endParaRPr lang="en-US" altLang="tr-T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E6624-F42E-46CD-AF86-244AB4B5B5ED}" type="slidenum">
              <a:rPr lang="en-US" altLang="tr-TR"/>
              <a:pPr/>
              <a:t>74</a:t>
            </a:fld>
            <a:endParaRPr lang="en-US" altLang="tr-T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4C75D-E40A-4036-919C-E511AE975F7D}" type="slidenum">
              <a:rPr lang="en-US" altLang="tr-TR"/>
              <a:pPr/>
              <a:t>12</a:t>
            </a:fld>
            <a:endParaRPr lang="en-US" altLang="tr-T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FFCCE-0DF7-4BF2-AB25-1F591FE11F42}" type="slidenum">
              <a:rPr lang="en-US" altLang="tr-TR"/>
              <a:pPr/>
              <a:t>13</a:t>
            </a:fld>
            <a:endParaRPr lang="en-US" altLang="tr-T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008C7-D6E4-4C7E-A329-E8804A52B589}" type="slidenum">
              <a:rPr lang="en-US" altLang="tr-TR"/>
              <a:pPr/>
              <a:t>14</a:t>
            </a:fld>
            <a:endParaRPr lang="en-US" altLang="tr-T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FDCF16-AF0D-484A-BF70-1205D9133CF3}" type="datetimeFigureOut">
              <a:rPr lang="tr-TR" smtClean="0"/>
              <a:t>27/11/15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127194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FDCF16-AF0D-484A-BF70-1205D9133CF3}" type="datetimeFigureOut">
              <a:rPr lang="tr-TR" smtClean="0"/>
              <a:t>27/11/15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50013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FDCF16-AF0D-484A-BF70-1205D9133CF3}" type="datetimeFigureOut">
              <a:rPr lang="tr-TR" smtClean="0"/>
              <a:t>27/11/15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363674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FDCF16-AF0D-484A-BF70-1205D9133CF3}" type="datetimeFigureOut">
              <a:rPr lang="tr-TR" smtClean="0"/>
              <a:t>27/11/15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361072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FDCF16-AF0D-484A-BF70-1205D9133CF3}" type="datetimeFigureOut">
              <a:rPr lang="tr-TR" smtClean="0"/>
              <a:t>27/11/15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322870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FDCF16-AF0D-484A-BF70-1205D9133CF3}" type="datetimeFigureOut">
              <a:rPr lang="tr-TR" smtClean="0"/>
              <a:t>27/11/15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101729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FDCF16-AF0D-484A-BF70-1205D9133CF3}" type="datetimeFigureOut">
              <a:rPr lang="tr-TR" smtClean="0"/>
              <a:t>27/11/15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344472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FDCF16-AF0D-484A-BF70-1205D9133CF3}" type="datetimeFigureOut">
              <a:rPr lang="tr-TR" smtClean="0"/>
              <a:t>27/11/15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133356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FDCF16-AF0D-484A-BF70-1205D9133CF3}" type="datetimeFigureOut">
              <a:rPr lang="tr-TR" smtClean="0"/>
              <a:t>27/11/15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263858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FDCF16-AF0D-484A-BF70-1205D9133CF3}" type="datetimeFigureOut">
              <a:rPr lang="tr-TR" smtClean="0"/>
              <a:t>27/11/15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404829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FDCF16-AF0D-484A-BF70-1205D9133CF3}" type="datetimeFigureOut">
              <a:rPr lang="tr-TR" smtClean="0"/>
              <a:t>27/11/15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89511-A634-4956-AF91-5845BCD3A884}" type="slidenum">
              <a:rPr lang="tr-TR" smtClean="0"/>
              <a:t>‹#›</a:t>
            </a:fld>
            <a:endParaRPr lang="tr-TR"/>
          </a:p>
        </p:txBody>
      </p:sp>
    </p:spTree>
    <p:extLst>
      <p:ext uri="{BB962C8B-B14F-4D97-AF65-F5344CB8AC3E}">
        <p14:creationId xmlns:p14="http://schemas.microsoft.com/office/powerpoint/2010/main" val="32938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DCF16-AF0D-484A-BF70-1205D9133CF3}" type="datetimeFigureOut">
              <a:rPr lang="tr-TR" smtClean="0"/>
              <a:t>27/11/15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89511-A634-4956-AF91-5845BCD3A884}" type="slidenum">
              <a:rPr lang="tr-TR" smtClean="0"/>
              <a:t>‹#›</a:t>
            </a:fld>
            <a:endParaRPr lang="tr-TR"/>
          </a:p>
        </p:txBody>
      </p:sp>
    </p:spTree>
    <p:extLst>
      <p:ext uri="{BB962C8B-B14F-4D97-AF65-F5344CB8AC3E}">
        <p14:creationId xmlns:p14="http://schemas.microsoft.com/office/powerpoint/2010/main" val="390808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5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5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5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5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5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5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nvSpPr>
        <p:spPr bwMode="auto">
          <a:xfrm>
            <a:off x="458788" y="20574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2700000" algn="ctr" rotWithShape="0">
                    <a:schemeClr val="tx1"/>
                  </a:outerShdw>
                </a:effectLst>
              </a14:hiddenEffects>
            </a:ext>
          </a:extLst>
        </p:spPr>
        <p:txBody>
          <a:bodyPr anchor="ctr"/>
          <a:lstStyle/>
          <a:p>
            <a:pPr algn="ctr">
              <a:lnSpc>
                <a:spcPct val="130000"/>
              </a:lnSpc>
            </a:pPr>
            <a:r>
              <a:rPr lang="en-US" altLang="tr-TR" sz="4800" b="1">
                <a:solidFill>
                  <a:srgbClr val="FFFFFF"/>
                </a:solidFill>
                <a:latin typeface="Verdana" charset="0"/>
              </a:rPr>
              <a:t>The Biology of Cancer</a:t>
            </a:r>
          </a:p>
          <a:p>
            <a:pPr algn="ctr">
              <a:lnSpc>
                <a:spcPct val="130000"/>
              </a:lnSpc>
            </a:pPr>
            <a:r>
              <a:rPr lang="en-US" altLang="tr-TR" sz="2800" b="1">
                <a:solidFill>
                  <a:srgbClr val="FFFFFF"/>
                </a:solidFill>
                <a:latin typeface="Verdana" charset="0"/>
              </a:rPr>
              <a:t>Second Edition</a:t>
            </a:r>
            <a:endParaRPr lang="en-US" altLang="tr-TR" sz="4800" b="1">
              <a:solidFill>
                <a:srgbClr val="FFFFFF"/>
              </a:solidFill>
              <a:latin typeface="Verdana" charset="0"/>
            </a:endParaRPr>
          </a:p>
        </p:txBody>
      </p:sp>
      <p:sp>
        <p:nvSpPr>
          <p:cNvPr id="102403" name="Rectangle 3"/>
          <p:cNvSpPr>
            <a:spLocks noGrp="1" noChangeArrowheads="1"/>
          </p:cNvSpPr>
          <p:nvPr/>
        </p:nvSpPr>
        <p:spPr bwMode="auto">
          <a:xfrm>
            <a:off x="1371600" y="4038600"/>
            <a:ext cx="640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2700000" algn="ctr" rotWithShape="0">
                    <a:schemeClr val="bg2"/>
                  </a:outerShdw>
                </a:effectLst>
              </a14:hiddenEffects>
            </a:ext>
          </a:extLst>
        </p:spPr>
        <p:txBody>
          <a:bodyPr/>
          <a:lstStyle/>
          <a:p>
            <a:pPr algn="ctr"/>
            <a:r>
              <a:rPr lang="en-US" altLang="tr-TR" b="1">
                <a:solidFill>
                  <a:srgbClr val="FFFFFF"/>
                </a:solidFill>
                <a:latin typeface="Verdana" charset="0"/>
              </a:rPr>
              <a:t>CHAPTER 10</a:t>
            </a:r>
          </a:p>
          <a:p>
            <a:pPr algn="ctr">
              <a:lnSpc>
                <a:spcPct val="120000"/>
              </a:lnSpc>
            </a:pPr>
            <a:r>
              <a:rPr lang="en-US" altLang="tr-TR">
                <a:solidFill>
                  <a:srgbClr val="FFFFFF"/>
                </a:solidFill>
                <a:latin typeface="Verdana" charset="0"/>
              </a:rPr>
              <a:t>Eternal Life: Cell Immortalization</a:t>
            </a:r>
          </a:p>
          <a:p>
            <a:pPr algn="ctr">
              <a:lnSpc>
                <a:spcPct val="120000"/>
              </a:lnSpc>
            </a:pPr>
            <a:r>
              <a:rPr lang="en-US" altLang="tr-TR">
                <a:solidFill>
                  <a:srgbClr val="FFFFFF"/>
                </a:solidFill>
                <a:latin typeface="Verdana" charset="0"/>
              </a:rPr>
              <a:t>and Tumorigenesis</a:t>
            </a:r>
            <a:endParaRPr lang="en-US" altLang="tr-TR">
              <a:solidFill>
                <a:srgbClr val="FFFFFF"/>
              </a:solidFill>
            </a:endParaRPr>
          </a:p>
        </p:txBody>
      </p:sp>
      <p:sp>
        <p:nvSpPr>
          <p:cNvPr id="102404" name="Text Box 4"/>
          <p:cNvSpPr txBox="1">
            <a:spLocks noChangeArrowheads="1"/>
          </p:cNvSpPr>
          <p:nvPr/>
        </p:nvSpPr>
        <p:spPr bwMode="auto">
          <a:xfrm>
            <a:off x="3962400" y="6430963"/>
            <a:ext cx="5029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tr-TR" sz="1200" b="1">
                <a:solidFill>
                  <a:srgbClr val="FFFFFF"/>
                </a:solidFill>
                <a:latin typeface="Verdana" charset="0"/>
              </a:rPr>
              <a:t>Copyright © Garland Science 2014</a:t>
            </a:r>
          </a:p>
        </p:txBody>
      </p:sp>
      <p:sp>
        <p:nvSpPr>
          <p:cNvPr id="102405" name="Text Box 5"/>
          <p:cNvSpPr txBox="1">
            <a:spLocks noChangeArrowheads="1"/>
          </p:cNvSpPr>
          <p:nvPr/>
        </p:nvSpPr>
        <p:spPr bwMode="auto">
          <a:xfrm>
            <a:off x="762000" y="15240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2700000" algn="ctr" rotWithShape="0">
                    <a:schemeClr val="bg2"/>
                  </a:outerShdw>
                </a:effectLst>
              </a14:hiddenEffects>
            </a:ext>
          </a:extLst>
        </p:spPr>
        <p:txBody>
          <a:bodyPr>
            <a:spAutoFit/>
          </a:bodyPr>
          <a:lstStyle/>
          <a:p>
            <a:pPr algn="ctr"/>
            <a:r>
              <a:rPr lang="en-US" altLang="tr-TR" sz="2200">
                <a:solidFill>
                  <a:srgbClr val="FFFFFF"/>
                </a:solidFill>
                <a:latin typeface="Verdana" charset="0"/>
              </a:rPr>
              <a:t>Robert A. Weinberg</a:t>
            </a:r>
            <a:endParaRPr lang="en-US" altLang="tr-TR" sz="2200">
              <a:solidFill>
                <a:srgbClr val="FFFFFF"/>
              </a:solidFill>
            </a:endParaRPr>
          </a:p>
        </p:txBody>
      </p:sp>
      <p:sp>
        <p:nvSpPr>
          <p:cNvPr id="2" name="Başlık 1"/>
          <p:cNvSpPr>
            <a:spLocks noGrp="1"/>
          </p:cNvSpPr>
          <p:nvPr>
            <p:ph type="ctrTitle"/>
          </p:nvPr>
        </p:nvSpPr>
        <p:spPr/>
        <p:txBody>
          <a:bodyPr/>
          <a:lstStyle/>
          <a:p>
            <a:r>
              <a:rPr lang="tr-TR" dirty="0" smtClean="0"/>
              <a:t>Hücre Ölümsüzlüğü ve Tümörleşme</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814411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Diğer hücrelerin aksine </a:t>
            </a:r>
            <a:r>
              <a:rPr lang="tr-TR" sz="2400" dirty="0" err="1" smtClean="0"/>
              <a:t>embryonik</a:t>
            </a:r>
            <a:r>
              <a:rPr lang="tr-TR" sz="2400" dirty="0" smtClean="0"/>
              <a:t> kök hücrelerin limitsiz bölünme kapasitesi vardır ve bu hücreler ölümsüzdür.</a:t>
            </a:r>
          </a:p>
          <a:p>
            <a:r>
              <a:rPr lang="tr-TR" sz="2400" dirty="0" err="1" smtClean="0"/>
              <a:t>Embroyun</a:t>
            </a:r>
            <a:r>
              <a:rPr lang="tr-TR" sz="2400" dirty="0" smtClean="0"/>
              <a:t> erken evrelerinde pek çok hücrenin sınırsız bölünme kapasitesi vardır, kanser hücrelerinin bölünme kapasiteleri bu anlamda kök hücreler ile benzerlik göstermektedir.</a:t>
            </a:r>
          </a:p>
          <a:p>
            <a:r>
              <a:rPr lang="tr-TR" sz="2400" dirty="0" smtClean="0"/>
              <a:t>Pek çok kanser hücresi kültür edildiği zaman sonsuz bölünebilme kapasitesi gösterirler.</a:t>
            </a:r>
            <a:endParaRPr lang="tr-TR" sz="2400" dirty="0"/>
          </a:p>
        </p:txBody>
      </p:sp>
    </p:spTree>
    <p:extLst>
      <p:ext uri="{BB962C8B-B14F-4D97-AF65-F5344CB8AC3E}">
        <p14:creationId xmlns:p14="http://schemas.microsoft.com/office/powerpoint/2010/main" val="246539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fontScale="90000"/>
          </a:bodyPr>
          <a:lstStyle/>
          <a:p>
            <a:r>
              <a:rPr lang="tr-TR" dirty="0" smtClean="0"/>
              <a:t>Kanser hücreleri tümör oluşturabilmek için ölümsüz olmalıdır.</a:t>
            </a:r>
            <a:endParaRPr lang="tr-TR" dirty="0"/>
          </a:p>
        </p:txBody>
      </p:sp>
    </p:spTree>
    <p:extLst>
      <p:ext uri="{BB962C8B-B14F-4D97-AF65-F5344CB8AC3E}">
        <p14:creationId xmlns:p14="http://schemas.microsoft.com/office/powerpoint/2010/main" val="323691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0_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9400"/>
            <a:ext cx="46863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181600" y="990600"/>
            <a:ext cx="3733800" cy="2585323"/>
          </a:xfrm>
          <a:prstGeom prst="rect">
            <a:avLst/>
          </a:prstGeom>
          <a:noFill/>
        </p:spPr>
        <p:txBody>
          <a:bodyPr wrap="square" rtlCol="0">
            <a:spAutoFit/>
          </a:bodyPr>
          <a:lstStyle/>
          <a:p>
            <a:pPr marL="285750" indent="-285750">
              <a:buFont typeface="Arial" panose="020B0604020202020204" pitchFamily="34" charset="0"/>
              <a:buChar char="•"/>
            </a:pPr>
            <a:r>
              <a:rPr lang="tr-TR" dirty="0" smtClean="0"/>
              <a:t>Bir hücrede tümörün oluşabilmesi için hücrenin uzun süreler bölünmesi lazım ve yaşaması lazım ki bir takım mutasyonları biriktirebilsin.</a:t>
            </a:r>
          </a:p>
          <a:p>
            <a:pPr marL="285750" indent="-285750">
              <a:buFont typeface="Arial" panose="020B0604020202020204" pitchFamily="34" charset="0"/>
              <a:buChar char="•"/>
            </a:pPr>
            <a:r>
              <a:rPr lang="tr-TR" dirty="0" smtClean="0"/>
              <a:t>Normal bir hücre gibi limitli hücre bölünmesine sahip olsa tümörün gelişimi için gereken süreyi tamamlayamayabilir.</a:t>
            </a:r>
            <a:endParaRPr lang="tr-TR" dirty="0"/>
          </a:p>
        </p:txBody>
      </p:sp>
    </p:spTree>
    <p:extLst>
      <p:ext uri="{BB962C8B-B14F-4D97-AF65-F5344CB8AC3E}">
        <p14:creationId xmlns:p14="http://schemas.microsoft.com/office/powerpoint/2010/main" val="489940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gure_10_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531225"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57200" y="5562600"/>
            <a:ext cx="8378825" cy="923330"/>
          </a:xfrm>
          <a:prstGeom prst="rect">
            <a:avLst/>
          </a:prstGeom>
          <a:noFill/>
        </p:spPr>
        <p:txBody>
          <a:bodyPr wrap="square" rtlCol="0">
            <a:spAutoFit/>
          </a:bodyPr>
          <a:lstStyle/>
          <a:p>
            <a:r>
              <a:rPr lang="tr-TR" dirty="0" smtClean="0"/>
              <a:t>Kanser hücrelerinin </a:t>
            </a:r>
            <a:r>
              <a:rPr lang="tr-TR" dirty="0" err="1" smtClean="0"/>
              <a:t>klonal</a:t>
            </a:r>
            <a:r>
              <a:rPr lang="tr-TR" dirty="0" smtClean="0"/>
              <a:t> olduğu düşünüldüğünde bir hücreden hayatı tehdit eden bir tümöre gitmek için 40 bölünme gerekir. Bu figürde sadece 6 bölünme döngüsü görülmektedir.</a:t>
            </a:r>
            <a:endParaRPr lang="tr-TR" dirty="0"/>
          </a:p>
        </p:txBody>
      </p:sp>
    </p:spTree>
    <p:extLst>
      <p:ext uri="{BB962C8B-B14F-4D97-AF65-F5344CB8AC3E}">
        <p14:creationId xmlns:p14="http://schemas.microsoft.com/office/powerpoint/2010/main" val="12214911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0_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9400"/>
            <a:ext cx="407035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298950" y="990600"/>
            <a:ext cx="4616450" cy="2308324"/>
          </a:xfrm>
          <a:prstGeom prst="rect">
            <a:avLst/>
          </a:prstGeom>
          <a:noFill/>
        </p:spPr>
        <p:txBody>
          <a:bodyPr wrap="square" rtlCol="0">
            <a:spAutoFit/>
          </a:bodyPr>
          <a:lstStyle/>
          <a:p>
            <a:pPr marL="285750" indent="-285750">
              <a:buFont typeface="Arial" panose="020B0604020202020204" pitchFamily="34" charset="0"/>
              <a:buChar char="•"/>
            </a:pPr>
            <a:r>
              <a:rPr lang="tr-TR" dirty="0" smtClean="0"/>
              <a:t>10</a:t>
            </a:r>
            <a:r>
              <a:rPr lang="tr-TR" baseline="30000" dirty="0" smtClean="0"/>
              <a:t>18</a:t>
            </a:r>
            <a:r>
              <a:rPr lang="tr-TR" dirty="0" smtClean="0"/>
              <a:t> hücre = 10</a:t>
            </a:r>
            <a:r>
              <a:rPr lang="tr-TR" baseline="30000" dirty="0" smtClean="0"/>
              <a:t>9</a:t>
            </a:r>
            <a:r>
              <a:rPr lang="tr-TR" dirty="0" smtClean="0"/>
              <a:t> cm3 = 10</a:t>
            </a:r>
            <a:r>
              <a:rPr lang="tr-TR" baseline="30000" dirty="0" smtClean="0"/>
              <a:t>6</a:t>
            </a:r>
            <a:r>
              <a:rPr lang="tr-TR" dirty="0" smtClean="0"/>
              <a:t> kg tümör oluşmalı.</a:t>
            </a:r>
          </a:p>
          <a:p>
            <a:pPr marL="285750" indent="-285750">
              <a:buFont typeface="Arial" panose="020B0604020202020204" pitchFamily="34" charset="0"/>
              <a:buChar char="•"/>
            </a:pPr>
            <a:r>
              <a:rPr lang="tr-TR" dirty="0" smtClean="0"/>
              <a:t>Tümör oluşumunda hücrede bulunan </a:t>
            </a:r>
            <a:r>
              <a:rPr lang="tr-TR" dirty="0" err="1" smtClean="0"/>
              <a:t>defens</a:t>
            </a:r>
            <a:r>
              <a:rPr lang="tr-TR" dirty="0" smtClean="0"/>
              <a:t> mekanizmaları tümörün büyümesini engellemeye çalışırlar ve bazı hücreler ölür.</a:t>
            </a:r>
          </a:p>
          <a:p>
            <a:pPr marL="285750" indent="-285750">
              <a:buFont typeface="Arial" panose="020B0604020202020204" pitchFamily="34" charset="0"/>
              <a:buChar char="•"/>
            </a:pPr>
            <a:r>
              <a:rPr lang="tr-TR" dirty="0" smtClean="0"/>
              <a:t>Figürde tümör içindeki </a:t>
            </a:r>
            <a:r>
              <a:rPr lang="tr-TR" dirty="0" err="1" smtClean="0"/>
              <a:t>apoptotik</a:t>
            </a:r>
            <a:r>
              <a:rPr lang="tr-TR" dirty="0" smtClean="0"/>
              <a:t> hücreler görünmektedir.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711610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10_0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9400"/>
            <a:ext cx="4606925"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581400" y="762000"/>
            <a:ext cx="4953000" cy="923330"/>
          </a:xfrm>
          <a:prstGeom prst="rect">
            <a:avLst/>
          </a:prstGeom>
          <a:noFill/>
        </p:spPr>
        <p:txBody>
          <a:bodyPr wrap="square" rtlCol="0">
            <a:spAutoFit/>
          </a:bodyPr>
          <a:lstStyle/>
          <a:p>
            <a:r>
              <a:rPr lang="tr-TR" dirty="0" smtClean="0"/>
              <a:t>Hücre savunma mekanizmaları sayesinde aslında tümör kütlesini çoğalması iki önceki soyağacı gibi değil bu figürde olduğu gibi gerçekleşir.</a:t>
            </a:r>
            <a:endParaRPr lang="tr-TR" dirty="0"/>
          </a:p>
        </p:txBody>
      </p:sp>
    </p:spTree>
    <p:extLst>
      <p:ext uri="{BB962C8B-B14F-4D97-AF65-F5344CB8AC3E}">
        <p14:creationId xmlns:p14="http://schemas.microsoft.com/office/powerpoint/2010/main" val="1977252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Hücrelerin maruz kaldığı stres durumları hücre </a:t>
            </a:r>
            <a:r>
              <a:rPr lang="tr-TR" dirty="0" err="1" smtClean="0"/>
              <a:t>replikasyonunu</a:t>
            </a:r>
            <a:r>
              <a:rPr lang="tr-TR" dirty="0" smtClean="0"/>
              <a:t> limitler</a:t>
            </a:r>
            <a:endParaRPr lang="tr-TR" dirty="0"/>
          </a:p>
        </p:txBody>
      </p:sp>
    </p:spTree>
    <p:extLst>
      <p:ext uri="{BB962C8B-B14F-4D97-AF65-F5344CB8AC3E}">
        <p14:creationId xmlns:p14="http://schemas.microsoft.com/office/powerpoint/2010/main" val="87995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10_0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146800" cy="241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33400" y="4191000"/>
            <a:ext cx="7848600" cy="2308324"/>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Senesensin</a:t>
            </a:r>
            <a:r>
              <a:rPr lang="tr-TR" dirty="0" smtClean="0"/>
              <a:t> başlamasına iki CDK inhibitörünün (p21 ve p16</a:t>
            </a:r>
            <a:r>
              <a:rPr lang="tr-TR" baseline="30000" dirty="0" smtClean="0"/>
              <a:t>INK4A</a:t>
            </a:r>
            <a:r>
              <a:rPr lang="tr-TR" dirty="0" smtClean="0"/>
              <a:t> ) ifadesinin artması eşlik eder.</a:t>
            </a:r>
          </a:p>
          <a:p>
            <a:pPr marL="285750" indent="-285750">
              <a:buFont typeface="Arial" panose="020B0604020202020204" pitchFamily="34" charset="0"/>
              <a:buChar char="•"/>
            </a:pPr>
            <a:r>
              <a:rPr lang="tr-TR" dirty="0" smtClean="0"/>
              <a:t>Bu proteinler hücre döngüsünü durdururlar ve hücreleri </a:t>
            </a:r>
            <a:r>
              <a:rPr lang="tr-TR" dirty="0" err="1" smtClean="0"/>
              <a:t>senesense</a:t>
            </a:r>
            <a:r>
              <a:rPr lang="tr-TR" dirty="0" smtClean="0"/>
              <a:t> </a:t>
            </a:r>
            <a:r>
              <a:rPr lang="tr-TR" dirty="0" err="1" smtClean="0"/>
              <a:t>götürürüler</a:t>
            </a:r>
            <a:r>
              <a:rPr lang="tr-TR" dirty="0" smtClean="0"/>
              <a:t>.</a:t>
            </a:r>
          </a:p>
          <a:p>
            <a:pPr marL="285750" indent="-285750">
              <a:buFont typeface="Arial" panose="020B0604020202020204" pitchFamily="34" charset="0"/>
              <a:buChar char="•"/>
            </a:pPr>
            <a:r>
              <a:rPr lang="tr-TR" dirty="0" smtClean="0"/>
              <a:t>P53’ün ifadesinin de </a:t>
            </a:r>
            <a:r>
              <a:rPr lang="tr-TR" dirty="0" err="1" smtClean="0"/>
              <a:t>senesente</a:t>
            </a:r>
            <a:r>
              <a:rPr lang="tr-TR" dirty="0" smtClean="0"/>
              <a:t> giren hücrelerde 10-40 kata kadar arttığı gözlenmiştir.</a:t>
            </a:r>
          </a:p>
          <a:p>
            <a:pPr marL="285750" indent="-285750">
              <a:buFont typeface="Arial" panose="020B0604020202020204" pitchFamily="34" charset="0"/>
              <a:buChar char="•"/>
            </a:pPr>
            <a:r>
              <a:rPr lang="tr-TR" dirty="0" smtClean="0"/>
              <a:t>p16</a:t>
            </a:r>
            <a:r>
              <a:rPr lang="tr-TR" baseline="30000" dirty="0" smtClean="0"/>
              <a:t>INK4A</a:t>
            </a:r>
            <a:r>
              <a:rPr lang="tr-TR" dirty="0" smtClean="0"/>
              <a:t>’nın </a:t>
            </a:r>
            <a:r>
              <a:rPr lang="tr-TR" dirty="0" err="1" smtClean="0"/>
              <a:t>senesense</a:t>
            </a:r>
            <a:r>
              <a:rPr lang="tr-TR" dirty="0" smtClean="0"/>
              <a:t> sebep olduğu, </a:t>
            </a:r>
            <a:r>
              <a:rPr lang="tr-TR" dirty="0" err="1" smtClean="0"/>
              <a:t>senesensten</a:t>
            </a:r>
            <a:r>
              <a:rPr lang="tr-TR" dirty="0" smtClean="0"/>
              <a:t> kaçan </a:t>
            </a:r>
            <a:r>
              <a:rPr lang="tr-TR" dirty="0" err="1" smtClean="0"/>
              <a:t>keratisnositlerdeki</a:t>
            </a:r>
            <a:r>
              <a:rPr lang="tr-TR" dirty="0" smtClean="0"/>
              <a:t> p16</a:t>
            </a:r>
            <a:r>
              <a:rPr lang="tr-TR" baseline="30000" dirty="0" smtClean="0"/>
              <a:t>INK4A</a:t>
            </a:r>
            <a:r>
              <a:rPr lang="tr-TR" dirty="0" smtClean="0"/>
              <a:t> ifade </a:t>
            </a:r>
            <a:r>
              <a:rPr lang="tr-TR" dirty="0" err="1" smtClean="0"/>
              <a:t>ölçümerinde</a:t>
            </a:r>
            <a:r>
              <a:rPr lang="tr-TR" dirty="0" smtClean="0"/>
              <a:t> ortaya konmuştur. Bu hücrelerde p16</a:t>
            </a:r>
            <a:r>
              <a:rPr lang="tr-TR" baseline="30000" dirty="0" smtClean="0"/>
              <a:t>INK4A </a:t>
            </a:r>
            <a:r>
              <a:rPr lang="tr-TR" dirty="0" smtClean="0"/>
              <a:t> kodlayan genin </a:t>
            </a:r>
            <a:r>
              <a:rPr lang="tr-TR" dirty="0" err="1" smtClean="0"/>
              <a:t>inaktif</a:t>
            </a:r>
            <a:r>
              <a:rPr lang="tr-TR" dirty="0" smtClean="0"/>
              <a:t> kopyaları olduğu gösterilmiştir.</a:t>
            </a:r>
            <a:endParaRPr lang="tr-TR" dirty="0"/>
          </a:p>
        </p:txBody>
      </p:sp>
    </p:spTree>
    <p:extLst>
      <p:ext uri="{BB962C8B-B14F-4D97-AF65-F5344CB8AC3E}">
        <p14:creationId xmlns:p14="http://schemas.microsoft.com/office/powerpoint/2010/main" val="22288502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10_0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988" y="1371600"/>
            <a:ext cx="5036612"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295400" y="338988"/>
            <a:ext cx="6553200" cy="400110"/>
          </a:xfrm>
          <a:prstGeom prst="rect">
            <a:avLst/>
          </a:prstGeom>
          <a:noFill/>
        </p:spPr>
        <p:txBody>
          <a:bodyPr wrap="square" rtlCol="0">
            <a:spAutoFit/>
          </a:bodyPr>
          <a:lstStyle/>
          <a:p>
            <a:pPr algn="ctr"/>
            <a:r>
              <a:rPr lang="tr-TR" sz="2000" b="1" dirty="0" smtClean="0"/>
              <a:t>Hücre kültürü kondisyonlarının </a:t>
            </a:r>
            <a:r>
              <a:rPr lang="tr-TR" sz="2000" b="1" dirty="0" err="1" smtClean="0"/>
              <a:t>senesens</a:t>
            </a:r>
            <a:r>
              <a:rPr lang="tr-TR" sz="2000" b="1" dirty="0" smtClean="0"/>
              <a:t> durumuna etkisi</a:t>
            </a:r>
            <a:endParaRPr lang="tr-TR" sz="2000" b="1" dirty="0"/>
          </a:p>
        </p:txBody>
      </p:sp>
      <p:sp>
        <p:nvSpPr>
          <p:cNvPr id="3" name="Metin kutusu 2"/>
          <p:cNvSpPr txBox="1"/>
          <p:nvPr/>
        </p:nvSpPr>
        <p:spPr>
          <a:xfrm>
            <a:off x="457200" y="5562600"/>
            <a:ext cx="8001000"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Hücreye uygulanan oksijen seviyesi azaldığında yaşam süresi uzayabilir.</a:t>
            </a:r>
          </a:p>
          <a:p>
            <a:pPr marL="285750" indent="-285750">
              <a:buFont typeface="Arial" panose="020B0604020202020204" pitchFamily="34" charset="0"/>
              <a:buChar char="•"/>
            </a:pPr>
            <a:r>
              <a:rPr lang="tr-TR" dirty="0" smtClean="0"/>
              <a:t>Hücrenin maruz kaldığı </a:t>
            </a:r>
            <a:r>
              <a:rPr lang="tr-TR" dirty="0" err="1" smtClean="0"/>
              <a:t>oksidatif</a:t>
            </a:r>
            <a:r>
              <a:rPr lang="tr-TR" dirty="0" smtClean="0"/>
              <a:t> </a:t>
            </a:r>
            <a:r>
              <a:rPr lang="tr-TR" dirty="0" err="1" smtClean="0"/>
              <a:t>stress</a:t>
            </a:r>
            <a:r>
              <a:rPr lang="tr-TR" dirty="0" smtClean="0"/>
              <a:t> hücreleri </a:t>
            </a:r>
            <a:r>
              <a:rPr lang="tr-TR" dirty="0" err="1" smtClean="0"/>
              <a:t>senesense</a:t>
            </a:r>
            <a:r>
              <a:rPr lang="tr-TR" dirty="0" smtClean="0"/>
              <a:t> götürebilir.</a:t>
            </a:r>
            <a:endParaRPr lang="tr-TR" dirty="0"/>
          </a:p>
        </p:txBody>
      </p:sp>
    </p:spTree>
    <p:extLst>
      <p:ext uri="{BB962C8B-B14F-4D97-AF65-F5344CB8AC3E}">
        <p14:creationId xmlns:p14="http://schemas.microsoft.com/office/powerpoint/2010/main" val="27037131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10_0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6900"/>
            <a:ext cx="6019800" cy="4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95400" y="338988"/>
            <a:ext cx="6553200" cy="400110"/>
          </a:xfrm>
          <a:prstGeom prst="rect">
            <a:avLst/>
          </a:prstGeom>
          <a:noFill/>
        </p:spPr>
        <p:txBody>
          <a:bodyPr wrap="square" rtlCol="0">
            <a:spAutoFit/>
          </a:bodyPr>
          <a:lstStyle/>
          <a:p>
            <a:pPr algn="ctr"/>
            <a:r>
              <a:rPr lang="tr-TR" sz="2000" b="1" dirty="0" smtClean="0"/>
              <a:t>Hücre kültürü kondisyonlarının </a:t>
            </a:r>
            <a:r>
              <a:rPr lang="tr-TR" sz="2000" b="1" dirty="0" err="1" smtClean="0"/>
              <a:t>senesens</a:t>
            </a:r>
            <a:r>
              <a:rPr lang="tr-TR" sz="2000" b="1" dirty="0" smtClean="0"/>
              <a:t> durumuna etkisi</a:t>
            </a:r>
            <a:endParaRPr lang="tr-TR" sz="2000" b="1" dirty="0"/>
          </a:p>
        </p:txBody>
      </p:sp>
    </p:spTree>
    <p:extLst>
      <p:ext uri="{BB962C8B-B14F-4D97-AF65-F5344CB8AC3E}">
        <p14:creationId xmlns:p14="http://schemas.microsoft.com/office/powerpoint/2010/main" val="2880115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Bir hücrenin nereden geldiğini takip etmek ve hangi </a:t>
            </a:r>
            <a:r>
              <a:rPr lang="tr-TR" dirty="0" err="1" smtClean="0"/>
              <a:t>originden</a:t>
            </a:r>
            <a:r>
              <a:rPr lang="tr-TR" dirty="0" smtClean="0"/>
              <a:t> köken aldığını bulmak insan gibi gelişmiş organizmalarda kolay değildir (10</a:t>
            </a:r>
            <a:r>
              <a:rPr lang="tr-TR" baseline="30000" dirty="0" smtClean="0"/>
              <a:t>14</a:t>
            </a:r>
            <a:r>
              <a:rPr lang="tr-TR" dirty="0" smtClean="0"/>
              <a:t> hücre/organizma).</a:t>
            </a:r>
          </a:p>
          <a:p>
            <a:r>
              <a:rPr lang="tr-TR" i="1" dirty="0" smtClean="0"/>
              <a:t>C. </a:t>
            </a:r>
            <a:r>
              <a:rPr lang="tr-TR" i="1" dirty="0" err="1"/>
              <a:t>e</a:t>
            </a:r>
            <a:r>
              <a:rPr lang="tr-TR" i="1" dirty="0" err="1" smtClean="0"/>
              <a:t>legans</a:t>
            </a:r>
            <a:r>
              <a:rPr lang="tr-TR" dirty="0" err="1" smtClean="0"/>
              <a:t>’ta</a:t>
            </a:r>
            <a:r>
              <a:rPr lang="tr-TR" dirty="0" smtClean="0"/>
              <a:t> 959 tane somatik hücre vardır ve hangi dokuların hangi hücrelerden geldiği bir soyağacı ile gösterilebilir.</a:t>
            </a:r>
            <a:endParaRPr lang="tr-TR" dirty="0"/>
          </a:p>
        </p:txBody>
      </p:sp>
    </p:spTree>
    <p:extLst>
      <p:ext uri="{BB962C8B-B14F-4D97-AF65-F5344CB8AC3E}">
        <p14:creationId xmlns:p14="http://schemas.microsoft.com/office/powerpoint/2010/main" val="73015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_10_0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7302"/>
            <a:ext cx="7683500" cy="451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95400" y="338988"/>
            <a:ext cx="6553200" cy="400110"/>
          </a:xfrm>
          <a:prstGeom prst="rect">
            <a:avLst/>
          </a:prstGeom>
          <a:noFill/>
        </p:spPr>
        <p:txBody>
          <a:bodyPr wrap="square" rtlCol="0">
            <a:spAutoFit/>
          </a:bodyPr>
          <a:lstStyle/>
          <a:p>
            <a:pPr algn="ctr"/>
            <a:r>
              <a:rPr lang="tr-TR" sz="2000" b="1" dirty="0" smtClean="0"/>
              <a:t>Hücre kültürü kondisyonlarının </a:t>
            </a:r>
            <a:r>
              <a:rPr lang="tr-TR" sz="2000" b="1" dirty="0" err="1" smtClean="0"/>
              <a:t>senesens</a:t>
            </a:r>
            <a:r>
              <a:rPr lang="tr-TR" sz="2000" b="1" dirty="0" smtClean="0"/>
              <a:t> durumuna etkisi</a:t>
            </a:r>
            <a:endParaRPr lang="tr-TR" sz="2000" b="1" dirty="0"/>
          </a:p>
        </p:txBody>
      </p:sp>
    </p:spTree>
    <p:extLst>
      <p:ext uri="{BB962C8B-B14F-4D97-AF65-F5344CB8AC3E}">
        <p14:creationId xmlns:p14="http://schemas.microsoft.com/office/powerpoint/2010/main" val="27083732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10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100" y="609600"/>
            <a:ext cx="5702300" cy="419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57200" y="502920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t>SV40 </a:t>
            </a:r>
            <a:r>
              <a:rPr lang="tr-TR" dirty="0" err="1" smtClean="0"/>
              <a:t>large</a:t>
            </a:r>
            <a:r>
              <a:rPr lang="tr-TR" dirty="0" smtClean="0"/>
              <a:t> T antijeninin </a:t>
            </a:r>
            <a:r>
              <a:rPr lang="tr-TR" dirty="0" err="1" smtClean="0"/>
              <a:t>ektopik</a:t>
            </a:r>
            <a:r>
              <a:rPr lang="tr-TR" dirty="0" smtClean="0"/>
              <a:t> ifade artışı ile hücrelerin </a:t>
            </a:r>
            <a:r>
              <a:rPr lang="tr-TR" dirty="0" err="1" smtClean="0"/>
              <a:t>senesense</a:t>
            </a:r>
            <a:r>
              <a:rPr lang="tr-TR" dirty="0" smtClean="0"/>
              <a:t> girmeleri engellenebilir.</a:t>
            </a:r>
          </a:p>
          <a:p>
            <a:pPr marL="285750" indent="-285750">
              <a:buFont typeface="Arial" panose="020B0604020202020204" pitchFamily="34" charset="0"/>
              <a:buChar char="•"/>
            </a:pPr>
            <a:r>
              <a:rPr lang="tr-TR" dirty="0" smtClean="0"/>
              <a:t>SV40 Rb ve p53’e bağlanır ve </a:t>
            </a:r>
            <a:r>
              <a:rPr lang="tr-TR" dirty="0" err="1" smtClean="0"/>
              <a:t>inaktive</a:t>
            </a:r>
            <a:r>
              <a:rPr lang="tr-TR" dirty="0" smtClean="0"/>
              <a:t> eder.</a:t>
            </a:r>
          </a:p>
          <a:p>
            <a:pPr marL="285750" indent="-285750">
              <a:buFont typeface="Arial" panose="020B0604020202020204" pitchFamily="34" charset="0"/>
              <a:buChar char="•"/>
            </a:pPr>
            <a:r>
              <a:rPr lang="tr-TR" dirty="0" smtClean="0"/>
              <a:t>Bir çok tümörde bu iki protein zaten </a:t>
            </a:r>
            <a:r>
              <a:rPr lang="tr-TR" dirty="0" err="1" smtClean="0"/>
              <a:t>inaktif</a:t>
            </a:r>
            <a:r>
              <a:rPr lang="tr-TR" dirty="0" smtClean="0"/>
              <a:t> haldedir. Bu hücrelerden elde edilen kültür hücreleri zaten bu iki proteini taşımadığı için baştan </a:t>
            </a:r>
            <a:r>
              <a:rPr lang="tr-TR" dirty="0" err="1" smtClean="0"/>
              <a:t>senesense</a:t>
            </a:r>
            <a:r>
              <a:rPr lang="tr-TR" dirty="0" smtClean="0"/>
              <a:t> dirençlidirler. </a:t>
            </a:r>
          </a:p>
          <a:p>
            <a:endParaRPr lang="tr-TR" dirty="0"/>
          </a:p>
        </p:txBody>
      </p:sp>
    </p:spTree>
    <p:extLst>
      <p:ext uri="{BB962C8B-B14F-4D97-AF65-F5344CB8AC3E}">
        <p14:creationId xmlns:p14="http://schemas.microsoft.com/office/powerpoint/2010/main" val="39356254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dirty="0" err="1" smtClean="0"/>
              <a:t>Senesens</a:t>
            </a:r>
            <a:r>
              <a:rPr lang="tr-TR" sz="2400" dirty="0" smtClean="0"/>
              <a:t> hücre kültüründe meydana gelen bir olay mıdır yoksa yaşayan hücrelerde in </a:t>
            </a:r>
            <a:r>
              <a:rPr lang="tr-TR" sz="2400" dirty="0" err="1" smtClean="0"/>
              <a:t>vivo</a:t>
            </a:r>
            <a:r>
              <a:rPr lang="tr-TR" sz="2400" dirty="0" smtClean="0"/>
              <a:t> koşullarda da </a:t>
            </a:r>
            <a:r>
              <a:rPr lang="tr-TR" sz="2400" dirty="0" err="1" smtClean="0"/>
              <a:t>senesent</a:t>
            </a:r>
            <a:r>
              <a:rPr lang="tr-TR" sz="2400" dirty="0" smtClean="0"/>
              <a:t> hücrelere rastlanır mı?</a:t>
            </a:r>
          </a:p>
          <a:p>
            <a:r>
              <a:rPr lang="tr-TR" sz="2400" dirty="0" err="1" smtClean="0"/>
              <a:t>Senesensin</a:t>
            </a:r>
            <a:r>
              <a:rPr lang="tr-TR" sz="2400" dirty="0" smtClean="0"/>
              <a:t> en iyi belirteci bu hücreler tarafından salgılanan asidik beta-</a:t>
            </a:r>
            <a:r>
              <a:rPr lang="tr-TR" sz="2400" dirty="0" err="1" smtClean="0"/>
              <a:t>galakdosidazdır</a:t>
            </a:r>
            <a:r>
              <a:rPr lang="tr-TR" sz="2400" dirty="0" smtClean="0"/>
              <a:t>. </a:t>
            </a:r>
          </a:p>
          <a:p>
            <a:r>
              <a:rPr lang="tr-TR" sz="2400" dirty="0" smtClean="0"/>
              <a:t>Bu belirteç sayesinde in </a:t>
            </a:r>
            <a:r>
              <a:rPr lang="tr-TR" sz="2400" dirty="0" err="1" smtClean="0"/>
              <a:t>vivo’da</a:t>
            </a:r>
            <a:r>
              <a:rPr lang="tr-TR" sz="2400" dirty="0" smtClean="0"/>
              <a:t> da </a:t>
            </a:r>
            <a:r>
              <a:rPr lang="tr-TR" sz="2400" dirty="0" err="1" smtClean="0"/>
              <a:t>senesent</a:t>
            </a:r>
            <a:r>
              <a:rPr lang="tr-TR" sz="2400" dirty="0" smtClean="0"/>
              <a:t> hücreler olduğu gösterilmiştir.</a:t>
            </a:r>
            <a:endParaRPr lang="tr-TR" sz="2400" dirty="0"/>
          </a:p>
        </p:txBody>
      </p:sp>
    </p:spTree>
    <p:extLst>
      <p:ext uri="{BB962C8B-B14F-4D97-AF65-F5344CB8AC3E}">
        <p14:creationId xmlns:p14="http://schemas.microsoft.com/office/powerpoint/2010/main" val="127937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0_0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1225"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81000" y="4648200"/>
            <a:ext cx="8455025" cy="646331"/>
          </a:xfrm>
          <a:prstGeom prst="rect">
            <a:avLst/>
          </a:prstGeom>
          <a:noFill/>
        </p:spPr>
        <p:txBody>
          <a:bodyPr wrap="square" rtlCol="0">
            <a:spAutoFit/>
          </a:bodyPr>
          <a:lstStyle/>
          <a:p>
            <a:r>
              <a:rPr lang="tr-TR" dirty="0" smtClean="0"/>
              <a:t>Farelerden alınan böbrek dokuları ile yapılan B-</a:t>
            </a:r>
            <a:r>
              <a:rPr lang="tr-TR" dirty="0" err="1" smtClean="0"/>
              <a:t>gal</a:t>
            </a:r>
            <a:r>
              <a:rPr lang="tr-TR" dirty="0" smtClean="0"/>
              <a:t> boyamaları zaman geçtikçe yaşlanma ile birlikte dokularda </a:t>
            </a:r>
            <a:r>
              <a:rPr lang="tr-TR" dirty="0" err="1" smtClean="0"/>
              <a:t>senesent</a:t>
            </a:r>
            <a:r>
              <a:rPr lang="tr-TR" dirty="0" smtClean="0"/>
              <a:t> hücrelerin arttığını göstermektedir.</a:t>
            </a:r>
            <a:endParaRPr lang="tr-TR" dirty="0"/>
          </a:p>
        </p:txBody>
      </p:sp>
    </p:spTree>
    <p:extLst>
      <p:ext uri="{BB962C8B-B14F-4D97-AF65-F5344CB8AC3E}">
        <p14:creationId xmlns:p14="http://schemas.microsoft.com/office/powerpoint/2010/main" val="11699812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igure_10_0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1000"/>
            <a:ext cx="436797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09600" y="5029200"/>
            <a:ext cx="7467600" cy="923330"/>
          </a:xfrm>
          <a:prstGeom prst="rect">
            <a:avLst/>
          </a:prstGeom>
          <a:noFill/>
        </p:spPr>
        <p:txBody>
          <a:bodyPr wrap="square" rtlCol="0">
            <a:spAutoFit/>
          </a:bodyPr>
          <a:lstStyle/>
          <a:p>
            <a:r>
              <a:rPr lang="tr-TR" dirty="0" smtClean="0"/>
              <a:t>Hücrenin </a:t>
            </a:r>
            <a:r>
              <a:rPr lang="tr-TR" dirty="0" err="1" smtClean="0"/>
              <a:t>genomik</a:t>
            </a:r>
            <a:r>
              <a:rPr lang="tr-TR" dirty="0" smtClean="0"/>
              <a:t> bütünlüğünün sağlanmasından sorumlu BRCA1 geninin </a:t>
            </a:r>
            <a:r>
              <a:rPr lang="tr-TR" dirty="0" err="1" smtClean="0"/>
              <a:t>homozigot</a:t>
            </a:r>
            <a:r>
              <a:rPr lang="tr-TR" dirty="0" smtClean="0"/>
              <a:t> </a:t>
            </a:r>
            <a:r>
              <a:rPr lang="tr-TR" dirty="0" err="1" smtClean="0"/>
              <a:t>mutant</a:t>
            </a:r>
            <a:r>
              <a:rPr lang="tr-TR" dirty="0" smtClean="0"/>
              <a:t> olduğu fare </a:t>
            </a:r>
            <a:r>
              <a:rPr lang="tr-TR" dirty="0" err="1" smtClean="0"/>
              <a:t>embryosunda</a:t>
            </a:r>
            <a:r>
              <a:rPr lang="tr-TR" dirty="0" smtClean="0"/>
              <a:t> neredeyse bütün hücrelerin B-</a:t>
            </a:r>
            <a:r>
              <a:rPr lang="tr-TR" dirty="0" err="1" smtClean="0"/>
              <a:t>gal</a:t>
            </a:r>
            <a:r>
              <a:rPr lang="tr-TR" dirty="0" smtClean="0"/>
              <a:t> pozitif boyandığı gözlenmektedir.</a:t>
            </a:r>
            <a:endParaRPr lang="tr-TR" dirty="0"/>
          </a:p>
        </p:txBody>
      </p:sp>
    </p:spTree>
    <p:extLst>
      <p:ext uri="{BB962C8B-B14F-4D97-AF65-F5344CB8AC3E}">
        <p14:creationId xmlns:p14="http://schemas.microsoft.com/office/powerpoint/2010/main" val="811894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_10_0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435100"/>
            <a:ext cx="8524875"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57200" y="5638800"/>
            <a:ext cx="8305800" cy="923330"/>
          </a:xfrm>
          <a:prstGeom prst="rect">
            <a:avLst/>
          </a:prstGeom>
          <a:noFill/>
        </p:spPr>
        <p:txBody>
          <a:bodyPr wrap="square" rtlCol="0">
            <a:spAutoFit/>
          </a:bodyPr>
          <a:lstStyle/>
          <a:p>
            <a:r>
              <a:rPr lang="tr-TR" dirty="0" smtClean="0"/>
              <a:t>İnsan </a:t>
            </a:r>
            <a:r>
              <a:rPr lang="tr-TR" dirty="0" err="1" smtClean="0"/>
              <a:t>gastrointestinal</a:t>
            </a:r>
            <a:r>
              <a:rPr lang="tr-TR" dirty="0" smtClean="0"/>
              <a:t> tümörlerinde p16</a:t>
            </a:r>
            <a:r>
              <a:rPr lang="tr-TR" baseline="30000" dirty="0" smtClean="0"/>
              <a:t>INK4A</a:t>
            </a:r>
            <a:r>
              <a:rPr lang="tr-TR" dirty="0" smtClean="0"/>
              <a:t> ifade eden hücreler bölünmezken yani </a:t>
            </a:r>
            <a:r>
              <a:rPr lang="tr-TR" dirty="0" err="1" smtClean="0"/>
              <a:t>senesent</a:t>
            </a:r>
            <a:r>
              <a:rPr lang="tr-TR" dirty="0" smtClean="0"/>
              <a:t> durumda iken Ki67 (</a:t>
            </a:r>
            <a:r>
              <a:rPr lang="tr-TR" dirty="0" err="1" smtClean="0"/>
              <a:t>proliferasyon</a:t>
            </a:r>
            <a:r>
              <a:rPr lang="tr-TR" dirty="0" smtClean="0"/>
              <a:t> belirteci)  ifade eden hücrelerin </a:t>
            </a:r>
            <a:r>
              <a:rPr lang="tr-TR" dirty="0" err="1" smtClean="0"/>
              <a:t>prolifere</a:t>
            </a:r>
            <a:r>
              <a:rPr lang="tr-TR" dirty="0" smtClean="0"/>
              <a:t> olduğu ve p16</a:t>
            </a:r>
            <a:r>
              <a:rPr lang="tr-TR" baseline="30000" dirty="0" smtClean="0"/>
              <a:t>INK4A</a:t>
            </a:r>
            <a:r>
              <a:rPr lang="tr-TR" dirty="0" smtClean="0"/>
              <a:t> ifadesi göstermediği gözlenmiştir. </a:t>
            </a:r>
            <a:endParaRPr lang="tr-TR" dirty="0"/>
          </a:p>
        </p:txBody>
      </p:sp>
    </p:spTree>
    <p:extLst>
      <p:ext uri="{BB962C8B-B14F-4D97-AF65-F5344CB8AC3E}">
        <p14:creationId xmlns:p14="http://schemas.microsoft.com/office/powerpoint/2010/main" val="23570551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_10_0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478465"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038600" y="2485072"/>
            <a:ext cx="4648200" cy="1477328"/>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Kemoterapötik</a:t>
            </a:r>
            <a:r>
              <a:rPr lang="tr-TR" dirty="0" smtClean="0"/>
              <a:t> ilaçlar da tümör hücrelerinin </a:t>
            </a:r>
            <a:r>
              <a:rPr lang="tr-TR" dirty="0" err="1" smtClean="0"/>
              <a:t>senesense</a:t>
            </a:r>
            <a:r>
              <a:rPr lang="tr-TR" dirty="0" smtClean="0"/>
              <a:t> gitmesine sebep olabilirler.</a:t>
            </a:r>
          </a:p>
          <a:p>
            <a:pPr marL="285750" indent="-285750">
              <a:buFont typeface="Arial" panose="020B0604020202020204" pitchFamily="34" charset="0"/>
              <a:buChar char="•"/>
            </a:pPr>
            <a:r>
              <a:rPr lang="tr-TR" dirty="0" smtClean="0"/>
              <a:t>Figürde akciğer kanseri hücrelerinin </a:t>
            </a:r>
            <a:r>
              <a:rPr lang="tr-TR" dirty="0" err="1" smtClean="0"/>
              <a:t>karboplatin</a:t>
            </a:r>
            <a:r>
              <a:rPr lang="tr-TR" dirty="0" smtClean="0"/>
              <a:t> ve </a:t>
            </a:r>
            <a:r>
              <a:rPr lang="tr-TR" dirty="0" err="1" smtClean="0"/>
              <a:t>taxol</a:t>
            </a:r>
            <a:r>
              <a:rPr lang="tr-TR" dirty="0" smtClean="0"/>
              <a:t> tedavisinden sonraki B-</a:t>
            </a:r>
            <a:r>
              <a:rPr lang="tr-TR" dirty="0" err="1" smtClean="0"/>
              <a:t>gal</a:t>
            </a:r>
            <a:r>
              <a:rPr lang="tr-TR" dirty="0" smtClean="0"/>
              <a:t> boyama sonuçları görülmektedir.</a:t>
            </a:r>
            <a:endParaRPr lang="tr-TR" dirty="0"/>
          </a:p>
        </p:txBody>
      </p:sp>
    </p:spTree>
    <p:extLst>
      <p:ext uri="{BB962C8B-B14F-4D97-AF65-F5344CB8AC3E}">
        <p14:creationId xmlns:p14="http://schemas.microsoft.com/office/powerpoint/2010/main" val="3808895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Hücrelerin </a:t>
            </a:r>
            <a:r>
              <a:rPr lang="tr-TR" dirty="0" err="1" smtClean="0"/>
              <a:t>proliferatif</a:t>
            </a:r>
            <a:r>
              <a:rPr lang="tr-TR" dirty="0" smtClean="0"/>
              <a:t> yetenekleri </a:t>
            </a:r>
            <a:r>
              <a:rPr lang="tr-TR" dirty="0" err="1" smtClean="0"/>
              <a:t>telomerler</a:t>
            </a:r>
            <a:r>
              <a:rPr lang="tr-TR" dirty="0" smtClean="0"/>
              <a:t> tarafından </a:t>
            </a:r>
            <a:r>
              <a:rPr lang="tr-TR" dirty="0" err="1" smtClean="0"/>
              <a:t>limitlenir</a:t>
            </a:r>
            <a:r>
              <a:rPr lang="tr-TR" dirty="0" smtClean="0"/>
              <a:t>. </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69524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_10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482" y="381000"/>
            <a:ext cx="5080000" cy="39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85800" y="4724400"/>
            <a:ext cx="7772400" cy="1754326"/>
          </a:xfrm>
          <a:prstGeom prst="rect">
            <a:avLst/>
          </a:prstGeom>
          <a:noFill/>
        </p:spPr>
        <p:txBody>
          <a:bodyPr wrap="square" rtlCol="0">
            <a:spAutoFit/>
          </a:bodyPr>
          <a:lstStyle/>
          <a:p>
            <a:r>
              <a:rPr lang="tr-TR" dirty="0" err="1" smtClean="0"/>
              <a:t>Primer</a:t>
            </a:r>
            <a:r>
              <a:rPr lang="tr-TR" dirty="0" smtClean="0"/>
              <a:t> hücreler iki bariyer yüzünden uzun süre bölünemezler: </a:t>
            </a:r>
            <a:r>
              <a:rPr lang="tr-TR" dirty="0" err="1" smtClean="0"/>
              <a:t>replikatif</a:t>
            </a:r>
            <a:r>
              <a:rPr lang="tr-TR" dirty="0" smtClean="0"/>
              <a:t> </a:t>
            </a:r>
            <a:r>
              <a:rPr lang="tr-TR" dirty="0" err="1" smtClean="0"/>
              <a:t>senesens</a:t>
            </a:r>
            <a:r>
              <a:rPr lang="tr-TR" dirty="0" smtClean="0"/>
              <a:t> ve kriz.</a:t>
            </a:r>
          </a:p>
          <a:p>
            <a:r>
              <a:rPr lang="tr-TR" dirty="0" smtClean="0"/>
              <a:t>HEK hücreleri LT-antijeni sayesinde </a:t>
            </a:r>
            <a:r>
              <a:rPr lang="tr-TR" dirty="0" err="1" smtClean="0"/>
              <a:t>senesens</a:t>
            </a:r>
            <a:r>
              <a:rPr lang="tr-TR" dirty="0" smtClean="0"/>
              <a:t> bariyerini aşarlar ama kriz yüzünden hücrenin girdiği </a:t>
            </a:r>
            <a:r>
              <a:rPr lang="tr-TR" dirty="0" err="1" smtClean="0"/>
              <a:t>apoptotik</a:t>
            </a:r>
            <a:r>
              <a:rPr lang="tr-TR" dirty="0" smtClean="0"/>
              <a:t> süreci atlatamazlar.</a:t>
            </a:r>
          </a:p>
          <a:p>
            <a:r>
              <a:rPr lang="tr-TR" dirty="0" err="1" smtClean="0"/>
              <a:t>Senesent</a:t>
            </a:r>
            <a:r>
              <a:rPr lang="tr-TR" dirty="0" smtClean="0"/>
              <a:t> hücreler normal bir </a:t>
            </a:r>
            <a:r>
              <a:rPr lang="tr-TR" dirty="0" err="1" smtClean="0"/>
              <a:t>karyotipe</a:t>
            </a:r>
            <a:r>
              <a:rPr lang="tr-TR" dirty="0" smtClean="0"/>
              <a:t> sahipken, krizdeki hücrelerin </a:t>
            </a:r>
            <a:r>
              <a:rPr lang="tr-TR" dirty="0" err="1" smtClean="0"/>
              <a:t>karyotipleri</a:t>
            </a:r>
            <a:r>
              <a:rPr lang="tr-TR" dirty="0" smtClean="0"/>
              <a:t> düzensizdir.</a:t>
            </a:r>
            <a:endParaRPr lang="tr-TR" dirty="0"/>
          </a:p>
        </p:txBody>
      </p:sp>
    </p:spTree>
    <p:extLst>
      <p:ext uri="{BB962C8B-B14F-4D97-AF65-F5344CB8AC3E}">
        <p14:creationId xmlns:p14="http://schemas.microsoft.com/office/powerpoint/2010/main" val="33310600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_10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845300" cy="350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33400" y="4648200"/>
            <a:ext cx="8305800" cy="1754326"/>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Telomerler</a:t>
            </a:r>
            <a:r>
              <a:rPr lang="tr-TR" dirty="0" smtClean="0"/>
              <a:t> kromozomların uçlarında bulunan kromozomların birbirlerine birleşmesini engelleyen yapılardır.</a:t>
            </a:r>
          </a:p>
          <a:p>
            <a:pPr marL="285750" indent="-285750">
              <a:buFont typeface="Arial" panose="020B0604020202020204" pitchFamily="34" charset="0"/>
              <a:buChar char="•"/>
            </a:pPr>
            <a:r>
              <a:rPr lang="tr-TR" dirty="0" smtClean="0"/>
              <a:t>Kromozomların uçlarını korurlar.</a:t>
            </a:r>
          </a:p>
          <a:p>
            <a:pPr marL="285750" indent="-285750">
              <a:buFont typeface="Arial" panose="020B0604020202020204" pitchFamily="34" charset="0"/>
              <a:buChar char="•"/>
            </a:pPr>
            <a:r>
              <a:rPr lang="tr-TR" dirty="0" smtClean="0"/>
              <a:t>Hücrede kriz durumu kromozomların fonksiyonel </a:t>
            </a:r>
            <a:r>
              <a:rPr lang="tr-TR" dirty="0" err="1" smtClean="0"/>
              <a:t>telomerlerini</a:t>
            </a:r>
            <a:r>
              <a:rPr lang="tr-TR" dirty="0" smtClean="0"/>
              <a:t> kaybetmeleri ile tetiklenir.</a:t>
            </a:r>
          </a:p>
          <a:p>
            <a:endParaRPr lang="tr-TR" dirty="0"/>
          </a:p>
        </p:txBody>
      </p:sp>
    </p:spTree>
    <p:extLst>
      <p:ext uri="{BB962C8B-B14F-4D97-AF65-F5344CB8AC3E}">
        <p14:creationId xmlns:p14="http://schemas.microsoft.com/office/powerpoint/2010/main" val="6140584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igure_1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292100"/>
            <a:ext cx="7659688" cy="628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240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10_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3008166"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733800" y="914400"/>
            <a:ext cx="4876800" cy="2031325"/>
          </a:xfrm>
          <a:prstGeom prst="rect">
            <a:avLst/>
          </a:prstGeom>
          <a:noFill/>
        </p:spPr>
        <p:txBody>
          <a:bodyPr wrap="square" rtlCol="0">
            <a:spAutoFit/>
          </a:bodyPr>
          <a:lstStyle/>
          <a:p>
            <a:pPr marL="285750" indent="-285750">
              <a:buFont typeface="Arial" panose="020B0604020202020204" pitchFamily="34" charset="0"/>
              <a:buChar char="•"/>
            </a:pPr>
            <a:r>
              <a:rPr lang="tr-TR" dirty="0" smtClean="0"/>
              <a:t>Barbara </a:t>
            </a:r>
            <a:r>
              <a:rPr lang="tr-TR" dirty="0" err="1" smtClean="0"/>
              <a:t>McClintok</a:t>
            </a:r>
            <a:r>
              <a:rPr lang="tr-TR" dirty="0" smtClean="0"/>
              <a:t> 1941 yılında mısırda yaptığı çalışmalarda aktif </a:t>
            </a:r>
            <a:r>
              <a:rPr lang="tr-TR" dirty="0" err="1" smtClean="0"/>
              <a:t>telomerlerini</a:t>
            </a:r>
            <a:r>
              <a:rPr lang="tr-TR" dirty="0" smtClean="0"/>
              <a:t> </a:t>
            </a:r>
            <a:r>
              <a:rPr lang="tr-TR" dirty="0" err="1" smtClean="0"/>
              <a:t>kaybedeb</a:t>
            </a:r>
            <a:r>
              <a:rPr lang="tr-TR" dirty="0" smtClean="0"/>
              <a:t> kromozomların birbirine birleştiğini göstermiştir.</a:t>
            </a:r>
          </a:p>
          <a:p>
            <a:pPr marL="285750" indent="-285750">
              <a:buFont typeface="Arial" panose="020B0604020202020204" pitchFamily="34" charset="0"/>
              <a:buChar char="•"/>
            </a:pPr>
            <a:r>
              <a:rPr lang="tr-TR" dirty="0" smtClean="0"/>
              <a:t>Sonuçta oluşan </a:t>
            </a:r>
            <a:r>
              <a:rPr lang="tr-TR" dirty="0" err="1" smtClean="0"/>
              <a:t>megakromozomlar</a:t>
            </a:r>
            <a:r>
              <a:rPr lang="tr-TR" dirty="0" smtClean="0"/>
              <a:t> bir ya da birden fazla </a:t>
            </a:r>
            <a:r>
              <a:rPr lang="tr-TR" dirty="0" err="1" smtClean="0"/>
              <a:t>centromer</a:t>
            </a:r>
            <a:r>
              <a:rPr lang="tr-TR" dirty="0" smtClean="0"/>
              <a:t> içerirler ve birbirlerine birleşirler.</a:t>
            </a:r>
            <a:endParaRPr lang="tr-TR" dirty="0"/>
          </a:p>
        </p:txBody>
      </p:sp>
    </p:spTree>
    <p:extLst>
      <p:ext uri="{BB962C8B-B14F-4D97-AF65-F5344CB8AC3E}">
        <p14:creationId xmlns:p14="http://schemas.microsoft.com/office/powerpoint/2010/main" val="7942492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10_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574800"/>
            <a:ext cx="85248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5972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gure_10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801687"/>
            <a:ext cx="85248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17500" y="3581400"/>
            <a:ext cx="8445500" cy="1477328"/>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Telomerler</a:t>
            </a:r>
            <a:r>
              <a:rPr lang="tr-TR" dirty="0" smtClean="0"/>
              <a:t> tekrar eden </a:t>
            </a:r>
            <a:r>
              <a:rPr lang="tr-TR" dirty="0" err="1" smtClean="0"/>
              <a:t>hexa</a:t>
            </a:r>
            <a:r>
              <a:rPr lang="tr-TR" dirty="0" smtClean="0"/>
              <a:t>-nükleotidlerden meydana gelirler.</a:t>
            </a:r>
          </a:p>
          <a:p>
            <a:pPr marL="285750" indent="-285750">
              <a:buFont typeface="Arial" panose="020B0604020202020204" pitchFamily="34" charset="0"/>
              <a:buChar char="•"/>
            </a:pPr>
            <a:r>
              <a:rPr lang="tr-TR" dirty="0" smtClean="0"/>
              <a:t> 5’-TTAGGG-3’ ve 5’-CCCTAA-3’  </a:t>
            </a:r>
            <a:r>
              <a:rPr lang="tr-TR" dirty="0" err="1" smtClean="0"/>
              <a:t>telomeri</a:t>
            </a:r>
            <a:r>
              <a:rPr lang="tr-TR" dirty="0" smtClean="0"/>
              <a:t> oluşturan sekanslardır.</a:t>
            </a:r>
          </a:p>
          <a:p>
            <a:pPr marL="285750" indent="-285750">
              <a:buFont typeface="Arial" panose="020B0604020202020204" pitchFamily="34" charset="0"/>
              <a:buChar char="•"/>
            </a:pPr>
            <a:r>
              <a:rPr lang="tr-TR" dirty="0" smtClean="0"/>
              <a:t>Normal insan hücrelerinde bu tekrarlar birkaç bin tekrar ile 5-10 </a:t>
            </a:r>
            <a:r>
              <a:rPr lang="tr-TR" dirty="0" err="1" smtClean="0"/>
              <a:t>kb’lık</a:t>
            </a:r>
            <a:r>
              <a:rPr lang="tr-TR" dirty="0" smtClean="0"/>
              <a:t> sekanslar oluştururlar.</a:t>
            </a:r>
          </a:p>
          <a:p>
            <a:pPr marL="285750" indent="-285750">
              <a:buFont typeface="Arial" panose="020B0604020202020204" pitchFamily="34" charset="0"/>
              <a:buChar char="•"/>
            </a:pPr>
            <a:r>
              <a:rPr lang="tr-TR" dirty="0" smtClean="0"/>
              <a:t>G zengin zincir diğer zincirden </a:t>
            </a:r>
            <a:r>
              <a:rPr lang="tr-TR" smtClean="0"/>
              <a:t>daha uzundur.</a:t>
            </a:r>
            <a:endParaRPr lang="tr-TR" dirty="0"/>
          </a:p>
        </p:txBody>
      </p:sp>
    </p:spTree>
    <p:extLst>
      <p:ext uri="{BB962C8B-B14F-4D97-AF65-F5344CB8AC3E}">
        <p14:creationId xmlns:p14="http://schemas.microsoft.com/office/powerpoint/2010/main" val="3921418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figure_10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85800"/>
            <a:ext cx="852011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572000"/>
            <a:ext cx="8458200" cy="1200329"/>
          </a:xfrm>
          <a:prstGeom prst="rect">
            <a:avLst/>
          </a:prstGeom>
          <a:noFill/>
        </p:spPr>
        <p:txBody>
          <a:bodyPr wrap="square" rtlCol="0">
            <a:spAutoFit/>
          </a:bodyPr>
          <a:lstStyle/>
          <a:p>
            <a:pPr marL="285750" indent="-285750">
              <a:buFont typeface="Arial"/>
              <a:buChar char="•"/>
            </a:pPr>
            <a:r>
              <a:rPr lang="en-US" dirty="0" smtClean="0"/>
              <a:t>3’ </a:t>
            </a:r>
            <a:r>
              <a:rPr lang="en-US" dirty="0" err="1" smtClean="0"/>
              <a:t>ucundaki</a:t>
            </a:r>
            <a:r>
              <a:rPr lang="en-US" dirty="0" smtClean="0"/>
              <a:t> </a:t>
            </a:r>
            <a:r>
              <a:rPr lang="en-US" dirty="0" err="1" smtClean="0"/>
              <a:t>uzun</a:t>
            </a:r>
            <a:r>
              <a:rPr lang="en-US" dirty="0" smtClean="0"/>
              <a:t> </a:t>
            </a:r>
            <a:r>
              <a:rPr lang="en-US" dirty="0" err="1" smtClean="0"/>
              <a:t>bölge</a:t>
            </a:r>
            <a:r>
              <a:rPr lang="en-US" dirty="0" smtClean="0"/>
              <a:t> (overhang) </a:t>
            </a:r>
            <a:r>
              <a:rPr lang="en-US" dirty="0" err="1" smtClean="0"/>
              <a:t>kendi</a:t>
            </a:r>
            <a:r>
              <a:rPr lang="en-US" dirty="0" smtClean="0"/>
              <a:t> </a:t>
            </a:r>
            <a:r>
              <a:rPr lang="en-US" dirty="0" err="1" smtClean="0"/>
              <a:t>üzerine</a:t>
            </a:r>
            <a:r>
              <a:rPr lang="en-US" dirty="0" smtClean="0"/>
              <a:t> </a:t>
            </a:r>
            <a:r>
              <a:rPr lang="en-US" dirty="0" err="1" smtClean="0"/>
              <a:t>katlanır</a:t>
            </a:r>
            <a:r>
              <a:rPr lang="en-US" dirty="0" smtClean="0"/>
              <a:t> </a:t>
            </a:r>
            <a:r>
              <a:rPr lang="en-US" dirty="0" err="1" smtClean="0"/>
              <a:t>ve</a:t>
            </a:r>
            <a:r>
              <a:rPr lang="en-US" dirty="0" smtClean="0"/>
              <a:t> t-loop </a:t>
            </a:r>
            <a:r>
              <a:rPr lang="en-US" dirty="0" err="1" smtClean="0"/>
              <a:t>adındaki</a:t>
            </a:r>
            <a:r>
              <a:rPr lang="en-US" dirty="0" smtClean="0"/>
              <a:t> </a:t>
            </a:r>
            <a:r>
              <a:rPr lang="en-US" dirty="0" err="1" smtClean="0"/>
              <a:t>yapıyı</a:t>
            </a:r>
            <a:r>
              <a:rPr lang="en-US" dirty="0" smtClean="0"/>
              <a:t> </a:t>
            </a:r>
            <a:r>
              <a:rPr lang="en-US" dirty="0" err="1" smtClean="0"/>
              <a:t>oluşturur</a:t>
            </a:r>
            <a:r>
              <a:rPr lang="en-US" dirty="0" smtClean="0"/>
              <a:t>.</a:t>
            </a:r>
          </a:p>
          <a:p>
            <a:pPr marL="285750" indent="-285750">
              <a:buFont typeface="Arial"/>
              <a:buChar char="•"/>
            </a:pPr>
            <a:r>
              <a:rPr lang="en-US" dirty="0" smtClean="0"/>
              <a:t>T-</a:t>
            </a:r>
            <a:r>
              <a:rPr lang="en-US" dirty="0" err="1" smtClean="0"/>
              <a:t>loop’un</a:t>
            </a:r>
            <a:r>
              <a:rPr lang="en-US" dirty="0" smtClean="0"/>
              <a:t> </a:t>
            </a:r>
            <a:r>
              <a:rPr lang="en-US" dirty="0" err="1" smtClean="0"/>
              <a:t>görevi</a:t>
            </a:r>
            <a:r>
              <a:rPr lang="en-US" dirty="0" smtClean="0"/>
              <a:t> </a:t>
            </a:r>
            <a:r>
              <a:rPr lang="en-US" dirty="0" err="1" smtClean="0"/>
              <a:t>büyük</a:t>
            </a:r>
            <a:r>
              <a:rPr lang="en-US" dirty="0" smtClean="0"/>
              <a:t> </a:t>
            </a:r>
            <a:r>
              <a:rPr lang="en-US" dirty="0" err="1" smtClean="0"/>
              <a:t>ihtimal</a:t>
            </a:r>
            <a:r>
              <a:rPr lang="en-US" dirty="0" smtClean="0"/>
              <a:t> </a:t>
            </a:r>
            <a:r>
              <a:rPr lang="en-US" dirty="0" err="1" smtClean="0"/>
              <a:t>lineer</a:t>
            </a:r>
            <a:r>
              <a:rPr lang="en-US" dirty="0" smtClean="0"/>
              <a:t> </a:t>
            </a:r>
            <a:r>
              <a:rPr lang="en-US" dirty="0" err="1" smtClean="0"/>
              <a:t>DNA’nın</a:t>
            </a:r>
            <a:r>
              <a:rPr lang="en-US" dirty="0" smtClean="0"/>
              <a:t> </a:t>
            </a:r>
            <a:r>
              <a:rPr lang="en-US" dirty="0" err="1" smtClean="0"/>
              <a:t>uç</a:t>
            </a:r>
            <a:r>
              <a:rPr lang="en-US" dirty="0" smtClean="0"/>
              <a:t> </a:t>
            </a:r>
            <a:r>
              <a:rPr lang="en-US" dirty="0" err="1" smtClean="0"/>
              <a:t>bölgelerini</a:t>
            </a:r>
            <a:r>
              <a:rPr lang="en-US" dirty="0" smtClean="0"/>
              <a:t> </a:t>
            </a:r>
            <a:r>
              <a:rPr lang="en-US" dirty="0" err="1" smtClean="0"/>
              <a:t>korumaktır</a:t>
            </a:r>
            <a:r>
              <a:rPr lang="en-US" dirty="0" smtClean="0"/>
              <a:t>.</a:t>
            </a:r>
          </a:p>
          <a:p>
            <a:endParaRPr lang="en-US" dirty="0"/>
          </a:p>
        </p:txBody>
      </p:sp>
    </p:spTree>
    <p:extLst>
      <p:ext uri="{BB962C8B-B14F-4D97-AF65-F5344CB8AC3E}">
        <p14:creationId xmlns:p14="http://schemas.microsoft.com/office/powerpoint/2010/main" val="27943030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igure_10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342900"/>
            <a:ext cx="7154863"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781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figure_10_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592350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4953000"/>
            <a:ext cx="7848600" cy="923330"/>
          </a:xfrm>
          <a:prstGeom prst="rect">
            <a:avLst/>
          </a:prstGeom>
          <a:noFill/>
        </p:spPr>
        <p:txBody>
          <a:bodyPr wrap="square" rtlCol="0">
            <a:spAutoFit/>
          </a:bodyPr>
          <a:lstStyle/>
          <a:p>
            <a:r>
              <a:rPr lang="en-US" dirty="0" err="1" smtClean="0"/>
              <a:t>Hexanükleotidler</a:t>
            </a:r>
            <a:r>
              <a:rPr lang="en-US" dirty="0" smtClean="0"/>
              <a:t> </a:t>
            </a:r>
            <a:r>
              <a:rPr lang="en-US" dirty="0" err="1" smtClean="0"/>
              <a:t>tarafından</a:t>
            </a:r>
            <a:r>
              <a:rPr lang="en-US" dirty="0" smtClean="0"/>
              <a:t> </a:t>
            </a:r>
            <a:r>
              <a:rPr lang="en-US" dirty="0" err="1" smtClean="0"/>
              <a:t>oluşmuş</a:t>
            </a:r>
            <a:r>
              <a:rPr lang="en-US" dirty="0" smtClean="0"/>
              <a:t> </a:t>
            </a:r>
            <a:r>
              <a:rPr lang="en-US" dirty="0" err="1" smtClean="0"/>
              <a:t>çift</a:t>
            </a:r>
            <a:r>
              <a:rPr lang="en-US" dirty="0" smtClean="0"/>
              <a:t> </a:t>
            </a:r>
            <a:r>
              <a:rPr lang="en-US" dirty="0" err="1" smtClean="0"/>
              <a:t>sarmal</a:t>
            </a:r>
            <a:r>
              <a:rPr lang="en-US" dirty="0" smtClean="0"/>
              <a:t> </a:t>
            </a:r>
            <a:r>
              <a:rPr lang="en-US" dirty="0" err="1" smtClean="0"/>
              <a:t>DNA’yı</a:t>
            </a:r>
            <a:r>
              <a:rPr lang="en-US" dirty="0" smtClean="0"/>
              <a:t> </a:t>
            </a:r>
            <a:r>
              <a:rPr lang="en-US" dirty="0" err="1" smtClean="0"/>
              <a:t>ve</a:t>
            </a:r>
            <a:r>
              <a:rPr lang="en-US" dirty="0" smtClean="0"/>
              <a:t> </a:t>
            </a:r>
            <a:r>
              <a:rPr lang="en-US" dirty="0" err="1" smtClean="0"/>
              <a:t>tek</a:t>
            </a:r>
            <a:r>
              <a:rPr lang="en-US" dirty="0" smtClean="0"/>
              <a:t> </a:t>
            </a:r>
            <a:r>
              <a:rPr lang="en-US" dirty="0" err="1" smtClean="0"/>
              <a:t>sarmal</a:t>
            </a:r>
            <a:r>
              <a:rPr lang="en-US" dirty="0" smtClean="0"/>
              <a:t> overhang </a:t>
            </a:r>
            <a:r>
              <a:rPr lang="en-US" dirty="0" err="1" smtClean="0"/>
              <a:t>bölgesini</a:t>
            </a:r>
            <a:r>
              <a:rPr lang="en-US" dirty="0" smtClean="0"/>
              <a:t> </a:t>
            </a:r>
            <a:r>
              <a:rPr lang="en-US" dirty="0" err="1" smtClean="0"/>
              <a:t>tanıyıp</a:t>
            </a:r>
            <a:r>
              <a:rPr lang="en-US" dirty="0" smtClean="0"/>
              <a:t> </a:t>
            </a:r>
            <a:r>
              <a:rPr lang="en-US" dirty="0" err="1" smtClean="0"/>
              <a:t>bu</a:t>
            </a:r>
            <a:r>
              <a:rPr lang="en-US" dirty="0" smtClean="0"/>
              <a:t> </a:t>
            </a:r>
            <a:r>
              <a:rPr lang="en-US" dirty="0" err="1" smtClean="0"/>
              <a:t>bölgelere</a:t>
            </a:r>
            <a:r>
              <a:rPr lang="en-US" dirty="0" smtClean="0"/>
              <a:t> </a:t>
            </a:r>
            <a:r>
              <a:rPr lang="en-US" dirty="0" err="1" smtClean="0"/>
              <a:t>bağlanan</a:t>
            </a:r>
            <a:r>
              <a:rPr lang="en-US" dirty="0" smtClean="0"/>
              <a:t> </a:t>
            </a:r>
            <a:r>
              <a:rPr lang="en-US" dirty="0" err="1" smtClean="0"/>
              <a:t>proteinler</a:t>
            </a:r>
            <a:r>
              <a:rPr lang="en-US" dirty="0" smtClean="0"/>
              <a:t> </a:t>
            </a:r>
            <a:r>
              <a:rPr lang="en-US" dirty="0" err="1" smtClean="0"/>
              <a:t>ile</a:t>
            </a:r>
            <a:r>
              <a:rPr lang="en-US" dirty="0" smtClean="0"/>
              <a:t> </a:t>
            </a:r>
            <a:r>
              <a:rPr lang="en-US" dirty="0" err="1" smtClean="0"/>
              <a:t>birlikte</a:t>
            </a:r>
            <a:r>
              <a:rPr lang="en-US" dirty="0" smtClean="0"/>
              <a:t> </a:t>
            </a:r>
            <a:r>
              <a:rPr lang="en-US" dirty="0" err="1" smtClean="0"/>
              <a:t>bütün</a:t>
            </a:r>
            <a:r>
              <a:rPr lang="en-US" dirty="0" smtClean="0"/>
              <a:t> </a:t>
            </a:r>
            <a:r>
              <a:rPr lang="en-US" dirty="0" err="1" smtClean="0"/>
              <a:t>bu</a:t>
            </a:r>
            <a:r>
              <a:rPr lang="en-US" dirty="0" smtClean="0"/>
              <a:t> </a:t>
            </a:r>
            <a:r>
              <a:rPr lang="en-US" dirty="0" err="1" smtClean="0"/>
              <a:t>yapıya</a:t>
            </a:r>
            <a:r>
              <a:rPr lang="en-US" dirty="0" smtClean="0"/>
              <a:t> </a:t>
            </a:r>
            <a:r>
              <a:rPr lang="en-US" b="1" dirty="0" err="1" smtClean="0"/>
              <a:t>telomer</a:t>
            </a:r>
            <a:r>
              <a:rPr lang="en-US" dirty="0" smtClean="0"/>
              <a:t> </a:t>
            </a:r>
            <a:r>
              <a:rPr lang="en-US" dirty="0" err="1" smtClean="0"/>
              <a:t>adı</a:t>
            </a:r>
            <a:r>
              <a:rPr lang="en-US" dirty="0" smtClean="0"/>
              <a:t> </a:t>
            </a:r>
            <a:r>
              <a:rPr lang="en-US" dirty="0" err="1" smtClean="0"/>
              <a:t>verilir</a:t>
            </a:r>
            <a:r>
              <a:rPr lang="en-US" dirty="0" smtClean="0"/>
              <a:t>.</a:t>
            </a:r>
            <a:endParaRPr lang="en-US" dirty="0"/>
          </a:p>
        </p:txBody>
      </p:sp>
    </p:spTree>
    <p:extLst>
      <p:ext uri="{BB962C8B-B14F-4D97-AF65-F5344CB8AC3E}">
        <p14:creationId xmlns:p14="http://schemas.microsoft.com/office/powerpoint/2010/main" val="42215822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figure_10_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333500"/>
            <a:ext cx="8520113"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8327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figure_10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57773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152400"/>
            <a:ext cx="4191000" cy="7294305"/>
          </a:xfrm>
          <a:prstGeom prst="rect">
            <a:avLst/>
          </a:prstGeom>
          <a:noFill/>
        </p:spPr>
        <p:txBody>
          <a:bodyPr wrap="square" rtlCol="0">
            <a:spAutoFit/>
          </a:bodyPr>
          <a:lstStyle/>
          <a:p>
            <a:pPr marL="285750" indent="-285750">
              <a:buFont typeface="Arial"/>
              <a:buChar char="•"/>
            </a:pPr>
            <a:r>
              <a:rPr lang="en-US" dirty="0" err="1" smtClean="0"/>
              <a:t>Kromozomun</a:t>
            </a:r>
            <a:r>
              <a:rPr lang="en-US" dirty="0" smtClean="0"/>
              <a:t> </a:t>
            </a:r>
            <a:r>
              <a:rPr lang="en-US" dirty="0" err="1" smtClean="0"/>
              <a:t>orta</a:t>
            </a:r>
            <a:r>
              <a:rPr lang="en-US" dirty="0" smtClean="0"/>
              <a:t> </a:t>
            </a:r>
            <a:r>
              <a:rPr lang="en-US" dirty="0" err="1" smtClean="0"/>
              <a:t>bölgelerinde</a:t>
            </a:r>
            <a:r>
              <a:rPr lang="en-US" dirty="0" smtClean="0"/>
              <a:t> S </a:t>
            </a:r>
            <a:r>
              <a:rPr lang="en-US" dirty="0" err="1" smtClean="0"/>
              <a:t>fazı</a:t>
            </a:r>
            <a:r>
              <a:rPr lang="en-US" dirty="0" smtClean="0"/>
              <a:t> </a:t>
            </a:r>
            <a:r>
              <a:rPr lang="en-US" dirty="0" err="1" smtClean="0"/>
              <a:t>sırasında</a:t>
            </a:r>
            <a:r>
              <a:rPr lang="en-US" dirty="0" smtClean="0"/>
              <a:t> DNA </a:t>
            </a:r>
            <a:r>
              <a:rPr lang="en-US" dirty="0" err="1" smtClean="0"/>
              <a:t>replikasyonu</a:t>
            </a:r>
            <a:r>
              <a:rPr lang="en-US" dirty="0" smtClean="0"/>
              <a:t> 3’ OH </a:t>
            </a:r>
            <a:r>
              <a:rPr lang="en-US" dirty="0" err="1" smtClean="0"/>
              <a:t>ucunu</a:t>
            </a:r>
            <a:r>
              <a:rPr lang="en-US" dirty="0" smtClean="0"/>
              <a:t> primer </a:t>
            </a:r>
            <a:r>
              <a:rPr lang="en-US" dirty="0" err="1" smtClean="0"/>
              <a:t>olarak</a:t>
            </a:r>
            <a:r>
              <a:rPr lang="en-US" dirty="0" smtClean="0"/>
              <a:t> </a:t>
            </a:r>
            <a:r>
              <a:rPr lang="en-US" dirty="0" err="1" smtClean="0"/>
              <a:t>kullanıp</a:t>
            </a:r>
            <a:r>
              <a:rPr lang="en-US" dirty="0" smtClean="0"/>
              <a:t> </a:t>
            </a:r>
            <a:r>
              <a:rPr lang="en-US" dirty="0" err="1" smtClean="0"/>
              <a:t>replike</a:t>
            </a:r>
            <a:r>
              <a:rPr lang="en-US" dirty="0" smtClean="0"/>
              <a:t> </a:t>
            </a:r>
            <a:r>
              <a:rPr lang="en-US" dirty="0" err="1" smtClean="0"/>
              <a:t>olurken</a:t>
            </a:r>
            <a:r>
              <a:rPr lang="en-US" dirty="0" smtClean="0"/>
              <a:t> </a:t>
            </a:r>
            <a:r>
              <a:rPr lang="en-US" dirty="0" err="1" smtClean="0"/>
              <a:t>diğer</a:t>
            </a:r>
            <a:r>
              <a:rPr lang="en-US" dirty="0" smtClean="0"/>
              <a:t> </a:t>
            </a:r>
            <a:r>
              <a:rPr lang="en-US" dirty="0" err="1" smtClean="0"/>
              <a:t>sarmalda</a:t>
            </a:r>
            <a:r>
              <a:rPr lang="en-US" dirty="0" smtClean="0"/>
              <a:t> </a:t>
            </a:r>
            <a:r>
              <a:rPr lang="en-US" dirty="0" err="1" smtClean="0"/>
              <a:t>RNA’yı</a:t>
            </a:r>
            <a:r>
              <a:rPr lang="en-US" dirty="0" smtClean="0"/>
              <a:t> primer </a:t>
            </a:r>
            <a:r>
              <a:rPr lang="en-US" dirty="0" err="1" smtClean="0"/>
              <a:t>olarak</a:t>
            </a:r>
            <a:r>
              <a:rPr lang="en-US" dirty="0" smtClean="0"/>
              <a:t> </a:t>
            </a:r>
            <a:r>
              <a:rPr lang="en-US" dirty="0" err="1" smtClean="0"/>
              <a:t>kullanıp</a:t>
            </a:r>
            <a:r>
              <a:rPr lang="en-US" dirty="0" smtClean="0"/>
              <a:t> </a:t>
            </a:r>
            <a:r>
              <a:rPr lang="en-US" dirty="0" err="1" smtClean="0"/>
              <a:t>replikasyonu</a:t>
            </a:r>
            <a:r>
              <a:rPr lang="en-US" dirty="0" smtClean="0"/>
              <a:t> </a:t>
            </a:r>
            <a:r>
              <a:rPr lang="en-US" dirty="0" err="1" smtClean="0"/>
              <a:t>tamamlar</a:t>
            </a:r>
            <a:r>
              <a:rPr lang="en-US" dirty="0" smtClean="0"/>
              <a:t>.</a:t>
            </a:r>
            <a:endParaRPr lang="en-US" dirty="0"/>
          </a:p>
          <a:p>
            <a:pPr marL="285750" indent="-285750">
              <a:buFont typeface="Arial"/>
              <a:buChar char="•"/>
            </a:pPr>
            <a:r>
              <a:rPr lang="en-US" dirty="0" err="1" smtClean="0"/>
              <a:t>Eğer</a:t>
            </a:r>
            <a:r>
              <a:rPr lang="en-US" dirty="0" smtClean="0"/>
              <a:t> </a:t>
            </a:r>
            <a:r>
              <a:rPr lang="en-US" dirty="0" err="1" smtClean="0"/>
              <a:t>bu</a:t>
            </a:r>
            <a:r>
              <a:rPr lang="en-US" dirty="0" smtClean="0"/>
              <a:t> RNA </a:t>
            </a:r>
            <a:r>
              <a:rPr lang="en-US" dirty="0" err="1" smtClean="0"/>
              <a:t>primerlerini</a:t>
            </a:r>
            <a:r>
              <a:rPr lang="en-US" dirty="0" smtClean="0"/>
              <a:t> </a:t>
            </a:r>
            <a:r>
              <a:rPr lang="en-US" dirty="0" err="1" smtClean="0"/>
              <a:t>koyan</a:t>
            </a:r>
            <a:r>
              <a:rPr lang="en-US" dirty="0" smtClean="0"/>
              <a:t> </a:t>
            </a:r>
            <a:r>
              <a:rPr lang="en-US" b="1" dirty="0" err="1" smtClean="0"/>
              <a:t>primase</a:t>
            </a:r>
            <a:r>
              <a:rPr lang="en-US" b="1" dirty="0" smtClean="0"/>
              <a:t> </a:t>
            </a:r>
            <a:r>
              <a:rPr lang="en-US" dirty="0" err="1" smtClean="0"/>
              <a:t>enzimi</a:t>
            </a:r>
            <a:r>
              <a:rPr lang="en-US" dirty="0" smtClean="0"/>
              <a:t> RNA </a:t>
            </a:r>
            <a:r>
              <a:rPr lang="en-US" dirty="0" err="1" smtClean="0"/>
              <a:t>primerini</a:t>
            </a:r>
            <a:r>
              <a:rPr lang="en-US" dirty="0" smtClean="0"/>
              <a:t> 3’ </a:t>
            </a:r>
            <a:r>
              <a:rPr lang="en-US" dirty="0" err="1" smtClean="0"/>
              <a:t>ucundan</a:t>
            </a:r>
            <a:r>
              <a:rPr lang="en-US" dirty="0" smtClean="0"/>
              <a:t> </a:t>
            </a:r>
            <a:r>
              <a:rPr lang="en-US" dirty="0" err="1" smtClean="0"/>
              <a:t>biraz</a:t>
            </a:r>
            <a:r>
              <a:rPr lang="en-US" dirty="0" smtClean="0"/>
              <a:t> </a:t>
            </a:r>
            <a:r>
              <a:rPr lang="en-US" dirty="0" err="1" smtClean="0"/>
              <a:t>içeri</a:t>
            </a:r>
            <a:r>
              <a:rPr lang="en-US" dirty="0" smtClean="0"/>
              <a:t> </a:t>
            </a:r>
            <a:r>
              <a:rPr lang="en-US" dirty="0" err="1" smtClean="0"/>
              <a:t>doğru</a:t>
            </a:r>
            <a:r>
              <a:rPr lang="en-US" dirty="0" smtClean="0"/>
              <a:t> </a:t>
            </a:r>
            <a:r>
              <a:rPr lang="en-US" dirty="0" err="1" smtClean="0"/>
              <a:t>koyarsa</a:t>
            </a:r>
            <a:r>
              <a:rPr lang="en-US" dirty="0" smtClean="0"/>
              <a:t> DNA </a:t>
            </a:r>
            <a:r>
              <a:rPr lang="en-US" dirty="0" err="1" smtClean="0"/>
              <a:t>replikasyonu</a:t>
            </a:r>
            <a:r>
              <a:rPr lang="en-US" dirty="0" smtClean="0"/>
              <a:t> </a:t>
            </a:r>
            <a:r>
              <a:rPr lang="en-US" dirty="0" err="1" smtClean="0"/>
              <a:t>biraz</a:t>
            </a:r>
            <a:r>
              <a:rPr lang="en-US" dirty="0" smtClean="0"/>
              <a:t> </a:t>
            </a:r>
            <a:r>
              <a:rPr lang="en-US" dirty="0" err="1" smtClean="0"/>
              <a:t>içeriden</a:t>
            </a:r>
            <a:r>
              <a:rPr lang="en-US" dirty="0" smtClean="0"/>
              <a:t> </a:t>
            </a:r>
            <a:r>
              <a:rPr lang="en-US" dirty="0" err="1" smtClean="0"/>
              <a:t>başlar</a:t>
            </a:r>
            <a:r>
              <a:rPr lang="en-US" dirty="0" smtClean="0"/>
              <a:t> </a:t>
            </a:r>
            <a:r>
              <a:rPr lang="en-US" dirty="0" err="1" smtClean="0"/>
              <a:t>ve</a:t>
            </a:r>
            <a:r>
              <a:rPr lang="en-US" dirty="0" smtClean="0"/>
              <a:t> </a:t>
            </a:r>
            <a:r>
              <a:rPr lang="en-US" dirty="0" err="1" smtClean="0"/>
              <a:t>kromozomun</a:t>
            </a:r>
            <a:r>
              <a:rPr lang="en-US" dirty="0" smtClean="0"/>
              <a:t> </a:t>
            </a:r>
            <a:r>
              <a:rPr lang="en-US" dirty="0" err="1" smtClean="0"/>
              <a:t>bir</a:t>
            </a:r>
            <a:r>
              <a:rPr lang="en-US" dirty="0" smtClean="0"/>
              <a:t> </a:t>
            </a:r>
            <a:r>
              <a:rPr lang="en-US" dirty="0" err="1" smtClean="0"/>
              <a:t>ucu</a:t>
            </a:r>
            <a:r>
              <a:rPr lang="en-US" dirty="0" smtClean="0"/>
              <a:t> </a:t>
            </a:r>
            <a:r>
              <a:rPr lang="en-US" dirty="0" err="1" smtClean="0"/>
              <a:t>doğru</a:t>
            </a:r>
            <a:r>
              <a:rPr lang="en-US" dirty="0" smtClean="0"/>
              <a:t> </a:t>
            </a:r>
            <a:r>
              <a:rPr lang="en-US" dirty="0" err="1" smtClean="0"/>
              <a:t>şekilde</a:t>
            </a:r>
            <a:r>
              <a:rPr lang="en-US" dirty="0" smtClean="0"/>
              <a:t> </a:t>
            </a:r>
            <a:r>
              <a:rPr lang="en-US" dirty="0" err="1" smtClean="0"/>
              <a:t>replike</a:t>
            </a:r>
            <a:r>
              <a:rPr lang="en-US" dirty="0" smtClean="0"/>
              <a:t> </a:t>
            </a:r>
            <a:r>
              <a:rPr lang="en-US" dirty="0" err="1" smtClean="0"/>
              <a:t>olmamış</a:t>
            </a:r>
            <a:r>
              <a:rPr lang="en-US" dirty="0" smtClean="0"/>
              <a:t> </a:t>
            </a:r>
            <a:r>
              <a:rPr lang="en-US" dirty="0" err="1" smtClean="0"/>
              <a:t>olur</a:t>
            </a:r>
            <a:r>
              <a:rPr lang="en-US" dirty="0" smtClean="0"/>
              <a:t>.</a:t>
            </a:r>
            <a:endParaRPr lang="en-US" dirty="0"/>
          </a:p>
          <a:p>
            <a:pPr marL="285750" indent="-285750">
              <a:buFont typeface="Arial"/>
              <a:buChar char="•"/>
            </a:pPr>
            <a:r>
              <a:rPr lang="en-US" dirty="0" smtClean="0"/>
              <a:t>Bu durum her </a:t>
            </a:r>
            <a:r>
              <a:rPr lang="en-US" dirty="0" err="1" smtClean="0"/>
              <a:t>hücre</a:t>
            </a:r>
            <a:r>
              <a:rPr lang="en-US" dirty="0" smtClean="0"/>
              <a:t> </a:t>
            </a:r>
            <a:r>
              <a:rPr lang="en-US" dirty="0" err="1" smtClean="0"/>
              <a:t>döngüsünün</a:t>
            </a:r>
            <a:r>
              <a:rPr lang="en-US" dirty="0" smtClean="0"/>
              <a:t> </a:t>
            </a:r>
            <a:r>
              <a:rPr lang="en-US" dirty="0" err="1" smtClean="0"/>
              <a:t>sonunda</a:t>
            </a:r>
            <a:r>
              <a:rPr lang="en-US" dirty="0" smtClean="0"/>
              <a:t> </a:t>
            </a:r>
            <a:r>
              <a:rPr lang="en-US" dirty="0" err="1" smtClean="0"/>
              <a:t>telomer</a:t>
            </a:r>
            <a:r>
              <a:rPr lang="en-US" dirty="0" smtClean="0"/>
              <a:t> </a:t>
            </a:r>
            <a:r>
              <a:rPr lang="en-US" dirty="0" err="1" smtClean="0"/>
              <a:t>bölgelerinin</a:t>
            </a:r>
            <a:r>
              <a:rPr lang="en-US" dirty="0" smtClean="0"/>
              <a:t> </a:t>
            </a:r>
            <a:r>
              <a:rPr lang="en-US" dirty="0" err="1" smtClean="0"/>
              <a:t>neden</a:t>
            </a:r>
            <a:r>
              <a:rPr lang="en-US" dirty="0" smtClean="0"/>
              <a:t> </a:t>
            </a:r>
            <a:r>
              <a:rPr lang="en-US" dirty="0" err="1" smtClean="0"/>
              <a:t>kısaldığını</a:t>
            </a:r>
            <a:r>
              <a:rPr lang="en-US" dirty="0" smtClean="0"/>
              <a:t> </a:t>
            </a:r>
            <a:r>
              <a:rPr lang="en-US" dirty="0" err="1" smtClean="0"/>
              <a:t>açıklamaktadır</a:t>
            </a:r>
            <a:r>
              <a:rPr lang="en-US" dirty="0" smtClean="0"/>
              <a:t>.</a:t>
            </a:r>
            <a:endParaRPr lang="en-US" dirty="0"/>
          </a:p>
          <a:p>
            <a:pPr marL="285750" indent="-285750">
              <a:buFont typeface="Arial"/>
              <a:buChar char="•"/>
            </a:pPr>
            <a:r>
              <a:rPr lang="en-US" dirty="0" err="1" smtClean="0"/>
              <a:t>Bunun</a:t>
            </a:r>
            <a:r>
              <a:rPr lang="en-US" dirty="0" smtClean="0"/>
              <a:t> </a:t>
            </a:r>
            <a:r>
              <a:rPr lang="en-US" dirty="0" err="1" smtClean="0"/>
              <a:t>yanında</a:t>
            </a:r>
            <a:r>
              <a:rPr lang="en-US" dirty="0" smtClean="0"/>
              <a:t> </a:t>
            </a:r>
            <a:r>
              <a:rPr lang="en-US" dirty="0" err="1" smtClean="0"/>
              <a:t>telomer</a:t>
            </a:r>
            <a:r>
              <a:rPr lang="en-US" dirty="0" smtClean="0"/>
              <a:t> </a:t>
            </a:r>
            <a:r>
              <a:rPr lang="en-US" dirty="0" err="1" smtClean="0"/>
              <a:t>uçlarını</a:t>
            </a:r>
            <a:r>
              <a:rPr lang="en-US" dirty="0" smtClean="0"/>
              <a:t> </a:t>
            </a:r>
            <a:r>
              <a:rPr lang="en-US" dirty="0" err="1" smtClean="0"/>
              <a:t>sürekl</a:t>
            </a:r>
            <a:r>
              <a:rPr lang="en-US" dirty="0" smtClean="0"/>
              <a:t> </a:t>
            </a:r>
            <a:r>
              <a:rPr lang="en-US" dirty="0" err="1" smtClean="0"/>
              <a:t>olarak</a:t>
            </a:r>
            <a:r>
              <a:rPr lang="en-US" dirty="0" smtClean="0"/>
              <a:t> </a:t>
            </a:r>
            <a:r>
              <a:rPr lang="en-US" dirty="0" err="1" smtClean="0"/>
              <a:t>kemiren</a:t>
            </a:r>
            <a:r>
              <a:rPr lang="en-US" dirty="0" smtClean="0"/>
              <a:t> </a:t>
            </a:r>
            <a:r>
              <a:rPr lang="en-US" dirty="0" err="1" smtClean="0"/>
              <a:t>exonükleazlar</a:t>
            </a:r>
            <a:r>
              <a:rPr lang="en-US" dirty="0" smtClean="0"/>
              <a:t> da </a:t>
            </a:r>
            <a:r>
              <a:rPr lang="en-US" dirty="0" err="1" smtClean="0"/>
              <a:t>telomer</a:t>
            </a:r>
            <a:r>
              <a:rPr lang="en-US" dirty="0" smtClean="0"/>
              <a:t> </a:t>
            </a:r>
            <a:r>
              <a:rPr lang="en-US" dirty="0" err="1" smtClean="0"/>
              <a:t>erozyonuna</a:t>
            </a:r>
            <a:r>
              <a:rPr lang="en-US" dirty="0" smtClean="0"/>
              <a:t> </a:t>
            </a:r>
            <a:r>
              <a:rPr lang="en-US" dirty="0" err="1" smtClean="0"/>
              <a:t>katkı</a:t>
            </a:r>
            <a:r>
              <a:rPr lang="en-US" dirty="0" smtClean="0"/>
              <a:t> </a:t>
            </a:r>
            <a:r>
              <a:rPr lang="en-US" dirty="0" err="1" smtClean="0"/>
              <a:t>sağlamaktadır</a:t>
            </a:r>
            <a:r>
              <a:rPr lang="en-US" dirty="0" smtClean="0"/>
              <a:t>.</a:t>
            </a:r>
            <a:endParaRPr lang="en-US" dirty="0"/>
          </a:p>
          <a:p>
            <a:pPr marL="285750" indent="-285750">
              <a:buFont typeface="Arial"/>
              <a:buChar char="•"/>
            </a:pPr>
            <a:r>
              <a:rPr lang="en-US" dirty="0" smtClean="0"/>
              <a:t>Her </a:t>
            </a:r>
            <a:r>
              <a:rPr lang="en-US" dirty="0" err="1" smtClean="0"/>
              <a:t>hücre</a:t>
            </a:r>
            <a:r>
              <a:rPr lang="en-US" dirty="0" smtClean="0"/>
              <a:t> </a:t>
            </a:r>
            <a:r>
              <a:rPr lang="en-US" dirty="0" err="1" smtClean="0"/>
              <a:t>döngüsünün</a:t>
            </a:r>
            <a:r>
              <a:rPr lang="en-US" dirty="0" smtClean="0"/>
              <a:t> </a:t>
            </a:r>
            <a:r>
              <a:rPr lang="en-US" dirty="0" err="1" smtClean="0"/>
              <a:t>ardından</a:t>
            </a:r>
            <a:r>
              <a:rPr lang="en-US" dirty="0" smtClean="0"/>
              <a:t> </a:t>
            </a:r>
            <a:r>
              <a:rPr lang="en-US" dirty="0" err="1" smtClean="0"/>
              <a:t>telomerler</a:t>
            </a:r>
            <a:r>
              <a:rPr lang="en-US" dirty="0" smtClean="0"/>
              <a:t> 50-100 </a:t>
            </a:r>
            <a:r>
              <a:rPr lang="en-US" dirty="0" err="1" smtClean="0"/>
              <a:t>baz</a:t>
            </a:r>
            <a:r>
              <a:rPr lang="en-US" dirty="0" smtClean="0"/>
              <a:t> </a:t>
            </a:r>
            <a:r>
              <a:rPr lang="en-US" dirty="0" err="1" smtClean="0"/>
              <a:t>kadar</a:t>
            </a:r>
            <a:r>
              <a:rPr lang="en-US" dirty="0" smtClean="0"/>
              <a:t> DNA </a:t>
            </a:r>
            <a:r>
              <a:rPr lang="en-US" dirty="0" err="1" smtClean="0"/>
              <a:t>kaybederler</a:t>
            </a:r>
            <a:r>
              <a:rPr lang="en-US" dirty="0" smtClean="0"/>
              <a:t>.</a:t>
            </a:r>
          </a:p>
          <a:p>
            <a:pPr marL="285750" indent="-285750">
              <a:buFont typeface="Arial"/>
              <a:buChar char="•"/>
            </a:pPr>
            <a:r>
              <a:rPr lang="en-US" dirty="0" smtClean="0"/>
              <a:t>Bu </a:t>
            </a:r>
            <a:r>
              <a:rPr lang="en-US" dirty="0" err="1" smtClean="0"/>
              <a:t>sürekli</a:t>
            </a:r>
            <a:r>
              <a:rPr lang="en-US" dirty="0" smtClean="0"/>
              <a:t> </a:t>
            </a:r>
            <a:r>
              <a:rPr lang="en-US" dirty="0" err="1" smtClean="0"/>
              <a:t>erozyon</a:t>
            </a:r>
            <a:r>
              <a:rPr lang="en-US" dirty="0" smtClean="0"/>
              <a:t> </a:t>
            </a:r>
            <a:r>
              <a:rPr lang="en-US" dirty="0" err="1" smtClean="0"/>
              <a:t>durumu</a:t>
            </a:r>
            <a:r>
              <a:rPr lang="en-US" dirty="0" smtClean="0"/>
              <a:t> </a:t>
            </a:r>
            <a:r>
              <a:rPr lang="en-US" dirty="0" err="1" smtClean="0"/>
              <a:t>bir</a:t>
            </a:r>
            <a:r>
              <a:rPr lang="en-US" dirty="0" smtClean="0"/>
              <a:t> </a:t>
            </a:r>
            <a:r>
              <a:rPr lang="en-US" dirty="0" err="1" smtClean="0"/>
              <a:t>hücrenin</a:t>
            </a:r>
            <a:r>
              <a:rPr lang="en-US" dirty="0" smtClean="0"/>
              <a:t> </a:t>
            </a:r>
            <a:r>
              <a:rPr lang="en-US" dirty="0" err="1" smtClean="0"/>
              <a:t>kaç</a:t>
            </a:r>
            <a:r>
              <a:rPr lang="en-US" dirty="0" smtClean="0"/>
              <a:t> </a:t>
            </a:r>
            <a:r>
              <a:rPr lang="en-US" dirty="0" err="1" smtClean="0"/>
              <a:t>jenerasyon</a:t>
            </a:r>
            <a:r>
              <a:rPr lang="en-US" dirty="0" smtClean="0"/>
              <a:t> </a:t>
            </a:r>
            <a:r>
              <a:rPr lang="en-US" dirty="0" err="1" smtClean="0"/>
              <a:t>bölüneceğini</a:t>
            </a:r>
            <a:r>
              <a:rPr lang="en-US" dirty="0" smtClean="0"/>
              <a:t> </a:t>
            </a:r>
            <a:r>
              <a:rPr lang="en-US" dirty="0" err="1" smtClean="0"/>
              <a:t>gösterebilir</a:t>
            </a:r>
            <a:r>
              <a:rPr lang="en-US" dirty="0" smtClean="0"/>
              <a:t>.</a:t>
            </a:r>
          </a:p>
          <a:p>
            <a:pPr marL="285750" indent="-285750">
              <a:buFont typeface="Arial"/>
              <a:buChar char="•"/>
            </a:pPr>
            <a:endParaRPr lang="en-US" dirty="0"/>
          </a:p>
          <a:p>
            <a:pPr marL="285750" indent="-285750">
              <a:buFont typeface="Arial"/>
              <a:buChar char="•"/>
            </a:pPr>
            <a:endParaRPr lang="en-US" dirty="0" smtClean="0"/>
          </a:p>
        </p:txBody>
      </p:sp>
    </p:spTree>
    <p:extLst>
      <p:ext uri="{BB962C8B-B14F-4D97-AF65-F5344CB8AC3E}">
        <p14:creationId xmlns:p14="http://schemas.microsoft.com/office/powerpoint/2010/main" val="34288426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Telomer</a:t>
            </a:r>
            <a:r>
              <a:rPr lang="en-US" dirty="0" smtClean="0"/>
              <a:t> </a:t>
            </a:r>
            <a:r>
              <a:rPr lang="en-US" dirty="0" err="1" smtClean="0"/>
              <a:t>kısalması</a:t>
            </a:r>
            <a:r>
              <a:rPr lang="en-US" dirty="0" smtClean="0"/>
              <a:t> </a:t>
            </a:r>
            <a:r>
              <a:rPr lang="en-US" dirty="0" err="1" smtClean="0"/>
              <a:t>bir</a:t>
            </a:r>
            <a:r>
              <a:rPr lang="en-US" dirty="0" smtClean="0"/>
              <a:t> </a:t>
            </a:r>
            <a:r>
              <a:rPr lang="en-US" dirty="0" err="1" smtClean="0"/>
              <a:t>kanser</a:t>
            </a:r>
            <a:r>
              <a:rPr lang="en-US" dirty="0" smtClean="0"/>
              <a:t> </a:t>
            </a:r>
            <a:r>
              <a:rPr lang="en-US" dirty="0" err="1" smtClean="0"/>
              <a:t>hücresinin</a:t>
            </a:r>
            <a:r>
              <a:rPr lang="en-US" dirty="0" smtClean="0"/>
              <a:t> </a:t>
            </a:r>
            <a:r>
              <a:rPr lang="en-US" dirty="0" err="1" smtClean="0"/>
              <a:t>oluşmasının</a:t>
            </a:r>
            <a:r>
              <a:rPr lang="en-US" dirty="0" smtClean="0"/>
              <a:t> </a:t>
            </a:r>
            <a:r>
              <a:rPr lang="en-US" dirty="0" err="1" smtClean="0"/>
              <a:t>önündeki</a:t>
            </a:r>
            <a:r>
              <a:rPr lang="en-US" dirty="0" smtClean="0"/>
              <a:t> en </a:t>
            </a:r>
            <a:r>
              <a:rPr lang="en-US" dirty="0" err="1" smtClean="0"/>
              <a:t>önemli</a:t>
            </a:r>
            <a:r>
              <a:rPr lang="en-US" dirty="0" smtClean="0"/>
              <a:t> </a:t>
            </a:r>
            <a:r>
              <a:rPr lang="en-US" dirty="0" err="1" smtClean="0"/>
              <a:t>bariyerlerden</a:t>
            </a:r>
            <a:r>
              <a:rPr lang="en-US" dirty="0" smtClean="0"/>
              <a:t> </a:t>
            </a:r>
            <a:r>
              <a:rPr lang="en-US" dirty="0" err="1" smtClean="0"/>
              <a:t>bir</a:t>
            </a:r>
            <a:r>
              <a:rPr lang="en-US" dirty="0" smtClean="0"/>
              <a:t> </a:t>
            </a:r>
            <a:r>
              <a:rPr lang="en-US" dirty="0" err="1" smtClean="0"/>
              <a:t>tanesidir</a:t>
            </a:r>
            <a:r>
              <a:rPr lang="en-US" dirty="0" smtClean="0"/>
              <a:t>.</a:t>
            </a:r>
            <a:endParaRPr lang="en-US" dirty="0"/>
          </a:p>
        </p:txBody>
      </p:sp>
    </p:spTree>
    <p:extLst>
      <p:ext uri="{BB962C8B-B14F-4D97-AF65-F5344CB8AC3E}">
        <p14:creationId xmlns:p14="http://schemas.microsoft.com/office/powerpoint/2010/main" val="3886751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err="1" smtClean="0"/>
              <a:t>Başlangıç</a:t>
            </a:r>
            <a:r>
              <a:rPr lang="en-US" dirty="0" smtClean="0"/>
              <a:t> </a:t>
            </a:r>
            <a:r>
              <a:rPr lang="en-US" dirty="0" err="1" smtClean="0"/>
              <a:t>aşamasındaki</a:t>
            </a:r>
            <a:r>
              <a:rPr lang="en-US" dirty="0" smtClean="0"/>
              <a:t> </a:t>
            </a:r>
            <a:r>
              <a:rPr lang="en-US" dirty="0" err="1" smtClean="0"/>
              <a:t>kanser</a:t>
            </a:r>
            <a:r>
              <a:rPr lang="en-US" dirty="0" smtClean="0"/>
              <a:t> </a:t>
            </a:r>
            <a:r>
              <a:rPr lang="en-US" dirty="0" err="1" smtClean="0"/>
              <a:t>hücreleri</a:t>
            </a:r>
            <a:r>
              <a:rPr lang="en-US" dirty="0" smtClean="0"/>
              <a:t> </a:t>
            </a:r>
            <a:r>
              <a:rPr lang="en-US" dirty="0" err="1" smtClean="0"/>
              <a:t>kriz</a:t>
            </a:r>
            <a:r>
              <a:rPr lang="en-US" dirty="0" smtClean="0"/>
              <a:t> </a:t>
            </a:r>
            <a:r>
              <a:rPr lang="en-US" dirty="0" err="1" smtClean="0"/>
              <a:t>durumunu</a:t>
            </a:r>
            <a:r>
              <a:rPr lang="en-US" dirty="0" smtClean="0"/>
              <a:t> </a:t>
            </a:r>
            <a:r>
              <a:rPr lang="en-US" dirty="0" err="1" smtClean="0"/>
              <a:t>telomeraz</a:t>
            </a:r>
            <a:r>
              <a:rPr lang="en-US" dirty="0" smtClean="0"/>
              <a:t> </a:t>
            </a:r>
            <a:r>
              <a:rPr lang="en-US" dirty="0" err="1" smtClean="0"/>
              <a:t>sentezleyerek</a:t>
            </a:r>
            <a:r>
              <a:rPr lang="en-US" dirty="0" smtClean="0"/>
              <a:t> </a:t>
            </a:r>
            <a:r>
              <a:rPr lang="en-US" dirty="0" err="1" smtClean="0"/>
              <a:t>aşabilirler</a:t>
            </a:r>
            <a:r>
              <a:rPr lang="en-U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60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Buradaki soru her ne kadar hangi hücre nereden köken alıyor olsa da (gelişim biyolojisi bakış açısı), soyağacında bulunan her soy ne kadar bölünebiliyor sonsuz mu yoksa limitli mi sorusunun da cevabının araştırılması gerekiyor (moleküler biyoloji ve tümör biyolojisi bakış açısı)</a:t>
            </a:r>
            <a:endParaRPr lang="tr-TR" dirty="0"/>
          </a:p>
        </p:txBody>
      </p:sp>
    </p:spTree>
    <p:extLst>
      <p:ext uri="{BB962C8B-B14F-4D97-AF65-F5344CB8AC3E}">
        <p14:creationId xmlns:p14="http://schemas.microsoft.com/office/powerpoint/2010/main" val="3181838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İn vitro </a:t>
            </a:r>
            <a:r>
              <a:rPr lang="en-US" dirty="0" err="1" smtClean="0"/>
              <a:t>ortamda</a:t>
            </a:r>
            <a:r>
              <a:rPr lang="en-US" dirty="0" smtClean="0"/>
              <a:t> </a:t>
            </a:r>
            <a:r>
              <a:rPr lang="en-US" dirty="0" err="1" smtClean="0"/>
              <a:t>senesensten</a:t>
            </a:r>
            <a:r>
              <a:rPr lang="en-US" dirty="0" smtClean="0"/>
              <a:t> </a:t>
            </a:r>
            <a:r>
              <a:rPr lang="en-US" dirty="0" err="1" smtClean="0"/>
              <a:t>kaçabilmiş</a:t>
            </a:r>
            <a:r>
              <a:rPr lang="en-US" dirty="0" smtClean="0"/>
              <a:t> </a:t>
            </a:r>
            <a:r>
              <a:rPr lang="en-US" dirty="0" err="1" smtClean="0"/>
              <a:t>hücreler</a:t>
            </a:r>
            <a:r>
              <a:rPr lang="en-US" dirty="0" smtClean="0"/>
              <a:t> bile </a:t>
            </a:r>
            <a:r>
              <a:rPr lang="en-US" dirty="0" err="1" smtClean="0"/>
              <a:t>sonunda</a:t>
            </a:r>
            <a:r>
              <a:rPr lang="en-US" dirty="0" smtClean="0"/>
              <a:t> </a:t>
            </a:r>
            <a:r>
              <a:rPr lang="en-US" dirty="0" err="1" smtClean="0"/>
              <a:t>krize</a:t>
            </a:r>
            <a:r>
              <a:rPr lang="en-US" dirty="0" smtClean="0"/>
              <a:t> </a:t>
            </a:r>
            <a:r>
              <a:rPr lang="en-US" dirty="0" err="1" smtClean="0"/>
              <a:t>girip</a:t>
            </a:r>
            <a:r>
              <a:rPr lang="en-US" dirty="0" smtClean="0"/>
              <a:t> </a:t>
            </a:r>
            <a:r>
              <a:rPr lang="en-US" dirty="0" err="1" smtClean="0"/>
              <a:t>ölürler</a:t>
            </a:r>
            <a:r>
              <a:rPr lang="en-US" dirty="0" smtClean="0"/>
              <a:t>.</a:t>
            </a:r>
          </a:p>
          <a:p>
            <a:r>
              <a:rPr lang="en-US" dirty="0" err="1" smtClean="0"/>
              <a:t>Ancak</a:t>
            </a:r>
            <a:r>
              <a:rPr lang="en-US" dirty="0" smtClean="0"/>
              <a:t> </a:t>
            </a:r>
            <a:r>
              <a:rPr lang="en-US" dirty="0" err="1" smtClean="0"/>
              <a:t>çok</a:t>
            </a:r>
            <a:r>
              <a:rPr lang="en-US" dirty="0" smtClean="0"/>
              <a:t> nadir </a:t>
            </a:r>
            <a:r>
              <a:rPr lang="en-US" dirty="0" err="1" smtClean="0"/>
              <a:t>bazı</a:t>
            </a:r>
            <a:r>
              <a:rPr lang="en-US" dirty="0" smtClean="0"/>
              <a:t> </a:t>
            </a:r>
            <a:r>
              <a:rPr lang="en-US" dirty="0" err="1" smtClean="0"/>
              <a:t>hücreler</a:t>
            </a:r>
            <a:r>
              <a:rPr lang="en-US" dirty="0" smtClean="0"/>
              <a:t> </a:t>
            </a:r>
            <a:r>
              <a:rPr lang="en-US" dirty="0" err="1" smtClean="0"/>
              <a:t>bu</a:t>
            </a:r>
            <a:r>
              <a:rPr lang="en-US" dirty="0" smtClean="0"/>
              <a:t> </a:t>
            </a:r>
            <a:r>
              <a:rPr lang="en-US" dirty="0" err="1" smtClean="0"/>
              <a:t>kriz</a:t>
            </a:r>
            <a:r>
              <a:rPr lang="en-US" dirty="0" smtClean="0"/>
              <a:t> </a:t>
            </a:r>
            <a:r>
              <a:rPr lang="en-US" dirty="0" err="1" smtClean="0"/>
              <a:t>durumunu</a:t>
            </a:r>
            <a:r>
              <a:rPr lang="en-US" dirty="0" smtClean="0"/>
              <a:t> da </a:t>
            </a:r>
            <a:r>
              <a:rPr lang="en-US" dirty="0" err="1" smtClean="0"/>
              <a:t>atlatıp</a:t>
            </a:r>
            <a:r>
              <a:rPr lang="en-US" dirty="0" smtClean="0"/>
              <a:t> immortal </a:t>
            </a:r>
            <a:r>
              <a:rPr lang="en-US" dirty="0" err="1" smtClean="0"/>
              <a:t>yani</a:t>
            </a:r>
            <a:r>
              <a:rPr lang="en-US" dirty="0" smtClean="0"/>
              <a:t> </a:t>
            </a:r>
            <a:r>
              <a:rPr lang="en-US" dirty="0" err="1" smtClean="0"/>
              <a:t>ölümsüz</a:t>
            </a:r>
            <a:r>
              <a:rPr lang="en-US" dirty="0" smtClean="0"/>
              <a:t> </a:t>
            </a:r>
            <a:r>
              <a:rPr lang="en-US" dirty="0" err="1" smtClean="0"/>
              <a:t>olabilirler</a:t>
            </a:r>
            <a:r>
              <a:rPr lang="en-US" dirty="0" smtClean="0"/>
              <a:t>.</a:t>
            </a:r>
          </a:p>
          <a:p>
            <a:r>
              <a:rPr lang="en-US" dirty="0" err="1" smtClean="0"/>
              <a:t>Nasıl</a:t>
            </a:r>
            <a:r>
              <a:rPr lang="en-US" dirty="0" smtClean="0"/>
              <a:t>?</a:t>
            </a:r>
          </a:p>
          <a:p>
            <a:r>
              <a:rPr lang="en-US" dirty="0" err="1" smtClean="0"/>
              <a:t>Hücreler</a:t>
            </a:r>
            <a:r>
              <a:rPr lang="en-US" dirty="0" smtClean="0"/>
              <a:t> </a:t>
            </a:r>
            <a:r>
              <a:rPr lang="en-US" dirty="0" err="1" smtClean="0"/>
              <a:t>telomer</a:t>
            </a:r>
            <a:r>
              <a:rPr lang="en-US" dirty="0" smtClean="0"/>
              <a:t> </a:t>
            </a:r>
            <a:r>
              <a:rPr lang="en-US" dirty="0" err="1" smtClean="0"/>
              <a:t>kısalmasından</a:t>
            </a:r>
            <a:r>
              <a:rPr lang="en-US" dirty="0" smtClean="0"/>
              <a:t> </a:t>
            </a:r>
            <a:r>
              <a:rPr lang="en-US" dirty="0" err="1" smtClean="0"/>
              <a:t>sonra</a:t>
            </a:r>
            <a:r>
              <a:rPr lang="en-US" dirty="0" smtClean="0"/>
              <a:t> </a:t>
            </a:r>
            <a:r>
              <a:rPr lang="en-US" dirty="0" err="1" smtClean="0"/>
              <a:t>krize</a:t>
            </a:r>
            <a:r>
              <a:rPr lang="en-US" dirty="0" smtClean="0"/>
              <a:t> </a:t>
            </a:r>
            <a:r>
              <a:rPr lang="en-US" dirty="0" err="1" smtClean="0"/>
              <a:t>giderken</a:t>
            </a:r>
            <a:r>
              <a:rPr lang="en-US" dirty="0" smtClean="0"/>
              <a:t> </a:t>
            </a:r>
            <a:r>
              <a:rPr lang="en-US" dirty="0" err="1" smtClean="0"/>
              <a:t>kaderlerini</a:t>
            </a:r>
            <a:r>
              <a:rPr lang="en-US" dirty="0" smtClean="0"/>
              <a:t> </a:t>
            </a:r>
            <a:r>
              <a:rPr lang="en-US" dirty="0" err="1" smtClean="0"/>
              <a:t>değiştirip</a:t>
            </a:r>
            <a:r>
              <a:rPr lang="en-US" dirty="0" smtClean="0"/>
              <a:t> </a:t>
            </a:r>
            <a:r>
              <a:rPr lang="en-US" dirty="0" err="1" smtClean="0"/>
              <a:t>tekrar</a:t>
            </a:r>
            <a:r>
              <a:rPr lang="en-US" dirty="0" smtClean="0"/>
              <a:t> </a:t>
            </a:r>
            <a:r>
              <a:rPr lang="en-US" dirty="0" err="1" smtClean="0"/>
              <a:t>telomerlerini</a:t>
            </a:r>
            <a:r>
              <a:rPr lang="en-US" dirty="0" smtClean="0"/>
              <a:t> </a:t>
            </a:r>
            <a:r>
              <a:rPr lang="en-US" dirty="0" err="1" smtClean="0"/>
              <a:t>rejenere</a:t>
            </a:r>
            <a:r>
              <a:rPr lang="en-US" dirty="0" smtClean="0"/>
              <a:t> </a:t>
            </a:r>
            <a:r>
              <a:rPr lang="en-US" dirty="0" err="1" smtClean="0"/>
              <a:t>ederek</a:t>
            </a:r>
            <a:r>
              <a:rPr lang="en-US" dirty="0" smtClean="0"/>
              <a:t> </a:t>
            </a:r>
            <a:r>
              <a:rPr lang="en-US" dirty="0" err="1" smtClean="0"/>
              <a:t>krizden</a:t>
            </a:r>
            <a:r>
              <a:rPr lang="en-US" dirty="0" smtClean="0"/>
              <a:t> </a:t>
            </a:r>
            <a:r>
              <a:rPr lang="en-US" dirty="0" err="1" smtClean="0"/>
              <a:t>geri</a:t>
            </a:r>
            <a:r>
              <a:rPr lang="en-US" dirty="0" smtClean="0"/>
              <a:t> </a:t>
            </a:r>
            <a:r>
              <a:rPr lang="en-US" dirty="0" err="1" smtClean="0"/>
              <a:t>dönebilirler</a:t>
            </a:r>
            <a:r>
              <a:rPr lang="en-US" dirty="0" smtClean="0"/>
              <a:t>.</a:t>
            </a:r>
          </a:p>
          <a:p>
            <a:r>
              <a:rPr lang="en-US" dirty="0" err="1" smtClean="0"/>
              <a:t>Telomer</a:t>
            </a:r>
            <a:r>
              <a:rPr lang="en-US" dirty="0" smtClean="0"/>
              <a:t> </a:t>
            </a:r>
            <a:r>
              <a:rPr lang="en-US" dirty="0" err="1" smtClean="0"/>
              <a:t>rejenerasyonu</a:t>
            </a:r>
            <a:r>
              <a:rPr lang="en-US" dirty="0" smtClean="0"/>
              <a:t> </a:t>
            </a:r>
            <a:r>
              <a:rPr lang="en-US" dirty="0" err="1" smtClean="0"/>
              <a:t>telomerik</a:t>
            </a:r>
            <a:r>
              <a:rPr lang="en-US" dirty="0" smtClean="0"/>
              <a:t> </a:t>
            </a:r>
            <a:r>
              <a:rPr lang="en-US" dirty="0" err="1" smtClean="0"/>
              <a:t>DNA’nın</a:t>
            </a:r>
            <a:r>
              <a:rPr lang="en-US" dirty="0" smtClean="0"/>
              <a:t> </a:t>
            </a:r>
            <a:r>
              <a:rPr lang="en-US" dirty="0" err="1" smtClean="0"/>
              <a:t>boyunu</a:t>
            </a:r>
            <a:r>
              <a:rPr lang="en-US" dirty="0" smtClean="0"/>
              <a:t> </a:t>
            </a:r>
            <a:r>
              <a:rPr lang="en-US" dirty="0" err="1" smtClean="0"/>
              <a:t>uzatan</a:t>
            </a:r>
            <a:r>
              <a:rPr lang="en-US" dirty="0" smtClean="0"/>
              <a:t> </a:t>
            </a:r>
            <a:r>
              <a:rPr lang="en-US" b="1" i="1" dirty="0" err="1" smtClean="0"/>
              <a:t>telomeraz</a:t>
            </a:r>
            <a:r>
              <a:rPr lang="en-US" b="1" i="1" dirty="0" smtClean="0"/>
              <a:t> </a:t>
            </a:r>
            <a:r>
              <a:rPr lang="en-US" b="1" i="1" dirty="0" err="1" smtClean="0"/>
              <a:t>enzimi</a:t>
            </a:r>
            <a:r>
              <a:rPr lang="en-US" b="1" i="1" dirty="0" smtClean="0"/>
              <a:t> </a:t>
            </a:r>
            <a:r>
              <a:rPr lang="en-US" dirty="0" err="1" smtClean="0"/>
              <a:t>ile</a:t>
            </a:r>
            <a:r>
              <a:rPr lang="en-US" dirty="0" smtClean="0"/>
              <a:t> </a:t>
            </a:r>
            <a:r>
              <a:rPr lang="en-US" dirty="0" err="1" smtClean="0"/>
              <a:t>mümkün</a:t>
            </a:r>
            <a:r>
              <a:rPr lang="en-US" dirty="0" smtClean="0"/>
              <a:t> </a:t>
            </a:r>
            <a:r>
              <a:rPr lang="en-US" dirty="0" err="1" smtClean="0"/>
              <a:t>olur</a:t>
            </a:r>
            <a:r>
              <a:rPr lang="en-US" dirty="0" smtClean="0"/>
              <a:t>.</a:t>
            </a:r>
          </a:p>
          <a:p>
            <a:r>
              <a:rPr lang="en-US" dirty="0" err="1" smtClean="0"/>
              <a:t>Telomeraz</a:t>
            </a:r>
            <a:r>
              <a:rPr lang="en-US" dirty="0" smtClean="0"/>
              <a:t> </a:t>
            </a:r>
            <a:r>
              <a:rPr lang="en-US" dirty="0" err="1" smtClean="0"/>
              <a:t>aktivitesi</a:t>
            </a:r>
            <a:r>
              <a:rPr lang="en-US" dirty="0" smtClean="0"/>
              <a:t> </a:t>
            </a:r>
            <a:r>
              <a:rPr lang="en-US" dirty="0" err="1" smtClean="0"/>
              <a:t>tümör</a:t>
            </a:r>
            <a:r>
              <a:rPr lang="en-US" dirty="0" smtClean="0"/>
              <a:t> </a:t>
            </a:r>
            <a:r>
              <a:rPr lang="en-US" dirty="0" err="1" smtClean="0"/>
              <a:t>hücrelerinin</a:t>
            </a:r>
            <a:r>
              <a:rPr lang="en-US" dirty="0" smtClean="0"/>
              <a:t> %80-90’ında </a:t>
            </a:r>
            <a:r>
              <a:rPr lang="en-US" dirty="0" err="1" smtClean="0"/>
              <a:t>ölçülürken</a:t>
            </a:r>
            <a:r>
              <a:rPr lang="en-US" dirty="0" smtClean="0"/>
              <a:t> normal </a:t>
            </a:r>
            <a:r>
              <a:rPr lang="en-US" dirty="0" err="1" smtClean="0"/>
              <a:t>hücrelerde</a:t>
            </a:r>
            <a:r>
              <a:rPr lang="en-US" dirty="0" smtClean="0"/>
              <a:t> </a:t>
            </a:r>
            <a:r>
              <a:rPr lang="en-US" dirty="0" err="1" smtClean="0"/>
              <a:t>çok</a:t>
            </a:r>
            <a:r>
              <a:rPr lang="en-US" dirty="0" smtClean="0"/>
              <a:t> </a:t>
            </a:r>
            <a:r>
              <a:rPr lang="en-US" dirty="0" err="1" smtClean="0"/>
              <a:t>düşük</a:t>
            </a:r>
            <a:r>
              <a:rPr lang="en-US" dirty="0" smtClean="0"/>
              <a:t> </a:t>
            </a:r>
            <a:r>
              <a:rPr lang="en-US" dirty="0" err="1" smtClean="0"/>
              <a:t>seviyelerde</a:t>
            </a:r>
            <a:r>
              <a:rPr lang="en-US" dirty="0" smtClean="0"/>
              <a:t> </a:t>
            </a:r>
            <a:r>
              <a:rPr lang="en-US" dirty="0" err="1" smtClean="0"/>
              <a:t>seyreder</a:t>
            </a:r>
            <a:r>
              <a:rPr lang="en-US" dirty="0" smtClean="0"/>
              <a:t>.</a:t>
            </a:r>
          </a:p>
          <a:p>
            <a:endParaRPr lang="en-US" dirty="0"/>
          </a:p>
        </p:txBody>
      </p:sp>
    </p:spTree>
    <p:extLst>
      <p:ext uri="{BB962C8B-B14F-4D97-AF65-F5344CB8AC3E}">
        <p14:creationId xmlns:p14="http://schemas.microsoft.com/office/powerpoint/2010/main" val="2603128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figure_10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81000"/>
            <a:ext cx="85248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038600"/>
            <a:ext cx="8610600" cy="2585323"/>
          </a:xfrm>
          <a:prstGeom prst="rect">
            <a:avLst/>
          </a:prstGeom>
          <a:noFill/>
        </p:spPr>
        <p:txBody>
          <a:bodyPr wrap="square" rtlCol="0">
            <a:spAutoFit/>
          </a:bodyPr>
          <a:lstStyle/>
          <a:p>
            <a:pPr marL="285750" indent="-285750">
              <a:buFont typeface="Arial"/>
              <a:buChar char="•"/>
            </a:pPr>
            <a:r>
              <a:rPr lang="en-US" dirty="0" err="1" smtClean="0"/>
              <a:t>Telomeraz</a:t>
            </a:r>
            <a:r>
              <a:rPr lang="en-US" dirty="0" smtClean="0"/>
              <a:t> </a:t>
            </a:r>
            <a:r>
              <a:rPr lang="en-US" dirty="0" err="1" smtClean="0"/>
              <a:t>holoenzimi</a:t>
            </a:r>
            <a:r>
              <a:rPr lang="en-US" dirty="0" smtClean="0"/>
              <a:t> </a:t>
            </a:r>
            <a:r>
              <a:rPr lang="en-US" dirty="0" err="1" smtClean="0"/>
              <a:t>birçok</a:t>
            </a:r>
            <a:r>
              <a:rPr lang="en-US" dirty="0" smtClean="0"/>
              <a:t> alt </a:t>
            </a:r>
            <a:r>
              <a:rPr lang="en-US" dirty="0" err="1" smtClean="0"/>
              <a:t>üniteden</a:t>
            </a:r>
            <a:r>
              <a:rPr lang="en-US" dirty="0" smtClean="0"/>
              <a:t> </a:t>
            </a:r>
            <a:r>
              <a:rPr lang="en-US" dirty="0" err="1" smtClean="0"/>
              <a:t>oluşmaktadır</a:t>
            </a:r>
            <a:r>
              <a:rPr lang="en-US" dirty="0" smtClean="0"/>
              <a:t>.</a:t>
            </a:r>
          </a:p>
          <a:p>
            <a:pPr marL="285750" indent="-285750">
              <a:buFont typeface="Arial"/>
              <a:buChar char="•"/>
            </a:pPr>
            <a:r>
              <a:rPr lang="en-US" dirty="0" err="1" smtClean="0"/>
              <a:t>Enzimin</a:t>
            </a:r>
            <a:r>
              <a:rPr lang="en-US" dirty="0" smtClean="0"/>
              <a:t> </a:t>
            </a:r>
            <a:r>
              <a:rPr lang="en-US" dirty="0" err="1" smtClean="0"/>
              <a:t>merkezinde</a:t>
            </a:r>
            <a:r>
              <a:rPr lang="en-US" dirty="0" smtClean="0"/>
              <a:t> </a:t>
            </a:r>
            <a:r>
              <a:rPr lang="en-US" dirty="0" err="1" smtClean="0"/>
              <a:t>iki</a:t>
            </a:r>
            <a:r>
              <a:rPr lang="en-US" dirty="0" smtClean="0"/>
              <a:t> </a:t>
            </a:r>
            <a:r>
              <a:rPr lang="en-US" dirty="0" err="1" smtClean="0"/>
              <a:t>ana</a:t>
            </a:r>
            <a:r>
              <a:rPr lang="en-US" dirty="0" smtClean="0"/>
              <a:t> alt </a:t>
            </a:r>
            <a:r>
              <a:rPr lang="en-US" dirty="0" err="1" smtClean="0"/>
              <a:t>ünite</a:t>
            </a:r>
            <a:r>
              <a:rPr lang="en-US" dirty="0" smtClean="0"/>
              <a:t> </a:t>
            </a:r>
            <a:r>
              <a:rPr lang="en-US" dirty="0" err="1" smtClean="0"/>
              <a:t>yer</a:t>
            </a:r>
            <a:r>
              <a:rPr lang="en-US" dirty="0" smtClean="0"/>
              <a:t> </a:t>
            </a:r>
            <a:r>
              <a:rPr lang="en-US" dirty="0" err="1" smtClean="0"/>
              <a:t>alır</a:t>
            </a:r>
            <a:r>
              <a:rPr lang="en-US" dirty="0" smtClean="0"/>
              <a:t>.</a:t>
            </a:r>
          </a:p>
          <a:p>
            <a:pPr marL="285750" indent="-285750">
              <a:buFont typeface="Arial"/>
              <a:buChar char="•"/>
            </a:pPr>
            <a:r>
              <a:rPr lang="en-US" dirty="0" err="1" smtClean="0"/>
              <a:t>Bir</a:t>
            </a:r>
            <a:r>
              <a:rPr lang="en-US" dirty="0" smtClean="0"/>
              <a:t> </a:t>
            </a:r>
            <a:r>
              <a:rPr lang="en-US" dirty="0" err="1" smtClean="0"/>
              <a:t>tanesi</a:t>
            </a:r>
            <a:r>
              <a:rPr lang="en-US" dirty="0" smtClean="0"/>
              <a:t> DNA </a:t>
            </a:r>
            <a:r>
              <a:rPr lang="en-US" dirty="0" err="1" smtClean="0"/>
              <a:t>polimerazdır</a:t>
            </a:r>
            <a:r>
              <a:rPr lang="en-US" dirty="0" smtClean="0"/>
              <a:t>, reverse </a:t>
            </a:r>
            <a:r>
              <a:rPr lang="en-US" dirty="0" err="1" smtClean="0"/>
              <a:t>transkriptazdır</a:t>
            </a:r>
            <a:r>
              <a:rPr lang="en-US" dirty="0" smtClean="0"/>
              <a:t> </a:t>
            </a:r>
            <a:r>
              <a:rPr lang="en-US" dirty="0" err="1" smtClean="0"/>
              <a:t>ve</a:t>
            </a:r>
            <a:r>
              <a:rPr lang="en-US" dirty="0" smtClean="0"/>
              <a:t> </a:t>
            </a:r>
            <a:r>
              <a:rPr lang="en-US" dirty="0" err="1" smtClean="0"/>
              <a:t>RNA’dan</a:t>
            </a:r>
            <a:r>
              <a:rPr lang="en-US" dirty="0" smtClean="0"/>
              <a:t> DNA </a:t>
            </a:r>
            <a:r>
              <a:rPr lang="en-US" dirty="0" err="1" smtClean="0"/>
              <a:t>sentezlemek</a:t>
            </a:r>
            <a:r>
              <a:rPr lang="en-US" dirty="0" smtClean="0"/>
              <a:t> </a:t>
            </a:r>
            <a:r>
              <a:rPr lang="en-US" dirty="0" err="1" smtClean="0"/>
              <a:t>için</a:t>
            </a:r>
            <a:r>
              <a:rPr lang="en-US" dirty="0" smtClean="0"/>
              <a:t> </a:t>
            </a:r>
            <a:r>
              <a:rPr lang="en-US" dirty="0" err="1" smtClean="0"/>
              <a:t>kullanılır</a:t>
            </a:r>
            <a:r>
              <a:rPr lang="en-US" dirty="0" smtClean="0"/>
              <a:t>.</a:t>
            </a:r>
          </a:p>
          <a:p>
            <a:pPr marL="285750" indent="-285750">
              <a:buFont typeface="Arial"/>
              <a:buChar char="•"/>
            </a:pPr>
            <a:r>
              <a:rPr lang="en-US" dirty="0" err="1" smtClean="0"/>
              <a:t>Diğer</a:t>
            </a:r>
            <a:r>
              <a:rPr lang="en-US" dirty="0" smtClean="0"/>
              <a:t> reverse </a:t>
            </a:r>
            <a:r>
              <a:rPr lang="en-US" dirty="0" err="1" smtClean="0"/>
              <a:t>transkriptazların</a:t>
            </a:r>
            <a:r>
              <a:rPr lang="en-US" dirty="0" smtClean="0"/>
              <a:t> </a:t>
            </a:r>
            <a:r>
              <a:rPr lang="en-US" dirty="0" err="1" smtClean="0"/>
              <a:t>aksine</a:t>
            </a:r>
            <a:r>
              <a:rPr lang="en-US" dirty="0" smtClean="0"/>
              <a:t> </a:t>
            </a:r>
            <a:r>
              <a:rPr lang="en-US" dirty="0" err="1" smtClean="0"/>
              <a:t>telomeraz</a:t>
            </a:r>
            <a:r>
              <a:rPr lang="en-US" dirty="0" smtClean="0"/>
              <a:t> </a:t>
            </a:r>
            <a:r>
              <a:rPr lang="en-US" dirty="0" err="1" smtClean="0"/>
              <a:t>kendi</a:t>
            </a:r>
            <a:r>
              <a:rPr lang="en-US" dirty="0" smtClean="0"/>
              <a:t> RNA </a:t>
            </a:r>
            <a:r>
              <a:rPr lang="en-US" dirty="0" err="1" smtClean="0"/>
              <a:t>şablonunu</a:t>
            </a:r>
            <a:r>
              <a:rPr lang="en-US" dirty="0" smtClean="0"/>
              <a:t> </a:t>
            </a:r>
            <a:r>
              <a:rPr lang="en-US" dirty="0" err="1" smtClean="0"/>
              <a:t>kendi</a:t>
            </a:r>
            <a:r>
              <a:rPr lang="en-US" dirty="0" smtClean="0"/>
              <a:t> </a:t>
            </a:r>
            <a:r>
              <a:rPr lang="en-US" dirty="0" err="1" smtClean="0"/>
              <a:t>taşır</a:t>
            </a:r>
            <a:r>
              <a:rPr lang="en-US" dirty="0" smtClean="0"/>
              <a:t> </a:t>
            </a:r>
            <a:r>
              <a:rPr lang="en-US" dirty="0" err="1" smtClean="0"/>
              <a:t>ki</a:t>
            </a:r>
            <a:r>
              <a:rPr lang="en-US" dirty="0" smtClean="0"/>
              <a:t> </a:t>
            </a:r>
            <a:r>
              <a:rPr lang="en-US" dirty="0" err="1" smtClean="0"/>
              <a:t>bu</a:t>
            </a:r>
            <a:r>
              <a:rPr lang="en-US" dirty="0" smtClean="0"/>
              <a:t> da </a:t>
            </a:r>
            <a:r>
              <a:rPr lang="en-US" dirty="0" err="1" smtClean="0"/>
              <a:t>ikinci</a:t>
            </a:r>
            <a:r>
              <a:rPr lang="en-US" dirty="0" smtClean="0"/>
              <a:t> alt-</a:t>
            </a:r>
            <a:r>
              <a:rPr lang="en-US" dirty="0" err="1" smtClean="0"/>
              <a:t>üniteyi</a:t>
            </a:r>
            <a:r>
              <a:rPr lang="en-US" dirty="0" smtClean="0"/>
              <a:t> </a:t>
            </a:r>
            <a:r>
              <a:rPr lang="en-US" dirty="0" err="1" smtClean="0"/>
              <a:t>oluşturur</a:t>
            </a:r>
            <a:r>
              <a:rPr lang="en-US" dirty="0" smtClean="0"/>
              <a:t>.</a:t>
            </a:r>
          </a:p>
          <a:p>
            <a:pPr marL="285750" indent="-285750">
              <a:buFont typeface="Arial"/>
              <a:buChar char="•"/>
            </a:pPr>
            <a:r>
              <a:rPr lang="en-US" dirty="0" smtClean="0"/>
              <a:t>Bu 451 </a:t>
            </a:r>
            <a:r>
              <a:rPr lang="en-US" dirty="0" err="1" smtClean="0"/>
              <a:t>nükleotid</a:t>
            </a:r>
            <a:r>
              <a:rPr lang="en-US" dirty="0" smtClean="0"/>
              <a:t> </a:t>
            </a:r>
            <a:r>
              <a:rPr lang="en-US" dirty="0" err="1" smtClean="0"/>
              <a:t>uzunluğundaki</a:t>
            </a:r>
            <a:r>
              <a:rPr lang="en-US" dirty="0" smtClean="0"/>
              <a:t> RNA </a:t>
            </a:r>
            <a:r>
              <a:rPr lang="en-US" dirty="0" err="1" smtClean="0"/>
              <a:t>molekülü</a:t>
            </a:r>
            <a:r>
              <a:rPr lang="en-US" dirty="0" smtClean="0"/>
              <a:t> </a:t>
            </a:r>
            <a:r>
              <a:rPr lang="en-US" dirty="0" err="1" smtClean="0"/>
              <a:t>telomeraz</a:t>
            </a:r>
            <a:r>
              <a:rPr lang="en-US" dirty="0" smtClean="0"/>
              <a:t> </a:t>
            </a:r>
            <a:r>
              <a:rPr lang="en-US" dirty="0" err="1" smtClean="0"/>
              <a:t>içindeki</a:t>
            </a:r>
            <a:r>
              <a:rPr lang="en-US" dirty="0" smtClean="0"/>
              <a:t> RT </a:t>
            </a:r>
            <a:r>
              <a:rPr lang="en-US" dirty="0" err="1" smtClean="0"/>
              <a:t>enzimini</a:t>
            </a:r>
            <a:r>
              <a:rPr lang="en-US" dirty="0" smtClean="0"/>
              <a:t> </a:t>
            </a:r>
            <a:r>
              <a:rPr lang="en-US" dirty="0" err="1" smtClean="0"/>
              <a:t>yönlendirir</a:t>
            </a:r>
            <a:r>
              <a:rPr lang="en-US" dirty="0" smtClean="0"/>
              <a:t>.</a:t>
            </a:r>
          </a:p>
          <a:p>
            <a:pPr marL="285750" indent="-285750">
              <a:buFont typeface="Arial"/>
              <a:buChar char="•"/>
            </a:pPr>
            <a:endParaRPr lang="en-US" dirty="0"/>
          </a:p>
        </p:txBody>
      </p:sp>
    </p:spTree>
    <p:extLst>
      <p:ext uri="{BB962C8B-B14F-4D97-AF65-F5344CB8AC3E}">
        <p14:creationId xmlns:p14="http://schemas.microsoft.com/office/powerpoint/2010/main" val="19781958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Telomeraz</a:t>
            </a:r>
            <a:r>
              <a:rPr lang="en-US" dirty="0" smtClean="0"/>
              <a:t> </a:t>
            </a:r>
            <a:r>
              <a:rPr lang="en-US" dirty="0" err="1" smtClean="0"/>
              <a:t>enziminin</a:t>
            </a:r>
            <a:r>
              <a:rPr lang="en-US" dirty="0" smtClean="0"/>
              <a:t> </a:t>
            </a:r>
            <a:r>
              <a:rPr lang="en-US" dirty="0" err="1" smtClean="0"/>
              <a:t>katalitik</a:t>
            </a:r>
            <a:r>
              <a:rPr lang="en-US" dirty="0" smtClean="0"/>
              <a:t> alt </a:t>
            </a:r>
            <a:r>
              <a:rPr lang="en-US" dirty="0" err="1" smtClean="0"/>
              <a:t>ünitesi</a:t>
            </a:r>
            <a:r>
              <a:rPr lang="en-US" dirty="0" smtClean="0"/>
              <a:t>: </a:t>
            </a:r>
            <a:r>
              <a:rPr lang="en-US" dirty="0" err="1" smtClean="0"/>
              <a:t>hTERT’tir</a:t>
            </a:r>
            <a:r>
              <a:rPr lang="en-US" dirty="0" smtClean="0"/>
              <a:t> (Human Telomerase Reverse Transcriptase) </a:t>
            </a:r>
            <a:r>
              <a:rPr lang="en-US" dirty="0" err="1" smtClean="0"/>
              <a:t>ve</a:t>
            </a:r>
            <a:r>
              <a:rPr lang="en-US" dirty="0" smtClean="0"/>
              <a:t> 6 </a:t>
            </a:r>
            <a:r>
              <a:rPr lang="en-US" dirty="0" err="1" smtClean="0"/>
              <a:t>nükleotid</a:t>
            </a:r>
            <a:r>
              <a:rPr lang="en-US" dirty="0" smtClean="0"/>
              <a:t> </a:t>
            </a:r>
            <a:r>
              <a:rPr lang="en-US" dirty="0" err="1" smtClean="0"/>
              <a:t>uzunluğundaki</a:t>
            </a:r>
            <a:r>
              <a:rPr lang="en-US" dirty="0" smtClean="0"/>
              <a:t> RNA </a:t>
            </a:r>
            <a:r>
              <a:rPr lang="en-US" dirty="0" err="1" smtClean="0"/>
              <a:t>primerinden</a:t>
            </a:r>
            <a:r>
              <a:rPr lang="en-US" dirty="0" smtClean="0"/>
              <a:t> DNA </a:t>
            </a:r>
            <a:r>
              <a:rPr lang="en-US" dirty="0" err="1" smtClean="0"/>
              <a:t>sentezler</a:t>
            </a:r>
            <a:r>
              <a:rPr lang="en-US" dirty="0" smtClean="0"/>
              <a:t>.</a:t>
            </a:r>
          </a:p>
          <a:p>
            <a:r>
              <a:rPr lang="en-US" dirty="0" smtClean="0"/>
              <a:t>Bu </a:t>
            </a:r>
            <a:r>
              <a:rPr lang="en-US" dirty="0" err="1" smtClean="0"/>
              <a:t>DNA</a:t>
            </a:r>
            <a:r>
              <a:rPr lang="en-US" dirty="0" err="1" smtClean="0"/>
              <a:t>’ya</a:t>
            </a:r>
            <a:r>
              <a:rPr lang="en-US" dirty="0" smtClean="0"/>
              <a:t> </a:t>
            </a:r>
            <a:r>
              <a:rPr lang="en-US" dirty="0" err="1" smtClean="0"/>
              <a:t>komplementer</a:t>
            </a:r>
            <a:r>
              <a:rPr lang="en-US" dirty="0" smtClean="0"/>
              <a:t> </a:t>
            </a:r>
            <a:r>
              <a:rPr lang="en-US" dirty="0" err="1" smtClean="0"/>
              <a:t>diğer</a:t>
            </a:r>
            <a:r>
              <a:rPr lang="en-US" dirty="0" smtClean="0"/>
              <a:t> </a:t>
            </a:r>
            <a:r>
              <a:rPr lang="en-US" dirty="0" err="1" smtClean="0"/>
              <a:t>sarmal</a:t>
            </a:r>
            <a:r>
              <a:rPr lang="en-US" dirty="0" smtClean="0"/>
              <a:t> </a:t>
            </a:r>
            <a:r>
              <a:rPr lang="en-US" dirty="0" err="1" smtClean="0"/>
              <a:t>ise</a:t>
            </a:r>
            <a:r>
              <a:rPr lang="en-US" dirty="0" smtClean="0"/>
              <a:t> </a:t>
            </a:r>
            <a:r>
              <a:rPr lang="en-US" dirty="0" err="1" smtClean="0"/>
              <a:t>konvansiyonel</a:t>
            </a:r>
            <a:r>
              <a:rPr lang="en-US" dirty="0" smtClean="0"/>
              <a:t> DNA </a:t>
            </a:r>
            <a:r>
              <a:rPr lang="en-US" dirty="0" err="1" smtClean="0"/>
              <a:t>polimerazlar</a:t>
            </a:r>
            <a:r>
              <a:rPr lang="en-US" dirty="0" smtClean="0"/>
              <a:t> </a:t>
            </a:r>
            <a:r>
              <a:rPr lang="en-US" dirty="0" err="1" smtClean="0"/>
              <a:t>tarafından</a:t>
            </a:r>
            <a:r>
              <a:rPr lang="en-US" dirty="0" smtClean="0"/>
              <a:t> </a:t>
            </a:r>
            <a:r>
              <a:rPr lang="en-US" dirty="0" err="1" smtClean="0"/>
              <a:t>sentezlenir</a:t>
            </a:r>
            <a:r>
              <a:rPr lang="en-US" dirty="0" smtClean="0"/>
              <a:t>.</a:t>
            </a:r>
            <a:endParaRPr lang="en-US" dirty="0"/>
          </a:p>
        </p:txBody>
      </p:sp>
    </p:spTree>
    <p:extLst>
      <p:ext uri="{BB962C8B-B14F-4D97-AF65-F5344CB8AC3E}">
        <p14:creationId xmlns:p14="http://schemas.microsoft.com/office/powerpoint/2010/main" val="792072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figure_10_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79400"/>
            <a:ext cx="6045200" cy="518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91200"/>
            <a:ext cx="7543800" cy="369332"/>
          </a:xfrm>
          <a:prstGeom prst="rect">
            <a:avLst/>
          </a:prstGeom>
          <a:noFill/>
        </p:spPr>
        <p:txBody>
          <a:bodyPr wrap="square" rtlCol="0">
            <a:spAutoFit/>
          </a:bodyPr>
          <a:lstStyle/>
          <a:p>
            <a:pPr algn="ctr"/>
            <a:r>
              <a:rPr lang="en-US" dirty="0" err="1" smtClean="0"/>
              <a:t>Telomeraz</a:t>
            </a:r>
            <a:r>
              <a:rPr lang="en-US" dirty="0" smtClean="0"/>
              <a:t> </a:t>
            </a:r>
            <a:r>
              <a:rPr lang="en-US" dirty="0" err="1" smtClean="0"/>
              <a:t>holoenziminin</a:t>
            </a:r>
            <a:r>
              <a:rPr lang="en-US" dirty="0" smtClean="0"/>
              <a:t> </a:t>
            </a:r>
            <a:r>
              <a:rPr lang="en-US" dirty="0" err="1" smtClean="0"/>
              <a:t>yapısı</a:t>
            </a:r>
            <a:r>
              <a:rPr lang="en-US" dirty="0" smtClean="0"/>
              <a:t> </a:t>
            </a:r>
            <a:r>
              <a:rPr lang="en-US" dirty="0" err="1" smtClean="0"/>
              <a:t>ve</a:t>
            </a:r>
            <a:r>
              <a:rPr lang="en-US" dirty="0" smtClean="0"/>
              <a:t> </a:t>
            </a:r>
            <a:r>
              <a:rPr lang="en-US" dirty="0" err="1" smtClean="0"/>
              <a:t>telomer</a:t>
            </a:r>
            <a:r>
              <a:rPr lang="en-US" dirty="0" smtClean="0"/>
              <a:t> </a:t>
            </a:r>
            <a:r>
              <a:rPr lang="en-US" dirty="0" err="1" smtClean="0"/>
              <a:t>rejenerasyonu</a:t>
            </a:r>
            <a:r>
              <a:rPr lang="en-US" dirty="0" smtClean="0"/>
              <a:t>.</a:t>
            </a:r>
            <a:endParaRPr lang="en-US" dirty="0"/>
          </a:p>
        </p:txBody>
      </p:sp>
    </p:spTree>
    <p:extLst>
      <p:ext uri="{BB962C8B-B14F-4D97-AF65-F5344CB8AC3E}">
        <p14:creationId xmlns:p14="http://schemas.microsoft.com/office/powerpoint/2010/main" val="4634892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figure_10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8606"/>
            <a:ext cx="2846388" cy="630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7200" y="685800"/>
            <a:ext cx="4419600" cy="1754327"/>
          </a:xfrm>
          <a:prstGeom prst="rect">
            <a:avLst/>
          </a:prstGeom>
          <a:noFill/>
        </p:spPr>
        <p:txBody>
          <a:bodyPr wrap="square" rtlCol="0">
            <a:spAutoFit/>
          </a:bodyPr>
          <a:lstStyle/>
          <a:p>
            <a:r>
              <a:rPr lang="en-US" dirty="0" err="1" smtClean="0"/>
              <a:t>Krize</a:t>
            </a:r>
            <a:r>
              <a:rPr lang="en-US" dirty="0" smtClean="0"/>
              <a:t> </a:t>
            </a:r>
            <a:r>
              <a:rPr lang="en-US" dirty="0" err="1" smtClean="0"/>
              <a:t>giren</a:t>
            </a:r>
            <a:r>
              <a:rPr lang="en-US" dirty="0" smtClean="0"/>
              <a:t> </a:t>
            </a:r>
            <a:r>
              <a:rPr lang="en-US" dirty="0" err="1" smtClean="0"/>
              <a:t>hücreler</a:t>
            </a:r>
            <a:r>
              <a:rPr lang="en-US" dirty="0" smtClean="0"/>
              <a:t> </a:t>
            </a:r>
            <a:r>
              <a:rPr lang="en-US" dirty="0" err="1" smtClean="0"/>
              <a:t>krizden</a:t>
            </a:r>
            <a:r>
              <a:rPr lang="en-US" dirty="0" smtClean="0"/>
              <a:t> </a:t>
            </a:r>
            <a:r>
              <a:rPr lang="en-US" dirty="0" err="1" smtClean="0"/>
              <a:t>çıkmadan</a:t>
            </a:r>
            <a:r>
              <a:rPr lang="en-US" dirty="0" smtClean="0"/>
              <a:t> </a:t>
            </a:r>
            <a:r>
              <a:rPr lang="en-US" dirty="0" err="1" smtClean="0"/>
              <a:t>hemen</a:t>
            </a:r>
            <a:r>
              <a:rPr lang="en-US" dirty="0" smtClean="0"/>
              <a:t> </a:t>
            </a:r>
            <a:r>
              <a:rPr lang="en-US" dirty="0" err="1" smtClean="0"/>
              <a:t>önce</a:t>
            </a:r>
            <a:r>
              <a:rPr lang="en-US" dirty="0" smtClean="0"/>
              <a:t> </a:t>
            </a:r>
            <a:r>
              <a:rPr lang="en-US" dirty="0" err="1" smtClean="0"/>
              <a:t>hTERT</a:t>
            </a:r>
            <a:r>
              <a:rPr lang="en-US" dirty="0" smtClean="0"/>
              <a:t> </a:t>
            </a:r>
            <a:r>
              <a:rPr lang="en-US" dirty="0" err="1" smtClean="0"/>
              <a:t>ifadesini</a:t>
            </a:r>
            <a:r>
              <a:rPr lang="en-US" dirty="0" smtClean="0"/>
              <a:t> </a:t>
            </a:r>
            <a:r>
              <a:rPr lang="en-US" dirty="0" err="1" smtClean="0"/>
              <a:t>arttırılar</a:t>
            </a:r>
            <a:r>
              <a:rPr lang="en-US" dirty="0" smtClean="0"/>
              <a:t> </a:t>
            </a:r>
            <a:r>
              <a:rPr lang="en-US" dirty="0" err="1" smtClean="0"/>
              <a:t>ve</a:t>
            </a:r>
            <a:r>
              <a:rPr lang="en-US" dirty="0" smtClean="0"/>
              <a:t> </a:t>
            </a:r>
            <a:r>
              <a:rPr lang="en-US" dirty="0" err="1" smtClean="0"/>
              <a:t>telomer</a:t>
            </a:r>
            <a:r>
              <a:rPr lang="en-US" dirty="0" smtClean="0"/>
              <a:t> </a:t>
            </a:r>
            <a:r>
              <a:rPr lang="en-US" dirty="0" err="1" smtClean="0"/>
              <a:t>boylarını</a:t>
            </a:r>
            <a:r>
              <a:rPr lang="en-US" dirty="0" smtClean="0"/>
              <a:t> </a:t>
            </a:r>
            <a:r>
              <a:rPr lang="en-US" dirty="0" err="1" smtClean="0"/>
              <a:t>rejenere</a:t>
            </a:r>
            <a:r>
              <a:rPr lang="en-US" dirty="0" smtClean="0"/>
              <a:t> </a:t>
            </a:r>
            <a:r>
              <a:rPr lang="en-US" dirty="0" err="1" smtClean="0"/>
              <a:t>etmeye</a:t>
            </a:r>
            <a:r>
              <a:rPr lang="en-US" dirty="0" smtClean="0"/>
              <a:t> </a:t>
            </a:r>
            <a:r>
              <a:rPr lang="en-US" dirty="0" err="1" smtClean="0"/>
              <a:t>başlarlar</a:t>
            </a:r>
            <a:r>
              <a:rPr lang="en-US" dirty="0" smtClean="0"/>
              <a:t>.</a:t>
            </a:r>
          </a:p>
          <a:p>
            <a:endParaRPr lang="en-US" dirty="0"/>
          </a:p>
          <a:p>
            <a:r>
              <a:rPr lang="en-US" dirty="0" smtClean="0"/>
              <a:t>Normal </a:t>
            </a:r>
            <a:r>
              <a:rPr lang="en-US" dirty="0" err="1" smtClean="0"/>
              <a:t>hücrelerde</a:t>
            </a:r>
            <a:r>
              <a:rPr lang="en-US" dirty="0" smtClean="0"/>
              <a:t> </a:t>
            </a:r>
            <a:r>
              <a:rPr lang="en-US" dirty="0" err="1" smtClean="0"/>
              <a:t>hTERT</a:t>
            </a:r>
            <a:r>
              <a:rPr lang="en-US" dirty="0" smtClean="0"/>
              <a:t> </a:t>
            </a:r>
            <a:r>
              <a:rPr lang="en-US" dirty="0" err="1" smtClean="0"/>
              <a:t>aktivitesi</a:t>
            </a:r>
            <a:r>
              <a:rPr lang="en-US" dirty="0" smtClean="0"/>
              <a:t> </a:t>
            </a:r>
            <a:r>
              <a:rPr lang="en-US" dirty="0" err="1" smtClean="0"/>
              <a:t>ve</a:t>
            </a:r>
            <a:r>
              <a:rPr lang="en-US" dirty="0" smtClean="0"/>
              <a:t> </a:t>
            </a:r>
            <a:r>
              <a:rPr lang="en-US" dirty="0" err="1" smtClean="0"/>
              <a:t>hTERT</a:t>
            </a:r>
            <a:r>
              <a:rPr lang="en-US" dirty="0" smtClean="0"/>
              <a:t> mRNA </a:t>
            </a:r>
            <a:r>
              <a:rPr lang="en-US" dirty="0" err="1" smtClean="0"/>
              <a:t>ifadesi</a:t>
            </a:r>
            <a:r>
              <a:rPr lang="en-US" dirty="0" smtClean="0"/>
              <a:t> </a:t>
            </a:r>
            <a:r>
              <a:rPr lang="en-US" dirty="0" err="1" smtClean="0"/>
              <a:t>yoktur</a:t>
            </a:r>
            <a:r>
              <a:rPr lang="en-US" dirty="0" smtClean="0"/>
              <a:t>. </a:t>
            </a:r>
            <a:endParaRPr lang="en-US" dirty="0"/>
          </a:p>
        </p:txBody>
      </p:sp>
    </p:spTree>
    <p:extLst>
      <p:ext uri="{BB962C8B-B14F-4D97-AF65-F5344CB8AC3E}">
        <p14:creationId xmlns:p14="http://schemas.microsoft.com/office/powerpoint/2010/main" val="827112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figure_10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3834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3962400"/>
            <a:ext cx="5334000" cy="3416320"/>
          </a:xfrm>
          <a:prstGeom prst="rect">
            <a:avLst/>
          </a:prstGeom>
          <a:noFill/>
        </p:spPr>
        <p:txBody>
          <a:bodyPr wrap="square" rtlCol="0">
            <a:spAutoFit/>
          </a:bodyPr>
          <a:lstStyle/>
          <a:p>
            <a:pPr marL="285750" indent="-285750">
              <a:buFont typeface="Arial"/>
              <a:buChar char="•"/>
            </a:pPr>
            <a:r>
              <a:rPr lang="en-US" dirty="0" err="1" smtClean="0"/>
              <a:t>Krize</a:t>
            </a:r>
            <a:r>
              <a:rPr lang="en-US" dirty="0" smtClean="0"/>
              <a:t> </a:t>
            </a:r>
            <a:r>
              <a:rPr lang="en-US" dirty="0" err="1" smtClean="0"/>
              <a:t>girmekte</a:t>
            </a:r>
            <a:r>
              <a:rPr lang="en-US" dirty="0" smtClean="0"/>
              <a:t> </a:t>
            </a:r>
            <a:r>
              <a:rPr lang="en-US" dirty="0" err="1" smtClean="0"/>
              <a:t>olan</a:t>
            </a:r>
            <a:r>
              <a:rPr lang="en-US" dirty="0" smtClean="0"/>
              <a:t> </a:t>
            </a:r>
            <a:r>
              <a:rPr lang="en-US" dirty="0" err="1" smtClean="0"/>
              <a:t>hücreler</a:t>
            </a:r>
            <a:r>
              <a:rPr lang="en-US" dirty="0" smtClean="0"/>
              <a:t> </a:t>
            </a:r>
            <a:r>
              <a:rPr lang="en-US" dirty="0" err="1" smtClean="0"/>
              <a:t>hTERT</a:t>
            </a:r>
            <a:r>
              <a:rPr lang="en-US" dirty="0" smtClean="0"/>
              <a:t> </a:t>
            </a:r>
            <a:r>
              <a:rPr lang="en-US" dirty="0" err="1" smtClean="0"/>
              <a:t>cDNA’sı</a:t>
            </a:r>
            <a:r>
              <a:rPr lang="en-US" dirty="0" smtClean="0"/>
              <a:t> </a:t>
            </a:r>
            <a:r>
              <a:rPr lang="en-US" dirty="0" err="1" smtClean="0"/>
              <a:t>ile</a:t>
            </a:r>
            <a:r>
              <a:rPr lang="en-US" dirty="0" smtClean="0"/>
              <a:t> </a:t>
            </a:r>
            <a:r>
              <a:rPr lang="en-US" dirty="0" err="1" smtClean="0"/>
              <a:t>transfekte</a:t>
            </a:r>
            <a:r>
              <a:rPr lang="en-US" dirty="0" smtClean="0"/>
              <a:t> </a:t>
            </a:r>
            <a:r>
              <a:rPr lang="en-US" dirty="0" err="1" smtClean="0"/>
              <a:t>edildiğinde</a:t>
            </a:r>
            <a:r>
              <a:rPr lang="en-US" dirty="0" smtClean="0"/>
              <a:t> </a:t>
            </a:r>
            <a:r>
              <a:rPr lang="en-US" dirty="0" err="1" smtClean="0"/>
              <a:t>hücrelerin</a:t>
            </a:r>
            <a:r>
              <a:rPr lang="en-US" dirty="0" smtClean="0"/>
              <a:t> </a:t>
            </a:r>
            <a:r>
              <a:rPr lang="en-US" dirty="0" err="1" smtClean="0"/>
              <a:t>krizden</a:t>
            </a:r>
            <a:r>
              <a:rPr lang="en-US" dirty="0" smtClean="0"/>
              <a:t> </a:t>
            </a:r>
            <a:r>
              <a:rPr lang="en-US" dirty="0" err="1" smtClean="0"/>
              <a:t>çıkıp</a:t>
            </a:r>
            <a:r>
              <a:rPr lang="en-US" dirty="0" smtClean="0"/>
              <a:t> </a:t>
            </a:r>
            <a:r>
              <a:rPr lang="en-US" dirty="0" err="1" smtClean="0"/>
              <a:t>telomer</a:t>
            </a:r>
            <a:r>
              <a:rPr lang="en-US" dirty="0" smtClean="0"/>
              <a:t> </a:t>
            </a:r>
            <a:r>
              <a:rPr lang="en-US" dirty="0" err="1" smtClean="0"/>
              <a:t>boylarını</a:t>
            </a:r>
            <a:r>
              <a:rPr lang="en-US" dirty="0" smtClean="0"/>
              <a:t> </a:t>
            </a:r>
            <a:r>
              <a:rPr lang="en-US" dirty="0" err="1" smtClean="0"/>
              <a:t>uzattığı</a:t>
            </a:r>
            <a:r>
              <a:rPr lang="en-US" dirty="0" smtClean="0"/>
              <a:t> </a:t>
            </a:r>
            <a:r>
              <a:rPr lang="en-US" dirty="0" err="1" smtClean="0"/>
              <a:t>ve</a:t>
            </a:r>
            <a:r>
              <a:rPr lang="en-US" dirty="0" smtClean="0"/>
              <a:t> </a:t>
            </a:r>
            <a:r>
              <a:rPr lang="en-US" dirty="0" err="1" smtClean="0"/>
              <a:t>yaşamaya</a:t>
            </a:r>
            <a:r>
              <a:rPr lang="en-US" dirty="0" smtClean="0"/>
              <a:t> </a:t>
            </a:r>
            <a:r>
              <a:rPr lang="en-US" dirty="0" err="1" smtClean="0"/>
              <a:t>devam</a:t>
            </a:r>
            <a:r>
              <a:rPr lang="en-US" dirty="0" smtClean="0"/>
              <a:t> </a:t>
            </a:r>
            <a:r>
              <a:rPr lang="en-US" dirty="0" err="1" smtClean="0"/>
              <a:t>ettiği</a:t>
            </a:r>
            <a:r>
              <a:rPr lang="en-US" dirty="0" smtClean="0"/>
              <a:t> </a:t>
            </a:r>
            <a:r>
              <a:rPr lang="en-US" dirty="0" err="1" smtClean="0"/>
              <a:t>gözlenmiştir</a:t>
            </a:r>
            <a:r>
              <a:rPr lang="en-US" dirty="0" smtClean="0"/>
              <a:t>.</a:t>
            </a:r>
          </a:p>
          <a:p>
            <a:pPr marL="285750" indent="-285750">
              <a:buFont typeface="Arial"/>
              <a:buChar char="•"/>
            </a:pPr>
            <a:r>
              <a:rPr lang="en-US" dirty="0" smtClean="0"/>
              <a:t>Bu </a:t>
            </a:r>
            <a:r>
              <a:rPr lang="en-US" dirty="0" err="1" smtClean="0"/>
              <a:t>deney</a:t>
            </a:r>
            <a:r>
              <a:rPr lang="en-US" dirty="0" smtClean="0"/>
              <a:t> </a:t>
            </a:r>
            <a:r>
              <a:rPr lang="en-US" dirty="0" err="1" smtClean="0"/>
              <a:t>ile</a:t>
            </a:r>
            <a:r>
              <a:rPr lang="en-US" dirty="0" smtClean="0"/>
              <a:t> </a:t>
            </a:r>
            <a:r>
              <a:rPr lang="en-US" dirty="0" err="1" smtClean="0"/>
              <a:t>aslında</a:t>
            </a:r>
            <a:r>
              <a:rPr lang="en-US" dirty="0" smtClean="0"/>
              <a:t> </a:t>
            </a:r>
            <a:r>
              <a:rPr lang="en-US" dirty="0" err="1" smtClean="0"/>
              <a:t>kriz</a:t>
            </a:r>
            <a:r>
              <a:rPr lang="en-US" dirty="0" smtClean="0"/>
              <a:t> </a:t>
            </a:r>
            <a:r>
              <a:rPr lang="en-US" dirty="0" err="1" smtClean="0"/>
              <a:t>öncesi</a:t>
            </a:r>
            <a:r>
              <a:rPr lang="en-US" dirty="0" smtClean="0"/>
              <a:t> </a:t>
            </a:r>
            <a:r>
              <a:rPr lang="en-US" dirty="0" err="1" smtClean="0"/>
              <a:t>hücrelerde</a:t>
            </a:r>
            <a:r>
              <a:rPr lang="en-US" dirty="0" smtClean="0"/>
              <a:t> </a:t>
            </a:r>
            <a:r>
              <a:rPr lang="en-US" dirty="0" err="1" smtClean="0"/>
              <a:t>holoenzimin</a:t>
            </a:r>
            <a:r>
              <a:rPr lang="en-US" dirty="0" smtClean="0"/>
              <a:t> </a:t>
            </a:r>
            <a:r>
              <a:rPr lang="en-US" dirty="0" err="1" smtClean="0"/>
              <a:t>katalitik</a:t>
            </a:r>
            <a:r>
              <a:rPr lang="en-US" dirty="0" smtClean="0"/>
              <a:t> alt </a:t>
            </a:r>
            <a:r>
              <a:rPr lang="en-US" dirty="0" err="1" smtClean="0"/>
              <a:t>ünitesinin</a:t>
            </a:r>
            <a:r>
              <a:rPr lang="en-US" dirty="0" smtClean="0"/>
              <a:t> </a:t>
            </a:r>
            <a:r>
              <a:rPr lang="en-US" dirty="0" err="1" smtClean="0"/>
              <a:t>eksik</a:t>
            </a:r>
            <a:r>
              <a:rPr lang="en-US" dirty="0" smtClean="0"/>
              <a:t> </a:t>
            </a:r>
            <a:r>
              <a:rPr lang="en-US" dirty="0" err="1" smtClean="0"/>
              <a:t>olduğu</a:t>
            </a:r>
            <a:r>
              <a:rPr lang="en-US" dirty="0" smtClean="0"/>
              <a:t> </a:t>
            </a:r>
            <a:r>
              <a:rPr lang="en-US" dirty="0" err="1" smtClean="0"/>
              <a:t>diğer</a:t>
            </a:r>
            <a:r>
              <a:rPr lang="en-US" dirty="0" smtClean="0"/>
              <a:t> alt </a:t>
            </a:r>
            <a:r>
              <a:rPr lang="en-US" dirty="0" err="1" smtClean="0"/>
              <a:t>ünitenin</a:t>
            </a:r>
            <a:r>
              <a:rPr lang="en-US" dirty="0" smtClean="0"/>
              <a:t> </a:t>
            </a:r>
            <a:r>
              <a:rPr lang="en-US" dirty="0" err="1" smtClean="0"/>
              <a:t>hücrelerde</a:t>
            </a:r>
            <a:r>
              <a:rPr lang="en-US" dirty="0" smtClean="0"/>
              <a:t> </a:t>
            </a:r>
            <a:r>
              <a:rPr lang="en-US" dirty="0" err="1" smtClean="0"/>
              <a:t>bulunduğu</a:t>
            </a:r>
            <a:r>
              <a:rPr lang="en-US" dirty="0" smtClean="0"/>
              <a:t> </a:t>
            </a:r>
            <a:r>
              <a:rPr lang="en-US" dirty="0" err="1" smtClean="0"/>
              <a:t>gösterilmiştir</a:t>
            </a:r>
            <a:r>
              <a:rPr lang="en-US" dirty="0" smtClean="0"/>
              <a:t>.</a:t>
            </a:r>
          </a:p>
          <a:p>
            <a:pPr marL="285750" indent="-285750">
              <a:buFont typeface="Arial"/>
              <a:buChar char="•"/>
            </a:pPr>
            <a:r>
              <a:rPr lang="en-US" dirty="0" err="1" smtClean="0"/>
              <a:t>Ayrıca</a:t>
            </a:r>
            <a:r>
              <a:rPr lang="en-US" dirty="0" smtClean="0"/>
              <a:t> </a:t>
            </a:r>
            <a:r>
              <a:rPr lang="en-US" dirty="0" err="1" smtClean="0"/>
              <a:t>hücrelerin</a:t>
            </a:r>
            <a:r>
              <a:rPr lang="en-US" dirty="0" smtClean="0"/>
              <a:t> </a:t>
            </a:r>
            <a:r>
              <a:rPr lang="en-US" dirty="0" err="1" smtClean="0"/>
              <a:t>krize</a:t>
            </a:r>
            <a:r>
              <a:rPr lang="en-US" dirty="0" smtClean="0"/>
              <a:t> </a:t>
            </a:r>
            <a:r>
              <a:rPr lang="en-US" dirty="0" err="1" smtClean="0"/>
              <a:t>girme</a:t>
            </a:r>
            <a:r>
              <a:rPr lang="en-US" dirty="0" smtClean="0"/>
              <a:t> </a:t>
            </a:r>
            <a:r>
              <a:rPr lang="en-US" dirty="0" err="1" smtClean="0"/>
              <a:t>sebebinin</a:t>
            </a:r>
            <a:r>
              <a:rPr lang="en-US" dirty="0" smtClean="0"/>
              <a:t> </a:t>
            </a:r>
            <a:r>
              <a:rPr lang="en-US" dirty="0" err="1" smtClean="0"/>
              <a:t>telomer</a:t>
            </a:r>
            <a:r>
              <a:rPr lang="en-US" dirty="0" smtClean="0"/>
              <a:t> </a:t>
            </a:r>
            <a:r>
              <a:rPr lang="en-US" dirty="0" err="1" smtClean="0"/>
              <a:t>boyunun</a:t>
            </a:r>
            <a:r>
              <a:rPr lang="en-US" dirty="0" smtClean="0"/>
              <a:t> </a:t>
            </a:r>
            <a:r>
              <a:rPr lang="en-US" dirty="0" err="1" smtClean="0"/>
              <a:t>kısalması</a:t>
            </a:r>
            <a:r>
              <a:rPr lang="en-US" dirty="0" smtClean="0"/>
              <a:t> </a:t>
            </a:r>
            <a:r>
              <a:rPr lang="en-US" dirty="0" err="1" smtClean="0"/>
              <a:t>olduğu</a:t>
            </a:r>
            <a:r>
              <a:rPr lang="en-US" dirty="0" smtClean="0"/>
              <a:t> da </a:t>
            </a:r>
            <a:r>
              <a:rPr lang="en-US" dirty="0" err="1" smtClean="0"/>
              <a:t>sonuçlardan</a:t>
            </a:r>
            <a:r>
              <a:rPr lang="en-US" dirty="0" smtClean="0"/>
              <a:t> </a:t>
            </a:r>
            <a:r>
              <a:rPr lang="en-US" dirty="0" err="1" smtClean="0"/>
              <a:t>biridir</a:t>
            </a:r>
            <a:r>
              <a:rPr lang="en-US" dirty="0" smtClean="0"/>
              <a:t>.</a:t>
            </a:r>
          </a:p>
          <a:p>
            <a:endParaRPr lang="en-US" dirty="0" smtClean="0"/>
          </a:p>
          <a:p>
            <a:r>
              <a:rPr lang="en-US" dirty="0" smtClean="0"/>
              <a:t> </a:t>
            </a:r>
            <a:endParaRPr lang="en-US" dirty="0"/>
          </a:p>
        </p:txBody>
      </p:sp>
    </p:spTree>
    <p:extLst>
      <p:ext uri="{BB962C8B-B14F-4D97-AF65-F5344CB8AC3E}">
        <p14:creationId xmlns:p14="http://schemas.microsoft.com/office/powerpoint/2010/main" val="7308269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Telomeraz</a:t>
            </a:r>
            <a:r>
              <a:rPr lang="en-US" dirty="0" smtClean="0"/>
              <a:t> </a:t>
            </a:r>
            <a:r>
              <a:rPr lang="en-US" dirty="0" err="1" smtClean="0"/>
              <a:t>insan</a:t>
            </a:r>
            <a:r>
              <a:rPr lang="en-US" dirty="0" smtClean="0"/>
              <a:t> </a:t>
            </a:r>
            <a:r>
              <a:rPr lang="en-US" dirty="0" err="1" smtClean="0"/>
              <a:t>kanser</a:t>
            </a:r>
            <a:r>
              <a:rPr lang="en-US" dirty="0" smtClean="0"/>
              <a:t> </a:t>
            </a:r>
            <a:r>
              <a:rPr lang="en-US" dirty="0" err="1" smtClean="0"/>
              <a:t>hücrelerinin</a:t>
            </a:r>
            <a:r>
              <a:rPr lang="en-US" dirty="0" smtClean="0"/>
              <a:t> </a:t>
            </a:r>
            <a:r>
              <a:rPr lang="en-US" dirty="0" err="1" smtClean="0"/>
              <a:t>çoğalmasında</a:t>
            </a:r>
            <a:r>
              <a:rPr lang="en-US" dirty="0" smtClean="0"/>
              <a:t> </a:t>
            </a:r>
            <a:r>
              <a:rPr lang="en-US" dirty="0" err="1" smtClean="0"/>
              <a:t>önemli</a:t>
            </a:r>
            <a:r>
              <a:rPr lang="en-US" dirty="0" smtClean="0"/>
              <a:t> role </a:t>
            </a:r>
            <a:r>
              <a:rPr lang="en-US" dirty="0" err="1" smtClean="0"/>
              <a:t>sahiptir</a:t>
            </a:r>
            <a:r>
              <a:rPr lang="en-US"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8925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err="1" smtClean="0"/>
              <a:t>Kanser</a:t>
            </a:r>
            <a:r>
              <a:rPr lang="en-US" sz="2400" dirty="0" smtClean="0"/>
              <a:t> </a:t>
            </a:r>
            <a:r>
              <a:rPr lang="en-US" sz="2400" dirty="0" err="1" smtClean="0"/>
              <a:t>hücrelerinde</a:t>
            </a:r>
            <a:r>
              <a:rPr lang="en-US" sz="2400" dirty="0" smtClean="0"/>
              <a:t> </a:t>
            </a:r>
            <a:r>
              <a:rPr lang="en-US" sz="2400" dirty="0" err="1" smtClean="0">
                <a:solidFill>
                  <a:srgbClr val="000000"/>
                </a:solidFill>
              </a:rPr>
              <a:t>yapılan</a:t>
            </a:r>
            <a:r>
              <a:rPr lang="en-US" sz="2400" dirty="0" smtClean="0">
                <a:solidFill>
                  <a:srgbClr val="000000"/>
                </a:solidFill>
              </a:rPr>
              <a:t> </a:t>
            </a:r>
            <a:r>
              <a:rPr lang="en-US" sz="2400" dirty="0" err="1" smtClean="0"/>
              <a:t>araştırmalarda</a:t>
            </a:r>
            <a:r>
              <a:rPr lang="en-US" sz="2400" dirty="0" smtClean="0"/>
              <a:t> </a:t>
            </a:r>
            <a:r>
              <a:rPr lang="en-US" sz="2400" dirty="0" err="1" smtClean="0"/>
              <a:t>bu</a:t>
            </a:r>
            <a:r>
              <a:rPr lang="en-US" sz="2400" dirty="0" smtClean="0"/>
              <a:t> </a:t>
            </a:r>
            <a:r>
              <a:rPr lang="en-US" sz="2400" dirty="0" err="1" smtClean="0"/>
              <a:t>hücrelerdeki</a:t>
            </a:r>
            <a:r>
              <a:rPr lang="en-US" sz="2400" dirty="0" smtClean="0"/>
              <a:t> </a:t>
            </a:r>
            <a:r>
              <a:rPr lang="en-US" sz="2400" dirty="0" err="1" smtClean="0"/>
              <a:t>telomeraz</a:t>
            </a:r>
            <a:r>
              <a:rPr lang="en-US" sz="2400" dirty="0" smtClean="0"/>
              <a:t> </a:t>
            </a:r>
            <a:r>
              <a:rPr lang="en-US" sz="2400" dirty="0" err="1" smtClean="0"/>
              <a:t>aktivitesinin</a:t>
            </a:r>
            <a:r>
              <a:rPr lang="en-US" sz="2400" dirty="0" smtClean="0"/>
              <a:t> </a:t>
            </a:r>
            <a:r>
              <a:rPr lang="en-US" sz="2400" dirty="0" err="1" smtClean="0"/>
              <a:t>varlığı</a:t>
            </a:r>
            <a:r>
              <a:rPr lang="en-US" sz="2400" dirty="0" smtClean="0"/>
              <a:t> </a:t>
            </a:r>
            <a:r>
              <a:rPr lang="en-US" sz="2400" dirty="0" err="1" smtClean="0"/>
              <a:t>gözlenmiştir</a:t>
            </a:r>
            <a:r>
              <a:rPr lang="en-US" sz="2400" dirty="0" smtClean="0"/>
              <a:t>.</a:t>
            </a:r>
          </a:p>
          <a:p>
            <a:r>
              <a:rPr lang="en-US" sz="2400" dirty="0" err="1" smtClean="0"/>
              <a:t>Kanser</a:t>
            </a:r>
            <a:r>
              <a:rPr lang="en-US" sz="2400" dirty="0" smtClean="0"/>
              <a:t> </a:t>
            </a:r>
            <a:r>
              <a:rPr lang="en-US" sz="2400" dirty="0" err="1" smtClean="0"/>
              <a:t>hücrelerinin</a:t>
            </a:r>
            <a:r>
              <a:rPr lang="en-US" sz="2400" dirty="0" smtClean="0"/>
              <a:t> en </a:t>
            </a:r>
            <a:r>
              <a:rPr lang="en-US" sz="2400" dirty="0" err="1" smtClean="0"/>
              <a:t>önemli</a:t>
            </a:r>
            <a:r>
              <a:rPr lang="en-US" sz="2400" dirty="0" smtClean="0"/>
              <a:t> </a:t>
            </a:r>
            <a:r>
              <a:rPr lang="en-US" sz="2400" dirty="0" err="1" smtClean="0"/>
              <a:t>özelliği</a:t>
            </a:r>
            <a:r>
              <a:rPr lang="en-US" sz="2400" dirty="0" smtClean="0"/>
              <a:t> </a:t>
            </a:r>
            <a:r>
              <a:rPr lang="en-US" sz="2400" dirty="0" err="1" smtClean="0"/>
              <a:t>olan</a:t>
            </a:r>
            <a:r>
              <a:rPr lang="en-US" sz="2400" dirty="0" smtClean="0"/>
              <a:t> </a:t>
            </a:r>
            <a:r>
              <a:rPr lang="en-US" sz="2400" dirty="0" err="1" smtClean="0"/>
              <a:t>ölümsüzlük</a:t>
            </a:r>
            <a:r>
              <a:rPr lang="en-US" sz="2400" dirty="0" smtClean="0"/>
              <a:t> </a:t>
            </a:r>
            <a:r>
              <a:rPr lang="en-US" sz="2400" dirty="0" err="1" smtClean="0"/>
              <a:t>bu</a:t>
            </a:r>
            <a:r>
              <a:rPr lang="en-US" sz="2400" dirty="0" smtClean="0"/>
              <a:t> </a:t>
            </a:r>
            <a:r>
              <a:rPr lang="en-US" sz="2400" dirty="0" err="1" smtClean="0"/>
              <a:t>sayede</a:t>
            </a:r>
            <a:r>
              <a:rPr lang="en-US" sz="2400" dirty="0" smtClean="0"/>
              <a:t> </a:t>
            </a:r>
            <a:r>
              <a:rPr lang="en-US" sz="2400" dirty="0" err="1" smtClean="0"/>
              <a:t>mümkün</a:t>
            </a:r>
            <a:r>
              <a:rPr lang="en-US" sz="2400" dirty="0" smtClean="0"/>
              <a:t> </a:t>
            </a:r>
            <a:r>
              <a:rPr lang="en-US" sz="2400" dirty="0" err="1" smtClean="0"/>
              <a:t>olmaktadır</a:t>
            </a:r>
            <a:r>
              <a:rPr lang="en-US" sz="2400" dirty="0" smtClean="0"/>
              <a:t>.</a:t>
            </a:r>
          </a:p>
          <a:p>
            <a:r>
              <a:rPr lang="en-US" sz="2400" dirty="0" err="1" smtClean="0"/>
              <a:t>Kanser</a:t>
            </a:r>
            <a:r>
              <a:rPr lang="en-US" sz="2400" dirty="0" smtClean="0"/>
              <a:t> </a:t>
            </a:r>
            <a:r>
              <a:rPr lang="en-US" sz="2400" dirty="0" err="1" smtClean="0"/>
              <a:t>hücrelerinde</a:t>
            </a:r>
            <a:r>
              <a:rPr lang="en-US" sz="2400" dirty="0" smtClean="0"/>
              <a:t> </a:t>
            </a:r>
            <a:r>
              <a:rPr lang="en-US" sz="2400" dirty="0" err="1" smtClean="0"/>
              <a:t>telomeraz</a:t>
            </a:r>
            <a:r>
              <a:rPr lang="en-US" sz="2400" dirty="0" smtClean="0"/>
              <a:t> </a:t>
            </a:r>
            <a:r>
              <a:rPr lang="en-US" sz="2400" dirty="0" err="1" smtClean="0"/>
              <a:t>aktivitesini</a:t>
            </a:r>
            <a:r>
              <a:rPr lang="en-US" sz="2400" dirty="0" smtClean="0"/>
              <a:t> </a:t>
            </a:r>
            <a:r>
              <a:rPr lang="en-US" sz="2400" dirty="0" err="1" smtClean="0"/>
              <a:t>susturarak</a:t>
            </a:r>
            <a:r>
              <a:rPr lang="en-US" sz="2400" dirty="0" smtClean="0"/>
              <a:t> </a:t>
            </a:r>
            <a:r>
              <a:rPr lang="en-US" sz="2400" dirty="0" err="1" smtClean="0"/>
              <a:t>yapılan</a:t>
            </a:r>
            <a:r>
              <a:rPr lang="en-US" sz="2400" dirty="0" smtClean="0"/>
              <a:t> </a:t>
            </a:r>
            <a:r>
              <a:rPr lang="en-US" sz="2400" dirty="0" err="1" smtClean="0"/>
              <a:t>deneylerde</a:t>
            </a:r>
            <a:r>
              <a:rPr lang="en-US" sz="2400" dirty="0" smtClean="0"/>
              <a:t> </a:t>
            </a:r>
            <a:r>
              <a:rPr lang="en-US" sz="2400" dirty="0" err="1" smtClean="0"/>
              <a:t>kanser</a:t>
            </a:r>
            <a:r>
              <a:rPr lang="en-US" sz="2400" dirty="0" smtClean="0"/>
              <a:t> </a:t>
            </a:r>
            <a:r>
              <a:rPr lang="en-US" sz="2400" dirty="0" err="1" smtClean="0"/>
              <a:t>hücrelerinin</a:t>
            </a:r>
            <a:r>
              <a:rPr lang="en-US" sz="2400" dirty="0" smtClean="0"/>
              <a:t> 23-26 </a:t>
            </a:r>
            <a:r>
              <a:rPr lang="en-US" sz="2400" dirty="0" err="1" smtClean="0"/>
              <a:t>gün</a:t>
            </a:r>
            <a:r>
              <a:rPr lang="en-US" sz="2400" dirty="0" smtClean="0"/>
              <a:t> </a:t>
            </a:r>
            <a:r>
              <a:rPr lang="en-US" sz="2400" dirty="0" err="1" smtClean="0"/>
              <a:t>içinde</a:t>
            </a:r>
            <a:r>
              <a:rPr lang="en-US" sz="2400" dirty="0" smtClean="0"/>
              <a:t> </a:t>
            </a:r>
            <a:r>
              <a:rPr lang="en-US" sz="2400" dirty="0" err="1" smtClean="0"/>
              <a:t>öldükleri</a:t>
            </a:r>
            <a:r>
              <a:rPr lang="en-US" sz="2400" dirty="0" smtClean="0"/>
              <a:t> </a:t>
            </a:r>
            <a:r>
              <a:rPr lang="en-US" sz="2400" dirty="0" err="1" smtClean="0"/>
              <a:t>gözlenmiştir</a:t>
            </a:r>
            <a:r>
              <a:rPr lang="en-US" sz="2400" dirty="0" smtClean="0"/>
              <a:t>. Bu </a:t>
            </a:r>
            <a:r>
              <a:rPr lang="en-US" sz="2400" dirty="0" err="1" smtClean="0"/>
              <a:t>deneyler</a:t>
            </a:r>
            <a:r>
              <a:rPr lang="en-US" sz="2400" dirty="0" smtClean="0"/>
              <a:t> </a:t>
            </a:r>
            <a:r>
              <a:rPr lang="en-US" sz="2400" dirty="0" err="1" smtClean="0"/>
              <a:t>hücreye</a:t>
            </a:r>
            <a:r>
              <a:rPr lang="en-US" sz="2400" dirty="0" smtClean="0"/>
              <a:t> anti-sense RNA </a:t>
            </a:r>
            <a:r>
              <a:rPr lang="en-US" sz="2400" dirty="0" err="1" smtClean="0"/>
              <a:t>molekülü</a:t>
            </a:r>
            <a:r>
              <a:rPr lang="en-US" sz="2400" dirty="0" smtClean="0"/>
              <a:t> </a:t>
            </a:r>
            <a:r>
              <a:rPr lang="en-US" sz="2400" dirty="0" err="1" smtClean="0"/>
              <a:t>gönderip</a:t>
            </a:r>
            <a:r>
              <a:rPr lang="en-US" sz="2400" dirty="0" smtClean="0"/>
              <a:t> </a:t>
            </a:r>
            <a:r>
              <a:rPr lang="en-US" sz="2400" dirty="0" err="1" smtClean="0"/>
              <a:t>telomerazın</a:t>
            </a:r>
            <a:r>
              <a:rPr lang="en-US" sz="2400" dirty="0" smtClean="0"/>
              <a:t> </a:t>
            </a:r>
            <a:r>
              <a:rPr lang="en-US" sz="2400" dirty="0" err="1" smtClean="0"/>
              <a:t>aktivitesini</a:t>
            </a:r>
            <a:r>
              <a:rPr lang="en-US" sz="2400" dirty="0" smtClean="0"/>
              <a:t> </a:t>
            </a:r>
            <a:r>
              <a:rPr lang="en-US" sz="2400" dirty="0" err="1" smtClean="0"/>
              <a:t>engelleyerek</a:t>
            </a:r>
            <a:r>
              <a:rPr lang="en-US" sz="2400" dirty="0" smtClean="0"/>
              <a:t> </a:t>
            </a:r>
            <a:r>
              <a:rPr lang="en-US" sz="2400" dirty="0" err="1" smtClean="0"/>
              <a:t>tasarlanmıştır</a:t>
            </a:r>
            <a:r>
              <a:rPr lang="en-US" sz="2400" dirty="0" smtClean="0"/>
              <a:t>.</a:t>
            </a:r>
          </a:p>
          <a:p>
            <a:r>
              <a:rPr lang="en-US" sz="2400" dirty="0" err="1" smtClean="0"/>
              <a:t>Bir</a:t>
            </a:r>
            <a:r>
              <a:rPr lang="en-US" sz="2400" dirty="0" smtClean="0"/>
              <a:t> </a:t>
            </a:r>
            <a:r>
              <a:rPr lang="en-US" sz="2400" dirty="0" err="1" smtClean="0"/>
              <a:t>diğer</a:t>
            </a:r>
            <a:r>
              <a:rPr lang="en-US" sz="2400" dirty="0" smtClean="0"/>
              <a:t> </a:t>
            </a:r>
            <a:r>
              <a:rPr lang="en-US" sz="2400" dirty="0" err="1" smtClean="0"/>
              <a:t>deneyde</a:t>
            </a:r>
            <a:r>
              <a:rPr lang="en-US" sz="2400" dirty="0" smtClean="0"/>
              <a:t> </a:t>
            </a:r>
            <a:r>
              <a:rPr lang="en-US" sz="2400" dirty="0" err="1" smtClean="0"/>
              <a:t>ise</a:t>
            </a:r>
            <a:r>
              <a:rPr lang="en-US" sz="2400" dirty="0" smtClean="0"/>
              <a:t> </a:t>
            </a:r>
            <a:r>
              <a:rPr lang="en-US" sz="2400" dirty="0" err="1" smtClean="0"/>
              <a:t>hücrelere</a:t>
            </a:r>
            <a:r>
              <a:rPr lang="en-US" sz="2400" dirty="0" smtClean="0"/>
              <a:t> </a:t>
            </a:r>
            <a:r>
              <a:rPr lang="en-US" sz="2400" dirty="0" err="1" smtClean="0"/>
              <a:t>inaktif</a:t>
            </a:r>
            <a:r>
              <a:rPr lang="en-US" sz="2400" dirty="0" smtClean="0"/>
              <a:t> </a:t>
            </a:r>
            <a:r>
              <a:rPr lang="en-US" sz="2400" dirty="0" err="1" smtClean="0"/>
              <a:t>hTERT</a:t>
            </a:r>
            <a:r>
              <a:rPr lang="en-US" sz="2400" dirty="0" smtClean="0"/>
              <a:t>  </a:t>
            </a:r>
            <a:r>
              <a:rPr lang="en-US" sz="2400" dirty="0" err="1" smtClean="0"/>
              <a:t>verilmiş</a:t>
            </a:r>
            <a:r>
              <a:rPr lang="en-US" sz="2400" dirty="0" smtClean="0"/>
              <a:t> </a:t>
            </a:r>
            <a:r>
              <a:rPr lang="en-US" sz="2400" dirty="0" err="1" smtClean="0"/>
              <a:t>ve</a:t>
            </a:r>
            <a:r>
              <a:rPr lang="en-US" sz="2400" dirty="0" smtClean="0"/>
              <a:t> </a:t>
            </a:r>
            <a:r>
              <a:rPr lang="en-US" sz="2400" dirty="0" err="1" smtClean="0"/>
              <a:t>hücresel</a:t>
            </a:r>
            <a:r>
              <a:rPr lang="en-US" sz="2400" dirty="0" smtClean="0"/>
              <a:t> </a:t>
            </a:r>
            <a:r>
              <a:rPr lang="en-US" sz="2400" dirty="0" err="1" smtClean="0"/>
              <a:t>hTERT’in</a:t>
            </a:r>
            <a:r>
              <a:rPr lang="en-US" sz="2400" dirty="0" smtClean="0"/>
              <a:t> </a:t>
            </a:r>
            <a:r>
              <a:rPr lang="en-US" sz="2400" dirty="0" err="1" smtClean="0"/>
              <a:t>aktivitesinin</a:t>
            </a:r>
            <a:r>
              <a:rPr lang="en-US" sz="2400" dirty="0" smtClean="0"/>
              <a:t> </a:t>
            </a:r>
            <a:r>
              <a:rPr lang="en-US" sz="2400" dirty="0" err="1" smtClean="0"/>
              <a:t>önüne</a:t>
            </a:r>
            <a:r>
              <a:rPr lang="en-US" sz="2400" dirty="0" smtClean="0"/>
              <a:t> </a:t>
            </a:r>
            <a:r>
              <a:rPr lang="en-US" sz="2400" dirty="0" err="1" smtClean="0"/>
              <a:t>geçilmiştir</a:t>
            </a:r>
            <a:r>
              <a:rPr lang="en-US" sz="2400" dirty="0" smtClean="0"/>
              <a:t>.</a:t>
            </a:r>
          </a:p>
          <a:p>
            <a:r>
              <a:rPr lang="en-US" sz="2400" dirty="0" err="1" smtClean="0"/>
              <a:t>Hücrelerdeki</a:t>
            </a:r>
            <a:r>
              <a:rPr lang="en-US" sz="2400" dirty="0" smtClean="0"/>
              <a:t> </a:t>
            </a:r>
            <a:r>
              <a:rPr lang="en-US" sz="2400" dirty="0" err="1" smtClean="0"/>
              <a:t>telomerlerin</a:t>
            </a:r>
            <a:r>
              <a:rPr lang="en-US" sz="2400" dirty="0" smtClean="0"/>
              <a:t> </a:t>
            </a:r>
            <a:r>
              <a:rPr lang="en-US" sz="2400" dirty="0" err="1" smtClean="0"/>
              <a:t>boyuna</a:t>
            </a:r>
            <a:r>
              <a:rPr lang="en-US" sz="2400" dirty="0" smtClean="0"/>
              <a:t> </a:t>
            </a:r>
            <a:r>
              <a:rPr lang="en-US" sz="2400" dirty="0" err="1" smtClean="0"/>
              <a:t>göre</a:t>
            </a:r>
            <a:r>
              <a:rPr lang="en-US" sz="2400" dirty="0" smtClean="0"/>
              <a:t> </a:t>
            </a:r>
            <a:r>
              <a:rPr lang="en-US" sz="2400" dirty="0" err="1" smtClean="0"/>
              <a:t>değişen</a:t>
            </a:r>
            <a:r>
              <a:rPr lang="en-US" sz="2400" dirty="0" smtClean="0"/>
              <a:t> </a:t>
            </a:r>
            <a:r>
              <a:rPr lang="en-US" sz="2400" dirty="0" err="1" smtClean="0"/>
              <a:t>zamanlarda</a:t>
            </a:r>
            <a:r>
              <a:rPr lang="en-US" sz="2400" dirty="0" smtClean="0"/>
              <a:t> </a:t>
            </a:r>
            <a:r>
              <a:rPr lang="en-US" sz="2400" dirty="0" err="1" smtClean="0"/>
              <a:t>hücreler</a:t>
            </a:r>
            <a:r>
              <a:rPr lang="en-US" sz="2400" dirty="0" smtClean="0"/>
              <a:t> </a:t>
            </a:r>
            <a:r>
              <a:rPr lang="en-US" sz="2400" dirty="0" err="1" smtClean="0"/>
              <a:t>krize</a:t>
            </a:r>
            <a:r>
              <a:rPr lang="en-US" sz="2400" dirty="0" smtClean="0"/>
              <a:t> </a:t>
            </a:r>
            <a:r>
              <a:rPr lang="en-US" sz="2400" dirty="0" err="1" smtClean="0"/>
              <a:t>girmiştir</a:t>
            </a:r>
            <a:r>
              <a:rPr lang="en-US" sz="2400" dirty="0" smtClean="0"/>
              <a:t> (</a:t>
            </a:r>
            <a:r>
              <a:rPr lang="en-US" sz="2400" dirty="0" err="1" smtClean="0"/>
              <a:t>Figür</a:t>
            </a:r>
            <a:r>
              <a:rPr lang="en-US" sz="2400" dirty="0" smtClean="0"/>
              <a:t>)</a:t>
            </a:r>
          </a:p>
          <a:p>
            <a:endParaRPr lang="en-US" sz="2400" dirty="0"/>
          </a:p>
        </p:txBody>
      </p:sp>
    </p:spTree>
    <p:extLst>
      <p:ext uri="{BB962C8B-B14F-4D97-AF65-F5344CB8AC3E}">
        <p14:creationId xmlns:p14="http://schemas.microsoft.com/office/powerpoint/2010/main" val="3442329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igure_10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79400"/>
            <a:ext cx="5173663" cy="630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226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figure_10_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4900"/>
            <a:ext cx="8531225"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107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Bir hücrenin ne kadar bölündüğünü saptamak mümkün değil ama hücre kültürü teknikleri ile bir kültürün ne kadar büyüyebildiğini ve bölünebildiğini saptamak mümkün.</a:t>
            </a:r>
          </a:p>
          <a:p>
            <a:r>
              <a:rPr lang="tr-TR" sz="2400" dirty="0" smtClean="0"/>
              <a:t>Seri </a:t>
            </a:r>
            <a:r>
              <a:rPr lang="tr-TR" sz="2400" dirty="0" err="1" smtClean="0"/>
              <a:t>pasajlama</a:t>
            </a:r>
            <a:r>
              <a:rPr lang="tr-TR" sz="2400" dirty="0" smtClean="0"/>
              <a:t> ile hücrelerin </a:t>
            </a:r>
            <a:r>
              <a:rPr lang="tr-TR" sz="2400" dirty="0" err="1" smtClean="0"/>
              <a:t>doubling</a:t>
            </a:r>
            <a:r>
              <a:rPr lang="tr-TR" sz="2400" dirty="0" smtClean="0"/>
              <a:t> zamanlarını belirlemek mümkün.</a:t>
            </a:r>
          </a:p>
          <a:p>
            <a:r>
              <a:rPr lang="tr-TR" sz="2400" dirty="0" smtClean="0"/>
              <a:t>Kemirgen ve insan </a:t>
            </a:r>
            <a:r>
              <a:rPr lang="tr-TR" sz="2400" dirty="0" err="1" smtClean="0"/>
              <a:t>embryoları</a:t>
            </a:r>
            <a:r>
              <a:rPr lang="tr-TR" sz="2400" dirty="0" smtClean="0"/>
              <a:t> ile yapılan ilk çalışmalar hücrelerin kültürde limitli olarak </a:t>
            </a:r>
            <a:r>
              <a:rPr lang="tr-TR" sz="2400" dirty="0" err="1" smtClean="0"/>
              <a:t>replike</a:t>
            </a:r>
            <a:r>
              <a:rPr lang="tr-TR" sz="2400" dirty="0" smtClean="0"/>
              <a:t> olabildiğini gösterdi.</a:t>
            </a:r>
          </a:p>
          <a:p>
            <a:r>
              <a:rPr lang="tr-TR" sz="2400" dirty="0" smtClean="0"/>
              <a:t>Bu çalışmalarda hücrelerin belli sayıda bölünmeden sonra durduğunu gösterdiler ve buna </a:t>
            </a:r>
            <a:r>
              <a:rPr lang="tr-TR" sz="2400" b="1" i="1" dirty="0" err="1" smtClean="0"/>
              <a:t>replicative</a:t>
            </a:r>
            <a:r>
              <a:rPr lang="tr-TR" sz="2400" b="1" i="1" dirty="0" smtClean="0"/>
              <a:t> </a:t>
            </a:r>
            <a:r>
              <a:rPr lang="tr-TR" sz="2400" b="1" i="1" dirty="0" err="1" smtClean="0"/>
              <a:t>senescence</a:t>
            </a:r>
            <a:r>
              <a:rPr lang="tr-TR" sz="2400" b="1" i="1" dirty="0" smtClean="0"/>
              <a:t> </a:t>
            </a:r>
            <a:r>
              <a:rPr lang="tr-TR" sz="2400" dirty="0" smtClean="0"/>
              <a:t>ya da </a:t>
            </a:r>
            <a:r>
              <a:rPr lang="tr-TR" sz="2400" b="1" i="1" dirty="0" err="1" smtClean="0"/>
              <a:t>senescence</a:t>
            </a:r>
            <a:r>
              <a:rPr lang="tr-TR" sz="2400" dirty="0" smtClean="0"/>
              <a:t> dendi (Figür).</a:t>
            </a:r>
          </a:p>
          <a:p>
            <a:endParaRPr lang="tr-TR" sz="2400" dirty="0"/>
          </a:p>
        </p:txBody>
      </p:sp>
    </p:spTree>
    <p:extLst>
      <p:ext uri="{BB962C8B-B14F-4D97-AF65-F5344CB8AC3E}">
        <p14:creationId xmlns:p14="http://schemas.microsoft.com/office/powerpoint/2010/main" val="1753722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figure_10_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9400"/>
            <a:ext cx="5180013" cy="630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5989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figure_10_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04800"/>
            <a:ext cx="7910513" cy="624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1994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figure_10_3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346200"/>
            <a:ext cx="8520113"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7602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figure_10_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97000"/>
            <a:ext cx="85312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5653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figure_10_3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279400"/>
            <a:ext cx="56134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1174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figure_10_3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2300"/>
            <a:ext cx="853122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564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igure_10_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600200"/>
            <a:ext cx="8488363"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8371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gure_10_3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93700"/>
            <a:ext cx="8520113" cy="60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1034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figure_10_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92100"/>
            <a:ext cx="8147050"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431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figure_10_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292100"/>
            <a:ext cx="5843588"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4389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igure_1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69900"/>
            <a:ext cx="8507413" cy="591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0776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figure_10_3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98500"/>
            <a:ext cx="8531225" cy="546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874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figure_10_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65300"/>
            <a:ext cx="8531225"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72090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figure_10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79400"/>
            <a:ext cx="4022725" cy="630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0577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figure_10_3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477125"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3754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figure_10_3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79400"/>
            <a:ext cx="48260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899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figure_10_3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292100"/>
            <a:ext cx="4606925" cy="628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932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figure_10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17500"/>
            <a:ext cx="8494713" cy="623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977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figure_10_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79400"/>
            <a:ext cx="6064250" cy="629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63970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figure_10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292100"/>
            <a:ext cx="5776913"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0996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figure_10_3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68500"/>
            <a:ext cx="8531225"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992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igure_10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531225"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04800" y="4724400"/>
            <a:ext cx="8531225" cy="1754326"/>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Senescent</a:t>
            </a:r>
            <a:r>
              <a:rPr lang="tr-TR" dirty="0" smtClean="0"/>
              <a:t> hücreler </a:t>
            </a:r>
            <a:r>
              <a:rPr lang="tr-TR" dirty="0" err="1" smtClean="0"/>
              <a:t>metabolik</a:t>
            </a:r>
            <a:r>
              <a:rPr lang="tr-TR" dirty="0" smtClean="0"/>
              <a:t> olarak aktiftirler ama geri dönüşü olmayacak şekilde bölünme yeteneklerini kaybetmiş durumdadırlar. </a:t>
            </a:r>
          </a:p>
          <a:p>
            <a:pPr marL="285750" indent="-285750">
              <a:buFont typeface="Arial" panose="020B0604020202020204" pitchFamily="34" charset="0"/>
              <a:buChar char="•"/>
            </a:pPr>
            <a:r>
              <a:rPr lang="tr-TR" dirty="0" smtClean="0"/>
              <a:t>Haftalarca hücre </a:t>
            </a:r>
            <a:r>
              <a:rPr lang="tr-TR" dirty="0" err="1" smtClean="0"/>
              <a:t>platelerinde</a:t>
            </a:r>
            <a:r>
              <a:rPr lang="tr-TR" dirty="0" smtClean="0"/>
              <a:t> bölünmeden bekleyebilirler.</a:t>
            </a:r>
          </a:p>
          <a:p>
            <a:pPr marL="285750" indent="-285750">
              <a:buFont typeface="Arial" panose="020B0604020202020204" pitchFamily="34" charset="0"/>
              <a:buChar char="•"/>
            </a:pPr>
            <a:r>
              <a:rPr lang="tr-TR" dirty="0" err="1" smtClean="0"/>
              <a:t>Senescent</a:t>
            </a:r>
            <a:r>
              <a:rPr lang="tr-TR" dirty="0" smtClean="0"/>
              <a:t> hücreler büyüme faktörü reseptörlerini taşırlar ancak bilinmeyen sebeplerle hücre içi yolakları aktif değildir.</a:t>
            </a:r>
          </a:p>
          <a:p>
            <a:endParaRPr lang="tr-TR" dirty="0"/>
          </a:p>
        </p:txBody>
      </p:sp>
    </p:spTree>
    <p:extLst>
      <p:ext uri="{BB962C8B-B14F-4D97-AF65-F5344CB8AC3E}">
        <p14:creationId xmlns:p14="http://schemas.microsoft.com/office/powerpoint/2010/main" val="10949323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figure_10_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17500"/>
            <a:ext cx="8513763" cy="624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5742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figure_10_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485900"/>
            <a:ext cx="8520113"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82733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figure_10_3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317500"/>
            <a:ext cx="7277100" cy="62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7837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figure_10_3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92100"/>
            <a:ext cx="7427913"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55057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figure_10_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79400"/>
            <a:ext cx="7215188"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5980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igure_10_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21500" cy="38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914400" y="4876800"/>
            <a:ext cx="7467600"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Hücrelerin kaç başarılı bölünme geçireceklerini hücrenin nereden elde edildiği ve hücrenin alındığı bireyin yaşı belirler.</a:t>
            </a:r>
            <a:endParaRPr lang="tr-TR" dirty="0"/>
          </a:p>
        </p:txBody>
      </p:sp>
    </p:spTree>
    <p:extLst>
      <p:ext uri="{BB962C8B-B14F-4D97-AF65-F5344CB8AC3E}">
        <p14:creationId xmlns:p14="http://schemas.microsoft.com/office/powerpoint/2010/main" val="4704367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gure_10_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39900"/>
            <a:ext cx="85312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04800" y="5715000"/>
            <a:ext cx="8531225" cy="646331"/>
          </a:xfrm>
          <a:prstGeom prst="rect">
            <a:avLst/>
          </a:prstGeom>
          <a:noFill/>
        </p:spPr>
        <p:txBody>
          <a:bodyPr wrap="square" rtlCol="0">
            <a:spAutoFit/>
          </a:bodyPr>
          <a:lstStyle/>
          <a:p>
            <a:r>
              <a:rPr lang="tr-TR" dirty="0" smtClean="0"/>
              <a:t>Derideki </a:t>
            </a:r>
            <a:r>
              <a:rPr lang="tr-TR" dirty="0" err="1" smtClean="0"/>
              <a:t>kerotinosid</a:t>
            </a:r>
            <a:r>
              <a:rPr lang="tr-TR" dirty="0" smtClean="0"/>
              <a:t> kök hücreleri zamanla bölünme yeteneklerini kaybettiği için </a:t>
            </a:r>
            <a:r>
              <a:rPr lang="tr-TR" dirty="0" err="1" smtClean="0"/>
              <a:t>rejenerasyon</a:t>
            </a:r>
            <a:r>
              <a:rPr lang="tr-TR" dirty="0" smtClean="0"/>
              <a:t> yeteneği kaybolur ve </a:t>
            </a:r>
            <a:r>
              <a:rPr lang="tr-TR" dirty="0" err="1" smtClean="0"/>
              <a:t>kerotinosit</a:t>
            </a:r>
            <a:r>
              <a:rPr lang="tr-TR" dirty="0" smtClean="0"/>
              <a:t> tabaka incelir.</a:t>
            </a:r>
            <a:endParaRPr lang="tr-TR" dirty="0"/>
          </a:p>
        </p:txBody>
      </p:sp>
    </p:spTree>
    <p:extLst>
      <p:ext uri="{BB962C8B-B14F-4D97-AF65-F5344CB8AC3E}">
        <p14:creationId xmlns:p14="http://schemas.microsoft.com/office/powerpoint/2010/main" val="38207915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1478</Words>
  <Application>Microsoft Macintosh PowerPoint</Application>
  <PresentationFormat>On-screen Show (4:3)</PresentationFormat>
  <Paragraphs>164</Paragraphs>
  <Slides>74</Slides>
  <Notes>60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Ofis Teması</vt:lpstr>
      <vt:lpstr>Hücre Ölümsüzlüğü ve Tümörleşme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Kanser hücreleri tümör oluşturabilmek için ölümsüz olmalıdır.</vt:lpstr>
      <vt:lpstr>PowerPoint Presentation</vt:lpstr>
      <vt:lpstr>PowerPoint Presentation</vt:lpstr>
      <vt:lpstr>PowerPoint Presentation</vt:lpstr>
      <vt:lpstr>PowerPoint Presentation</vt:lpstr>
      <vt:lpstr>Hücrelerin maruz kaldığı stres durumları hücre replikasyonunu limitler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Hücrelerin proliferatif yetenekleri telomerler tarafından limitlenir.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Başlangıç aşamasındaki kanser hücreleri kriz durumunu telomeraz sentezleyerek aşabilirler.</vt:lpstr>
      <vt:lpstr>PowerPoint Presentation</vt:lpstr>
      <vt:lpstr>PowerPoint Presentation</vt:lpstr>
      <vt:lpstr>PowerPoint Presentation</vt:lpstr>
      <vt:lpstr>PowerPoint Presentation</vt:lpstr>
      <vt:lpstr>PowerPoint Presentation</vt:lpstr>
      <vt:lpstr>PowerPoint Presentation</vt:lpstr>
      <vt:lpstr>Telomeraz insan kanser hücrelerinin çoğalmasında önemli role sahiptir.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Ölümsüzlüğü ve Tümörleşme</dc:title>
  <dc:creator>Bala Gür Dedeoğlu</dc:creator>
  <cp:lastModifiedBy>Bala Gür Dedeoğlu</cp:lastModifiedBy>
  <cp:revision>48</cp:revision>
  <dcterms:created xsi:type="dcterms:W3CDTF">2015-11-26T08:32:29Z</dcterms:created>
  <dcterms:modified xsi:type="dcterms:W3CDTF">2015-11-26T23:57:05Z</dcterms:modified>
</cp:coreProperties>
</file>