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8" r:id="rId3"/>
    <p:sldId id="26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D43B90A-5BD9-4456-B5F7-842177216712}"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932503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43B90A-5BD9-4456-B5F7-842177216712}"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3393340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43B90A-5BD9-4456-B5F7-842177216712}"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704729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43B90A-5BD9-4456-B5F7-842177216712}"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1089391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D43B90A-5BD9-4456-B5F7-842177216712}"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3127295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D43B90A-5BD9-4456-B5F7-842177216712}" type="datetimeFigureOut">
              <a:rPr lang="tr-TR" smtClean="0"/>
              <a:t>5.2.2020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119970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D43B90A-5BD9-4456-B5F7-842177216712}" type="datetimeFigureOut">
              <a:rPr lang="tr-TR" smtClean="0"/>
              <a:t>5.2.2020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1589853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D43B90A-5BD9-4456-B5F7-842177216712}" type="datetimeFigureOut">
              <a:rPr lang="tr-TR" smtClean="0"/>
              <a:t>5.2.2020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4072528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43B90A-5BD9-4456-B5F7-842177216712}" type="datetimeFigureOut">
              <a:rPr lang="tr-TR" smtClean="0"/>
              <a:t>5.2.2020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3447570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43B90A-5BD9-4456-B5F7-842177216712}" type="datetimeFigureOut">
              <a:rPr lang="tr-TR" smtClean="0"/>
              <a:t>5.2.2020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3688881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43B90A-5BD9-4456-B5F7-842177216712}" type="datetimeFigureOut">
              <a:rPr lang="tr-TR" smtClean="0"/>
              <a:t>5.2.2020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455A44-FDB7-4BC2-8128-10963F108FA9}" type="slidenum">
              <a:rPr lang="tr-TR" smtClean="0"/>
              <a:t>‹#›</a:t>
            </a:fld>
            <a:endParaRPr lang="tr-TR"/>
          </a:p>
        </p:txBody>
      </p:sp>
    </p:spTree>
    <p:extLst>
      <p:ext uri="{BB962C8B-B14F-4D97-AF65-F5344CB8AC3E}">
        <p14:creationId xmlns:p14="http://schemas.microsoft.com/office/powerpoint/2010/main" val="1886013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3B90A-5BD9-4456-B5F7-842177216712}" type="datetimeFigureOut">
              <a:rPr lang="tr-TR" smtClean="0"/>
              <a:t>5.2.2020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55A44-FDB7-4BC2-8128-10963F108FA9}" type="slidenum">
              <a:rPr lang="tr-TR" smtClean="0"/>
              <a:t>‹#›</a:t>
            </a:fld>
            <a:endParaRPr lang="tr-TR"/>
          </a:p>
        </p:txBody>
      </p:sp>
    </p:spTree>
    <p:extLst>
      <p:ext uri="{BB962C8B-B14F-4D97-AF65-F5344CB8AC3E}">
        <p14:creationId xmlns:p14="http://schemas.microsoft.com/office/powerpoint/2010/main" val="40597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onzetaal.nl/taaladvies/zelfstandig-naamwoord" TargetMode="External"/><Relationship Id="rId2" Type="http://schemas.openxmlformats.org/officeDocument/2006/relationships/hyperlink" Target="https://www.taalwinkel.nl/zelfstandig-naamwoorden-of-substantieven/" TargetMode="External"/><Relationship Id="rId1" Type="http://schemas.openxmlformats.org/officeDocument/2006/relationships/slideLayout" Target="../slideLayouts/slideLayout2.xml"/><Relationship Id="rId5" Type="http://schemas.openxmlformats.org/officeDocument/2006/relationships/hyperlink" Target="https://nl.wikipedia.org/wiki/Zelfstandig_naamwoord" TargetMode="External"/><Relationship Id="rId4" Type="http://schemas.openxmlformats.org/officeDocument/2006/relationships/hyperlink" Target="https://taalblad.be/nederlands-leren"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onzetaal.nl/taaladvies/advies/lijdend-voorwerp" TargetMode="External"/><Relationship Id="rId3" Type="http://schemas.openxmlformats.org/officeDocument/2006/relationships/hyperlink" Target="https://onzetaal.nl/taaladvies/advies/samenstelling" TargetMode="External"/><Relationship Id="rId7" Type="http://schemas.openxmlformats.org/officeDocument/2006/relationships/hyperlink" Target="https://onzetaal.nl/taaladvies/advies/gezegde" TargetMode="External"/><Relationship Id="rId2" Type="http://schemas.openxmlformats.org/officeDocument/2006/relationships/hyperlink" Target="https://onzetaal.nl/taaladvies/advies/lidwoord" TargetMode="External"/><Relationship Id="rId1" Type="http://schemas.openxmlformats.org/officeDocument/2006/relationships/slideLayout" Target="../slideLayouts/slideLayout2.xml"/><Relationship Id="rId6" Type="http://schemas.openxmlformats.org/officeDocument/2006/relationships/hyperlink" Target="https://onzetaal.nl/taaladvies/advies/onderwerp-van-de-zin" TargetMode="External"/><Relationship Id="rId5" Type="http://schemas.openxmlformats.org/officeDocument/2006/relationships/hyperlink" Target="https://onzetaal.nl/taaladvies/advies/zinsdelen-redekundig-ontleden" TargetMode="External"/><Relationship Id="rId10" Type="http://schemas.openxmlformats.org/officeDocument/2006/relationships/hyperlink" Target="https://onzetaal.nl/taaladvies/advies/bijwoordelijke-bepaling" TargetMode="External"/><Relationship Id="rId4" Type="http://schemas.openxmlformats.org/officeDocument/2006/relationships/hyperlink" Target="https://onzetaal.nl/taaladvies/advies/bijvoeglijk-naamwoord" TargetMode="External"/><Relationship Id="rId9" Type="http://schemas.openxmlformats.org/officeDocument/2006/relationships/hyperlink" Target="https://onzetaal.nl/taaladvies/advies/meewerkend-voorwer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taalwinkel.nl/zelfstandig-naamwoorden-of-substantieve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taalblad.be/leer-nederlands/woordleer-nederlands/de-of-het/" TargetMode="External"/><Relationship Id="rId2" Type="http://schemas.openxmlformats.org/officeDocument/2006/relationships/hyperlink" Target="https://taalblad.be/gender-of-geslacht/" TargetMode="External"/><Relationship Id="rId1" Type="http://schemas.openxmlformats.org/officeDocument/2006/relationships/slideLayout" Target="../slideLayouts/slideLayout2.xml"/><Relationship Id="rId5" Type="http://schemas.openxmlformats.org/officeDocument/2006/relationships/hyperlink" Target="https://taalblad.be/diminutief/" TargetMode="External"/><Relationship Id="rId4" Type="http://schemas.openxmlformats.org/officeDocument/2006/relationships/hyperlink" Target="https://taalblad.be/meervou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aalblad.be/woordleer/gende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6117" y="143435"/>
            <a:ext cx="10506635" cy="3182471"/>
          </a:xfrm>
        </p:spPr>
        <p:txBody>
          <a:bodyPr>
            <a:noAutofit/>
          </a:bodyPr>
          <a:lstStyle/>
          <a:p>
            <a:r>
              <a:rPr lang="tr-TR" sz="5400" b="1" dirty="0" smtClean="0">
                <a:solidFill>
                  <a:srgbClr val="C00000"/>
                </a:solidFill>
                <a:latin typeface="Times New Roman" panose="02020603050405020304" pitchFamily="18" charset="0"/>
                <a:cs typeface="Times New Roman" panose="02020603050405020304" pitchFamily="18" charset="0"/>
              </a:rPr>
              <a:t>HOL 111 – 112</a:t>
            </a:r>
            <a:br>
              <a:rPr lang="tr-TR" sz="5400" b="1" dirty="0" smtClean="0">
                <a:solidFill>
                  <a:srgbClr val="C00000"/>
                </a:solidFill>
                <a:latin typeface="Times New Roman" panose="02020603050405020304" pitchFamily="18" charset="0"/>
                <a:cs typeface="Times New Roman" panose="02020603050405020304" pitchFamily="18" charset="0"/>
              </a:rPr>
            </a:br>
            <a:r>
              <a:rPr lang="tr-TR" sz="5400" b="1" dirty="0" smtClean="0">
                <a:solidFill>
                  <a:srgbClr val="C00000"/>
                </a:solidFill>
                <a:latin typeface="Times New Roman" panose="02020603050405020304" pitchFamily="18" charset="0"/>
                <a:cs typeface="Times New Roman" panose="02020603050405020304" pitchFamily="18" charset="0"/>
              </a:rPr>
              <a:t>Hollanda Dili ve Grameri I – II</a:t>
            </a:r>
            <a:br>
              <a:rPr lang="tr-TR" sz="5400" b="1" dirty="0" smtClean="0">
                <a:solidFill>
                  <a:srgbClr val="C00000"/>
                </a:solidFill>
                <a:latin typeface="Times New Roman" panose="02020603050405020304" pitchFamily="18" charset="0"/>
                <a:cs typeface="Times New Roman" panose="02020603050405020304" pitchFamily="18" charset="0"/>
              </a:rPr>
            </a:br>
            <a:r>
              <a:rPr lang="tr-TR" sz="5400" b="1" dirty="0" smtClean="0">
                <a:solidFill>
                  <a:srgbClr val="C00000"/>
                </a:solidFill>
                <a:latin typeface="Times New Roman" panose="02020603050405020304" pitchFamily="18" charset="0"/>
                <a:cs typeface="Times New Roman" panose="02020603050405020304" pitchFamily="18" charset="0"/>
              </a:rPr>
              <a:t>(</a:t>
            </a:r>
            <a:r>
              <a:rPr lang="tr-TR" sz="5400" b="1" i="1" dirty="0" err="1" smtClean="0">
                <a:solidFill>
                  <a:srgbClr val="C00000"/>
                </a:solidFill>
                <a:latin typeface="Times New Roman" panose="02020603050405020304" pitchFamily="18" charset="0"/>
                <a:cs typeface="Times New Roman" panose="02020603050405020304" pitchFamily="18" charset="0"/>
              </a:rPr>
              <a:t>Inleiding</a:t>
            </a:r>
            <a:r>
              <a:rPr lang="tr-TR" sz="5400" b="1" i="1" dirty="0" smtClean="0">
                <a:solidFill>
                  <a:srgbClr val="C00000"/>
                </a:solidFill>
                <a:latin typeface="Times New Roman" panose="02020603050405020304" pitchFamily="18" charset="0"/>
                <a:cs typeface="Times New Roman" panose="02020603050405020304" pitchFamily="18" charset="0"/>
              </a:rPr>
              <a:t> </a:t>
            </a:r>
            <a:r>
              <a:rPr lang="tr-TR" sz="5400" b="1" i="1" dirty="0" err="1" smtClean="0">
                <a:solidFill>
                  <a:srgbClr val="C00000"/>
                </a:solidFill>
                <a:latin typeface="Times New Roman" panose="02020603050405020304" pitchFamily="18" charset="0"/>
                <a:cs typeface="Times New Roman" panose="02020603050405020304" pitchFamily="18" charset="0"/>
              </a:rPr>
              <a:t>tot</a:t>
            </a:r>
            <a:r>
              <a:rPr lang="tr-TR" sz="5400" b="1" i="1" dirty="0" smtClean="0">
                <a:solidFill>
                  <a:srgbClr val="C00000"/>
                </a:solidFill>
                <a:latin typeface="Times New Roman" panose="02020603050405020304" pitchFamily="18" charset="0"/>
                <a:cs typeface="Times New Roman" panose="02020603050405020304" pitchFamily="18" charset="0"/>
              </a:rPr>
              <a:t> de </a:t>
            </a:r>
            <a:r>
              <a:rPr lang="tr-TR" sz="5400" b="1" i="1" dirty="0" err="1" smtClean="0">
                <a:solidFill>
                  <a:srgbClr val="C00000"/>
                </a:solidFill>
                <a:latin typeface="Times New Roman" panose="02020603050405020304" pitchFamily="18" charset="0"/>
                <a:cs typeface="Times New Roman" panose="02020603050405020304" pitchFamily="18" charset="0"/>
              </a:rPr>
              <a:t>Nederlandse</a:t>
            </a:r>
            <a:r>
              <a:rPr lang="tr-TR" sz="5400" b="1" i="1" dirty="0" smtClean="0">
                <a:solidFill>
                  <a:srgbClr val="C00000"/>
                </a:solidFill>
                <a:latin typeface="Times New Roman" panose="02020603050405020304" pitchFamily="18" charset="0"/>
                <a:cs typeface="Times New Roman" panose="02020603050405020304" pitchFamily="18" charset="0"/>
              </a:rPr>
              <a:t> </a:t>
            </a:r>
            <a:r>
              <a:rPr lang="tr-TR" sz="5400" b="1" i="1" dirty="0" err="1" smtClean="0">
                <a:solidFill>
                  <a:srgbClr val="C00000"/>
                </a:solidFill>
                <a:latin typeface="Times New Roman" panose="02020603050405020304" pitchFamily="18" charset="0"/>
                <a:cs typeface="Times New Roman" panose="02020603050405020304" pitchFamily="18" charset="0"/>
              </a:rPr>
              <a:t>Grammatica</a:t>
            </a:r>
            <a:r>
              <a:rPr lang="tr-TR" sz="5400" b="1" dirty="0" smtClean="0">
                <a:solidFill>
                  <a:srgbClr val="C00000"/>
                </a:solidFill>
                <a:latin typeface="Times New Roman" panose="02020603050405020304" pitchFamily="18" charset="0"/>
                <a:cs typeface="Times New Roman" panose="02020603050405020304" pitchFamily="18" charset="0"/>
              </a:rPr>
              <a:t>)</a:t>
            </a:r>
            <a:endParaRPr lang="tr-TR" sz="54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4670611"/>
            <a:ext cx="9144000" cy="1819835"/>
          </a:xfrm>
        </p:spPr>
        <p:txBody>
          <a:bodyPr>
            <a:normAutofit/>
          </a:bodyPr>
          <a:lstStyle/>
          <a:p>
            <a:r>
              <a:rPr lang="tr-TR" b="1" dirty="0">
                <a:latin typeface="Garamond" panose="02020404030301010803" pitchFamily="18" charset="0"/>
              </a:rPr>
              <a:t>Dr. Mustafa Güleç</a:t>
            </a:r>
          </a:p>
          <a:p>
            <a:r>
              <a:rPr lang="tr-TR" b="1" dirty="0">
                <a:latin typeface="Garamond" panose="02020404030301010803" pitchFamily="18" charset="0"/>
              </a:rPr>
              <a:t>Ankara Üniversitesi, Dil ve Tarih-Coğrafya Fakültesi (DTCF)</a:t>
            </a:r>
          </a:p>
          <a:p>
            <a:r>
              <a:rPr lang="tr-TR" b="1" dirty="0">
                <a:latin typeface="Garamond" panose="02020404030301010803" pitchFamily="18" charset="0"/>
              </a:rPr>
              <a:t>Batı Dilleri ve Edebiyatları Bölümü,</a:t>
            </a:r>
          </a:p>
          <a:p>
            <a:r>
              <a:rPr lang="tr-TR" b="1" dirty="0">
                <a:latin typeface="Garamond" panose="02020404030301010803" pitchFamily="18" charset="0"/>
              </a:rPr>
              <a:t>Hollanda Dili ve Edebiyatı Anabilim Dalı  </a:t>
            </a:r>
          </a:p>
          <a:p>
            <a:endParaRPr lang="tr-TR" dirty="0"/>
          </a:p>
        </p:txBody>
      </p:sp>
    </p:spTree>
    <p:extLst>
      <p:ext uri="{BB962C8B-B14F-4D97-AF65-F5344CB8AC3E}">
        <p14:creationId xmlns:p14="http://schemas.microsoft.com/office/powerpoint/2010/main" val="1139635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737755"/>
          </a:xfrm>
        </p:spPr>
        <p:txBody>
          <a:bodyPr>
            <a:normAutofit/>
          </a:bodyPr>
          <a:lstStyle/>
          <a:p>
            <a:pPr algn="ctr"/>
            <a:r>
              <a:rPr lang="tr-TR" b="1" dirty="0" err="1" smtClean="0">
                <a:solidFill>
                  <a:srgbClr val="C00000"/>
                </a:solidFill>
              </a:rPr>
              <a:t>Enkelvoud</a:t>
            </a:r>
            <a:r>
              <a:rPr lang="tr-TR" b="1" dirty="0" smtClean="0">
                <a:solidFill>
                  <a:srgbClr val="C00000"/>
                </a:solidFill>
              </a:rPr>
              <a:t> / </a:t>
            </a:r>
            <a:r>
              <a:rPr lang="tr-TR" b="1" dirty="0" err="1" smtClean="0">
                <a:solidFill>
                  <a:srgbClr val="C00000"/>
                </a:solidFill>
              </a:rPr>
              <a:t>Meervoud</a:t>
            </a:r>
            <a:endParaRPr lang="tr-TR" b="1" dirty="0">
              <a:solidFill>
                <a:srgbClr val="C00000"/>
              </a:solidFill>
            </a:endParaRPr>
          </a:p>
        </p:txBody>
      </p:sp>
      <p:sp>
        <p:nvSpPr>
          <p:cNvPr id="3" name="İçerik Yer Tutucusu 2"/>
          <p:cNvSpPr>
            <a:spLocks noGrp="1"/>
          </p:cNvSpPr>
          <p:nvPr>
            <p:ph idx="1"/>
          </p:nvPr>
        </p:nvSpPr>
        <p:spPr>
          <a:xfrm>
            <a:off x="290945" y="737755"/>
            <a:ext cx="11419610" cy="5974772"/>
          </a:xfrm>
        </p:spPr>
        <p:txBody>
          <a:bodyPr>
            <a:normAutofit fontScale="47500" lnSpcReduction="20000"/>
          </a:bodyPr>
          <a:lstStyle/>
          <a:p>
            <a:r>
              <a:rPr lang="nl-NL" dirty="0"/>
              <a:t>Het huis -&gt; De </a:t>
            </a:r>
            <a:r>
              <a:rPr lang="nl-NL" b="1" dirty="0"/>
              <a:t>… </a:t>
            </a:r>
            <a:r>
              <a:rPr lang="nl-NL" dirty="0"/>
              <a:t> zijn heel duur.</a:t>
            </a:r>
            <a:r>
              <a:rPr lang="nl-NL" dirty="0"/>
              <a:t/>
            </a:r>
            <a:br>
              <a:rPr lang="nl-NL" dirty="0"/>
            </a:br>
            <a:r>
              <a:rPr lang="nl-NL" dirty="0"/>
              <a:t>De wafel-&gt; De </a:t>
            </a:r>
            <a:r>
              <a:rPr lang="nl-NL" b="1" dirty="0"/>
              <a:t>…</a:t>
            </a:r>
            <a:r>
              <a:rPr lang="nl-NL" dirty="0"/>
              <a:t> zijn heel lekker</a:t>
            </a:r>
            <a:r>
              <a:rPr lang="nl-NL" dirty="0" smtClean="0"/>
              <a:t>.</a:t>
            </a:r>
            <a:endParaRPr lang="tr-TR" dirty="0" smtClean="0"/>
          </a:p>
          <a:p>
            <a:pPr fontAlgn="base"/>
            <a:r>
              <a:rPr lang="nl-NL" b="1" cap="all" dirty="0">
                <a:solidFill>
                  <a:srgbClr val="C00000"/>
                </a:solidFill>
              </a:rPr>
              <a:t>MEERVOUD MET -EN</a:t>
            </a:r>
          </a:p>
          <a:p>
            <a:pPr fontAlgn="base"/>
            <a:r>
              <a:rPr lang="nl-NL" b="1" dirty="0">
                <a:solidFill>
                  <a:srgbClr val="C00000"/>
                </a:solidFill>
              </a:rPr>
              <a:t>+en voor de meeste substantieven</a:t>
            </a:r>
          </a:p>
          <a:p>
            <a:pPr fontAlgn="base"/>
            <a:r>
              <a:rPr lang="nl-NL" dirty="0"/>
              <a:t>de bank -&gt; de bank</a:t>
            </a:r>
            <a:r>
              <a:rPr lang="nl-NL" b="1" dirty="0"/>
              <a:t>en</a:t>
            </a:r>
            <a:r>
              <a:rPr lang="nl-NL" dirty="0"/>
              <a:t/>
            </a:r>
            <a:br>
              <a:rPr lang="nl-NL" dirty="0"/>
            </a:br>
            <a:r>
              <a:rPr lang="nl-NL" dirty="0"/>
              <a:t>het boek -&gt; de boek</a:t>
            </a:r>
            <a:r>
              <a:rPr lang="nl-NL" b="1" dirty="0"/>
              <a:t>en</a:t>
            </a:r>
            <a:r>
              <a:rPr lang="nl-NL" dirty="0"/>
              <a:t/>
            </a:r>
            <a:br>
              <a:rPr lang="nl-NL" dirty="0"/>
            </a:br>
            <a:r>
              <a:rPr lang="nl-NL" dirty="0"/>
              <a:t>de bloem -&gt; de bloem</a:t>
            </a:r>
            <a:r>
              <a:rPr lang="nl-NL" b="1" dirty="0"/>
              <a:t>en</a:t>
            </a:r>
            <a:r>
              <a:rPr lang="nl-NL" dirty="0"/>
              <a:t/>
            </a:r>
            <a:br>
              <a:rPr lang="nl-NL" dirty="0"/>
            </a:br>
            <a:r>
              <a:rPr lang="nl-NL" dirty="0"/>
              <a:t>de stem -&gt; de </a:t>
            </a:r>
            <a:r>
              <a:rPr lang="nl-NL" dirty="0" smtClean="0"/>
              <a:t>stemm</a:t>
            </a:r>
            <a:r>
              <a:rPr lang="nl-NL" b="1" dirty="0" smtClean="0"/>
              <a:t>en</a:t>
            </a:r>
            <a:r>
              <a:rPr lang="tr-TR" dirty="0"/>
              <a:t> </a:t>
            </a:r>
            <a:r>
              <a:rPr lang="tr-TR" dirty="0" smtClean="0"/>
              <a:t>             </a:t>
            </a:r>
            <a:r>
              <a:rPr lang="nl-NL" b="1" dirty="0" smtClean="0">
                <a:solidFill>
                  <a:srgbClr val="C00000"/>
                </a:solidFill>
              </a:rPr>
              <a:t>-s </a:t>
            </a:r>
            <a:r>
              <a:rPr lang="nl-NL" b="1" dirty="0">
                <a:solidFill>
                  <a:srgbClr val="C00000"/>
                </a:solidFill>
              </a:rPr>
              <a:t>wordt –zen</a:t>
            </a:r>
          </a:p>
          <a:p>
            <a:pPr fontAlgn="base"/>
            <a:r>
              <a:rPr lang="nl-NL" dirty="0"/>
              <a:t>de buis -&gt; de bui</a:t>
            </a:r>
            <a:r>
              <a:rPr lang="nl-NL" b="1" dirty="0"/>
              <a:t>zen</a:t>
            </a:r>
            <a:r>
              <a:rPr lang="nl-NL" dirty="0"/>
              <a:t/>
            </a:r>
            <a:br>
              <a:rPr lang="nl-NL" dirty="0"/>
            </a:br>
            <a:r>
              <a:rPr lang="nl-NL" dirty="0"/>
              <a:t>het huis -&gt; de </a:t>
            </a:r>
            <a:r>
              <a:rPr lang="nl-NL" dirty="0" smtClean="0"/>
              <a:t>hui</a:t>
            </a:r>
            <a:r>
              <a:rPr lang="nl-NL" b="1" dirty="0" smtClean="0"/>
              <a:t>zen</a:t>
            </a:r>
            <a:r>
              <a:rPr lang="tr-TR" dirty="0"/>
              <a:t> </a:t>
            </a:r>
            <a:r>
              <a:rPr lang="tr-TR" dirty="0" smtClean="0"/>
              <a:t>                </a:t>
            </a:r>
            <a:r>
              <a:rPr lang="nl-NL" b="1" dirty="0" smtClean="0"/>
              <a:t>-</a:t>
            </a:r>
            <a:r>
              <a:rPr lang="nl-NL" b="1" dirty="0" smtClean="0">
                <a:solidFill>
                  <a:srgbClr val="C00000"/>
                </a:solidFill>
              </a:rPr>
              <a:t>f </a:t>
            </a:r>
            <a:r>
              <a:rPr lang="nl-NL" b="1" dirty="0">
                <a:solidFill>
                  <a:srgbClr val="C00000"/>
                </a:solidFill>
              </a:rPr>
              <a:t>wordt –ven</a:t>
            </a:r>
          </a:p>
          <a:p>
            <a:pPr fontAlgn="base"/>
            <a:r>
              <a:rPr lang="nl-NL" dirty="0"/>
              <a:t>de korf -&gt; de </a:t>
            </a:r>
            <a:r>
              <a:rPr lang="nl-NL" dirty="0" smtClean="0"/>
              <a:t>kor</a:t>
            </a:r>
            <a:r>
              <a:rPr lang="nl-NL" b="1" dirty="0" smtClean="0"/>
              <a:t>ven</a:t>
            </a:r>
            <a:r>
              <a:rPr lang="tr-TR" dirty="0"/>
              <a:t> </a:t>
            </a:r>
            <a:r>
              <a:rPr lang="tr-TR" dirty="0" smtClean="0"/>
              <a:t>              </a:t>
            </a:r>
            <a:r>
              <a:rPr lang="nl-NL" b="1" dirty="0" smtClean="0"/>
              <a:t>-</a:t>
            </a:r>
            <a:r>
              <a:rPr lang="nl-NL" b="1" dirty="0" smtClean="0">
                <a:solidFill>
                  <a:srgbClr val="C00000"/>
                </a:solidFill>
              </a:rPr>
              <a:t>heid </a:t>
            </a:r>
            <a:r>
              <a:rPr lang="nl-NL" b="1" dirty="0">
                <a:solidFill>
                  <a:srgbClr val="C00000"/>
                </a:solidFill>
              </a:rPr>
              <a:t>wordt –heden</a:t>
            </a:r>
          </a:p>
          <a:p>
            <a:pPr fontAlgn="base"/>
            <a:r>
              <a:rPr lang="nl-NL" dirty="0"/>
              <a:t>de groot</a:t>
            </a:r>
            <a:r>
              <a:rPr lang="nl-NL" b="1" dirty="0"/>
              <a:t>heid</a:t>
            </a:r>
            <a:r>
              <a:rPr lang="nl-NL" dirty="0"/>
              <a:t> -&gt; de groot</a:t>
            </a:r>
            <a:r>
              <a:rPr lang="nl-NL" b="1" dirty="0"/>
              <a:t>heden</a:t>
            </a:r>
            <a:r>
              <a:rPr lang="nl-NL" dirty="0"/>
              <a:t/>
            </a:r>
            <a:br>
              <a:rPr lang="nl-NL" dirty="0"/>
            </a:br>
            <a:r>
              <a:rPr lang="nl-NL" dirty="0"/>
              <a:t>de waar</a:t>
            </a:r>
            <a:r>
              <a:rPr lang="nl-NL" b="1" dirty="0"/>
              <a:t>heid</a:t>
            </a:r>
            <a:r>
              <a:rPr lang="nl-NL" dirty="0"/>
              <a:t> -&gt; de </a:t>
            </a:r>
            <a:r>
              <a:rPr lang="nl-NL" dirty="0" smtClean="0"/>
              <a:t>waar</a:t>
            </a:r>
            <a:r>
              <a:rPr lang="nl-NL" b="1" dirty="0" smtClean="0"/>
              <a:t>heden</a:t>
            </a:r>
            <a:r>
              <a:rPr lang="tr-TR" dirty="0"/>
              <a:t> </a:t>
            </a:r>
            <a:r>
              <a:rPr lang="tr-TR" dirty="0" smtClean="0"/>
              <a:t>                </a:t>
            </a:r>
            <a:r>
              <a:rPr lang="nl-NL" b="1" dirty="0" smtClean="0">
                <a:solidFill>
                  <a:srgbClr val="C00000"/>
                </a:solidFill>
              </a:rPr>
              <a:t>meervoud </a:t>
            </a:r>
            <a:r>
              <a:rPr lang="nl-NL" b="1" dirty="0">
                <a:solidFill>
                  <a:srgbClr val="C00000"/>
                </a:solidFill>
              </a:rPr>
              <a:t>met -s</a:t>
            </a:r>
          </a:p>
          <a:p>
            <a:pPr marL="0" indent="0" fontAlgn="base">
              <a:buNone/>
            </a:pPr>
            <a:r>
              <a:rPr lang="nl-NL" b="1" dirty="0">
                <a:solidFill>
                  <a:srgbClr val="C00000"/>
                </a:solidFill>
              </a:rPr>
              <a:t>+s voor substantieven met meer dan 1 lettergreep die eindigen op -e, -el, -en, -er, -em, -ie</a:t>
            </a:r>
          </a:p>
          <a:p>
            <a:pPr fontAlgn="base"/>
            <a:r>
              <a:rPr lang="nl-NL" dirty="0"/>
              <a:t>De wafel -&gt; de wafel</a:t>
            </a:r>
            <a:r>
              <a:rPr lang="nl-NL" b="1" dirty="0"/>
              <a:t>s</a:t>
            </a:r>
            <a:r>
              <a:rPr lang="nl-NL" dirty="0"/>
              <a:t/>
            </a:r>
            <a:br>
              <a:rPr lang="nl-NL" dirty="0"/>
            </a:br>
            <a:r>
              <a:rPr lang="nl-NL" dirty="0"/>
              <a:t>De ladder -&gt; de ladder</a:t>
            </a:r>
            <a:r>
              <a:rPr lang="nl-NL" b="1" dirty="0"/>
              <a:t>s</a:t>
            </a:r>
            <a:r>
              <a:rPr lang="nl-NL" dirty="0"/>
              <a:t/>
            </a:r>
            <a:br>
              <a:rPr lang="nl-NL" dirty="0"/>
            </a:br>
            <a:r>
              <a:rPr lang="nl-NL" dirty="0"/>
              <a:t>De keuken -&gt; de keuken</a:t>
            </a:r>
            <a:r>
              <a:rPr lang="nl-NL" b="1" dirty="0"/>
              <a:t>s</a:t>
            </a:r>
            <a:r>
              <a:rPr lang="nl-NL" dirty="0"/>
              <a:t/>
            </a:r>
            <a:br>
              <a:rPr lang="nl-NL" dirty="0"/>
            </a:br>
            <a:r>
              <a:rPr lang="nl-NL" dirty="0"/>
              <a:t>De bezem -&gt; de bezem</a:t>
            </a:r>
            <a:r>
              <a:rPr lang="nl-NL" b="1" dirty="0"/>
              <a:t>s</a:t>
            </a:r>
            <a:endParaRPr lang="nl-NL" dirty="0"/>
          </a:p>
          <a:p>
            <a:pPr marL="0" indent="0" fontAlgn="base">
              <a:buNone/>
            </a:pPr>
            <a:r>
              <a:rPr lang="nl-NL" b="1" dirty="0">
                <a:solidFill>
                  <a:srgbClr val="C00000"/>
                </a:solidFill>
              </a:rPr>
              <a:t>+s voor substantieven die eindigen op é, eau:</a:t>
            </a:r>
          </a:p>
          <a:p>
            <a:pPr fontAlgn="base"/>
            <a:r>
              <a:rPr lang="nl-NL" dirty="0"/>
              <a:t>Het cad</a:t>
            </a:r>
            <a:r>
              <a:rPr lang="nl-NL" b="1" dirty="0"/>
              <a:t>eau</a:t>
            </a:r>
            <a:r>
              <a:rPr lang="nl-NL" dirty="0"/>
              <a:t> -&gt; De cadeau</a:t>
            </a:r>
            <a:r>
              <a:rPr lang="nl-NL" b="1" dirty="0"/>
              <a:t>s</a:t>
            </a:r>
            <a:r>
              <a:rPr lang="nl-NL" dirty="0"/>
              <a:t/>
            </a:r>
            <a:br>
              <a:rPr lang="nl-NL" dirty="0"/>
            </a:br>
            <a:r>
              <a:rPr lang="nl-NL" dirty="0"/>
              <a:t>Het caf</a:t>
            </a:r>
            <a:r>
              <a:rPr lang="nl-NL" b="1" dirty="0"/>
              <a:t>é</a:t>
            </a:r>
            <a:r>
              <a:rPr lang="nl-NL" dirty="0"/>
              <a:t> -&gt; de café</a:t>
            </a:r>
            <a:r>
              <a:rPr lang="nl-NL" b="1" dirty="0"/>
              <a:t>s</a:t>
            </a:r>
            <a:endParaRPr lang="nl-NL" dirty="0"/>
          </a:p>
          <a:p>
            <a:pPr marL="0" indent="0" fontAlgn="base">
              <a:buNone/>
            </a:pPr>
            <a:r>
              <a:rPr lang="nl-NL" b="1" dirty="0">
                <a:solidFill>
                  <a:srgbClr val="C00000"/>
                </a:solidFill>
              </a:rPr>
              <a:t>+’s voor substantieven die eindigen op –a, -i, -o, -u, -y:</a:t>
            </a:r>
          </a:p>
          <a:p>
            <a:pPr fontAlgn="base"/>
            <a:r>
              <a:rPr lang="nl-NL" dirty="0"/>
              <a:t>De paraplu -&gt; De paraplu</a:t>
            </a:r>
            <a:r>
              <a:rPr lang="nl-NL" b="1" dirty="0"/>
              <a:t>’s</a:t>
            </a:r>
            <a:endParaRPr lang="nl-NL" dirty="0"/>
          </a:p>
          <a:p>
            <a:pPr marL="0" indent="0" fontAlgn="base">
              <a:buNone/>
            </a:pPr>
            <a:r>
              <a:rPr lang="nl-NL" b="1" dirty="0">
                <a:solidFill>
                  <a:srgbClr val="C00000"/>
                </a:solidFill>
              </a:rPr>
              <a:t>+’s voor afkortingen, +’en als afkorting eindigt –s of -x:</a:t>
            </a:r>
            <a:br>
              <a:rPr lang="nl-NL" b="1" dirty="0">
                <a:solidFill>
                  <a:srgbClr val="C00000"/>
                </a:solidFill>
              </a:rPr>
            </a:br>
            <a:r>
              <a:rPr lang="nl-NL" b="1" dirty="0">
                <a:solidFill>
                  <a:srgbClr val="C00000"/>
                </a:solidFill>
              </a:rPr>
              <a:t>tv -&gt; tv’s</a:t>
            </a:r>
          </a:p>
          <a:p>
            <a:pPr fontAlgn="base"/>
            <a:r>
              <a:rPr lang="nl-NL" dirty="0"/>
              <a:t>tv -&gt; tv’s</a:t>
            </a:r>
            <a:br>
              <a:rPr lang="nl-NL" dirty="0"/>
            </a:br>
            <a:r>
              <a:rPr lang="nl-NL" dirty="0"/>
              <a:t>GPS -&gt; gps’en</a:t>
            </a:r>
            <a:br>
              <a:rPr lang="nl-NL" dirty="0"/>
            </a:br>
            <a:r>
              <a:rPr lang="nl-NL" dirty="0"/>
              <a:t>bmx -&gt; </a:t>
            </a:r>
            <a:r>
              <a:rPr lang="nl-NL" dirty="0" smtClean="0"/>
              <a:t>BMX’en</a:t>
            </a:r>
            <a:endParaRPr lang="nl-NL" dirty="0"/>
          </a:p>
        </p:txBody>
      </p:sp>
    </p:spTree>
    <p:extLst>
      <p:ext uri="{BB962C8B-B14F-4D97-AF65-F5344CB8AC3E}">
        <p14:creationId xmlns:p14="http://schemas.microsoft.com/office/powerpoint/2010/main" val="793262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727363"/>
          </a:xfrm>
        </p:spPr>
        <p:txBody>
          <a:bodyPr>
            <a:normAutofit/>
          </a:bodyPr>
          <a:lstStyle/>
          <a:p>
            <a:pPr algn="ctr"/>
            <a:r>
              <a:rPr lang="tr-TR" b="1" dirty="0" err="1" smtClean="0">
                <a:solidFill>
                  <a:srgbClr val="C00000"/>
                </a:solidFill>
              </a:rPr>
              <a:t>Diminutief</a:t>
            </a:r>
            <a:endParaRPr lang="tr-TR" b="1" dirty="0">
              <a:solidFill>
                <a:srgbClr val="C00000"/>
              </a:solidFill>
            </a:endParaRPr>
          </a:p>
        </p:txBody>
      </p:sp>
      <p:sp>
        <p:nvSpPr>
          <p:cNvPr id="3" name="İçerik Yer Tutucusu 2"/>
          <p:cNvSpPr>
            <a:spLocks noGrp="1"/>
          </p:cNvSpPr>
          <p:nvPr>
            <p:ph idx="1"/>
          </p:nvPr>
        </p:nvSpPr>
        <p:spPr>
          <a:xfrm>
            <a:off x="436418" y="727364"/>
            <a:ext cx="10917382" cy="5974772"/>
          </a:xfrm>
        </p:spPr>
        <p:txBody>
          <a:bodyPr>
            <a:normAutofit fontScale="47500" lnSpcReduction="20000"/>
          </a:bodyPr>
          <a:lstStyle/>
          <a:p>
            <a:pPr marL="0" indent="0" fontAlgn="base">
              <a:buNone/>
            </a:pPr>
            <a:r>
              <a:rPr lang="tr-TR" b="1" cap="all" dirty="0">
                <a:solidFill>
                  <a:srgbClr val="C00000"/>
                </a:solidFill>
              </a:rPr>
              <a:t>MEESTAL: SUBSTANTIEF +-JE</a:t>
            </a:r>
          </a:p>
          <a:p>
            <a:pPr fontAlgn="base"/>
            <a:r>
              <a:rPr lang="tr-TR" dirty="0" err="1"/>
              <a:t>rok</a:t>
            </a:r>
            <a:r>
              <a:rPr lang="tr-TR" dirty="0"/>
              <a:t> -&gt; </a:t>
            </a:r>
            <a:r>
              <a:rPr lang="tr-TR" dirty="0" err="1"/>
              <a:t>rokje</a:t>
            </a:r>
            <a:endParaRPr lang="tr-TR" dirty="0"/>
          </a:p>
          <a:p>
            <a:pPr fontAlgn="base"/>
            <a:r>
              <a:rPr lang="tr-TR" dirty="0"/>
              <a:t>kast -&gt; </a:t>
            </a:r>
            <a:r>
              <a:rPr lang="tr-TR" dirty="0" err="1"/>
              <a:t>kastje</a:t>
            </a:r>
            <a:endParaRPr lang="tr-TR" dirty="0"/>
          </a:p>
          <a:p>
            <a:pPr fontAlgn="base"/>
            <a:r>
              <a:rPr lang="tr-TR" dirty="0" err="1"/>
              <a:t>Opgepast</a:t>
            </a:r>
            <a:r>
              <a:rPr lang="tr-TR" dirty="0"/>
              <a:t>: </a:t>
            </a:r>
            <a:r>
              <a:rPr lang="tr-TR" dirty="0" err="1"/>
              <a:t>soms</a:t>
            </a:r>
            <a:r>
              <a:rPr lang="tr-TR" dirty="0"/>
              <a:t> </a:t>
            </a:r>
            <a:r>
              <a:rPr lang="tr-TR" dirty="0" err="1"/>
              <a:t>verdubbelt</a:t>
            </a:r>
            <a:r>
              <a:rPr lang="tr-TR" dirty="0"/>
              <a:t> de klinker:</a:t>
            </a:r>
          </a:p>
          <a:p>
            <a:pPr fontAlgn="base"/>
            <a:r>
              <a:rPr lang="tr-TR" dirty="0" err="1"/>
              <a:t>glas</a:t>
            </a:r>
            <a:r>
              <a:rPr lang="tr-TR" dirty="0"/>
              <a:t> -&gt; </a:t>
            </a:r>
            <a:r>
              <a:rPr lang="tr-TR" dirty="0" err="1"/>
              <a:t>glaasje</a:t>
            </a:r>
            <a:r>
              <a:rPr lang="tr-TR" dirty="0"/>
              <a:t>,</a:t>
            </a:r>
          </a:p>
          <a:p>
            <a:pPr fontAlgn="base"/>
            <a:r>
              <a:rPr lang="tr-TR" dirty="0"/>
              <a:t>vat -&gt; </a:t>
            </a:r>
            <a:r>
              <a:rPr lang="tr-TR" dirty="0" err="1"/>
              <a:t>vaatje</a:t>
            </a:r>
            <a:r>
              <a:rPr lang="tr-TR" dirty="0"/>
              <a:t>,</a:t>
            </a:r>
          </a:p>
          <a:p>
            <a:pPr fontAlgn="base"/>
            <a:r>
              <a:rPr lang="tr-TR" dirty="0" err="1"/>
              <a:t>gat</a:t>
            </a:r>
            <a:r>
              <a:rPr lang="tr-TR" dirty="0"/>
              <a:t> -&gt; </a:t>
            </a:r>
            <a:r>
              <a:rPr lang="tr-TR" dirty="0" err="1"/>
              <a:t>gaatje</a:t>
            </a:r>
            <a:r>
              <a:rPr lang="tr-TR" dirty="0"/>
              <a:t>.</a:t>
            </a:r>
          </a:p>
          <a:p>
            <a:pPr marL="0" indent="0" fontAlgn="base">
              <a:buNone/>
            </a:pPr>
            <a:r>
              <a:rPr lang="tr-TR" b="1" cap="all" dirty="0">
                <a:solidFill>
                  <a:srgbClr val="C00000"/>
                </a:solidFill>
              </a:rPr>
              <a:t>ALS SUBSTANTIEF EINDIGT OP -L, -N, -W OF -R: +-TJE</a:t>
            </a:r>
          </a:p>
          <a:p>
            <a:pPr fontAlgn="base"/>
            <a:r>
              <a:rPr lang="tr-TR" dirty="0" err="1"/>
              <a:t>stoel</a:t>
            </a:r>
            <a:r>
              <a:rPr lang="tr-TR" dirty="0"/>
              <a:t> -&gt; </a:t>
            </a:r>
            <a:r>
              <a:rPr lang="tr-TR" dirty="0" err="1"/>
              <a:t>stoeltje</a:t>
            </a:r>
            <a:endParaRPr lang="tr-TR" dirty="0"/>
          </a:p>
          <a:p>
            <a:pPr fontAlgn="base"/>
            <a:r>
              <a:rPr lang="tr-TR" dirty="0" err="1"/>
              <a:t>been</a:t>
            </a:r>
            <a:r>
              <a:rPr lang="tr-TR" dirty="0"/>
              <a:t> -&gt; </a:t>
            </a:r>
            <a:r>
              <a:rPr lang="tr-TR" dirty="0" err="1"/>
              <a:t>beentje</a:t>
            </a:r>
            <a:endParaRPr lang="tr-TR" dirty="0"/>
          </a:p>
          <a:p>
            <a:pPr fontAlgn="base"/>
            <a:r>
              <a:rPr lang="tr-TR" dirty="0" err="1"/>
              <a:t>mouw</a:t>
            </a:r>
            <a:r>
              <a:rPr lang="tr-TR" dirty="0"/>
              <a:t> -&gt; </a:t>
            </a:r>
            <a:r>
              <a:rPr lang="tr-TR" dirty="0" err="1"/>
              <a:t>mouwtje</a:t>
            </a:r>
            <a:endParaRPr lang="tr-TR" dirty="0"/>
          </a:p>
          <a:p>
            <a:pPr fontAlgn="base"/>
            <a:r>
              <a:rPr lang="tr-TR" dirty="0" err="1"/>
              <a:t>computer</a:t>
            </a:r>
            <a:r>
              <a:rPr lang="tr-TR" dirty="0"/>
              <a:t> -&gt; </a:t>
            </a:r>
            <a:r>
              <a:rPr lang="tr-TR" dirty="0" err="1"/>
              <a:t>computertje</a:t>
            </a:r>
            <a:endParaRPr lang="tr-TR" dirty="0"/>
          </a:p>
          <a:p>
            <a:pPr marL="0" indent="0" fontAlgn="base">
              <a:buNone/>
            </a:pPr>
            <a:r>
              <a:rPr lang="tr-TR" b="1" cap="all" dirty="0">
                <a:solidFill>
                  <a:srgbClr val="C00000"/>
                </a:solidFill>
              </a:rPr>
              <a:t>ALS SUBSTANTIEF MET DUBBELE KLINKER EINDIGT OP -M: +-PJE</a:t>
            </a:r>
          </a:p>
          <a:p>
            <a:pPr fontAlgn="base"/>
            <a:r>
              <a:rPr lang="tr-TR" dirty="0" err="1"/>
              <a:t>boom</a:t>
            </a:r>
            <a:r>
              <a:rPr lang="tr-TR" dirty="0"/>
              <a:t> -&gt; </a:t>
            </a:r>
            <a:r>
              <a:rPr lang="tr-TR" dirty="0" err="1"/>
              <a:t>boompje</a:t>
            </a:r>
            <a:endParaRPr lang="tr-TR" dirty="0"/>
          </a:p>
          <a:p>
            <a:pPr fontAlgn="base"/>
            <a:r>
              <a:rPr lang="tr-TR" dirty="0" err="1"/>
              <a:t>kraam</a:t>
            </a:r>
            <a:r>
              <a:rPr lang="tr-TR" dirty="0"/>
              <a:t> -&gt; </a:t>
            </a:r>
            <a:r>
              <a:rPr lang="tr-TR" dirty="0" err="1"/>
              <a:t>kraampje</a:t>
            </a:r>
            <a:endParaRPr lang="tr-TR" dirty="0"/>
          </a:p>
          <a:p>
            <a:pPr marL="0" indent="0" fontAlgn="base">
              <a:buNone/>
            </a:pPr>
            <a:r>
              <a:rPr lang="tr-TR" b="1" cap="all" dirty="0">
                <a:solidFill>
                  <a:srgbClr val="C00000"/>
                </a:solidFill>
              </a:rPr>
              <a:t>ALS SUBSTANTIEF EINDIGT OP EEN KLINKER: -A,E,I,O,U -&gt; DUBBELE KLINKER+-TJE. EVENTUEEL ACCENT VERDWIJNT.</a:t>
            </a:r>
          </a:p>
          <a:p>
            <a:pPr fontAlgn="base"/>
            <a:r>
              <a:rPr lang="tr-TR" dirty="0" err="1"/>
              <a:t>auto</a:t>
            </a:r>
            <a:r>
              <a:rPr lang="tr-TR" dirty="0"/>
              <a:t> -&gt; </a:t>
            </a:r>
            <a:r>
              <a:rPr lang="tr-TR" dirty="0" err="1"/>
              <a:t>autootje</a:t>
            </a:r>
            <a:endParaRPr lang="tr-TR" dirty="0"/>
          </a:p>
          <a:p>
            <a:pPr fontAlgn="base"/>
            <a:r>
              <a:rPr lang="tr-TR" dirty="0" err="1"/>
              <a:t>café</a:t>
            </a:r>
            <a:r>
              <a:rPr lang="tr-TR" dirty="0"/>
              <a:t> -&gt; </a:t>
            </a:r>
            <a:r>
              <a:rPr lang="tr-TR" dirty="0" err="1"/>
              <a:t>cafeetje</a:t>
            </a:r>
            <a:endParaRPr lang="tr-TR" dirty="0"/>
          </a:p>
          <a:p>
            <a:pPr marL="0" indent="0" fontAlgn="base">
              <a:buNone/>
            </a:pPr>
            <a:r>
              <a:rPr lang="tr-TR" b="1" cap="all" dirty="0">
                <a:solidFill>
                  <a:srgbClr val="C00000"/>
                </a:solidFill>
              </a:rPr>
              <a:t>-Y -&gt; + -‘TJE</a:t>
            </a:r>
          </a:p>
          <a:p>
            <a:pPr fontAlgn="base"/>
            <a:r>
              <a:rPr lang="tr-TR" dirty="0" err="1"/>
              <a:t>baby</a:t>
            </a:r>
            <a:r>
              <a:rPr lang="tr-TR" dirty="0"/>
              <a:t> -&gt; </a:t>
            </a:r>
            <a:r>
              <a:rPr lang="tr-TR" dirty="0" err="1"/>
              <a:t>baby’tje</a:t>
            </a:r>
            <a:endParaRPr lang="tr-TR" dirty="0"/>
          </a:p>
          <a:p>
            <a:pPr fontAlgn="base"/>
            <a:r>
              <a:rPr lang="tr-TR" dirty="0" err="1"/>
              <a:t>pony</a:t>
            </a:r>
            <a:r>
              <a:rPr lang="tr-TR" dirty="0"/>
              <a:t>-&gt; </a:t>
            </a:r>
            <a:r>
              <a:rPr lang="tr-TR" dirty="0" err="1"/>
              <a:t>pony’tje</a:t>
            </a:r>
            <a:endParaRPr lang="tr-TR" dirty="0"/>
          </a:p>
          <a:p>
            <a:endParaRPr lang="tr-TR" dirty="0"/>
          </a:p>
        </p:txBody>
      </p:sp>
    </p:spTree>
    <p:extLst>
      <p:ext uri="{BB962C8B-B14F-4D97-AF65-F5344CB8AC3E}">
        <p14:creationId xmlns:p14="http://schemas.microsoft.com/office/powerpoint/2010/main" val="9079360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C00000"/>
                </a:solidFill>
              </a:rPr>
              <a:t>Kaynakça</a:t>
            </a:r>
            <a:endParaRPr lang="tr-TR" dirty="0">
              <a:solidFill>
                <a:srgbClr val="C00000"/>
              </a:solidFill>
            </a:endParaRPr>
          </a:p>
        </p:txBody>
      </p:sp>
      <p:sp>
        <p:nvSpPr>
          <p:cNvPr id="3" name="İçerik Yer Tutucusu 2"/>
          <p:cNvSpPr>
            <a:spLocks noGrp="1"/>
          </p:cNvSpPr>
          <p:nvPr>
            <p:ph idx="1"/>
          </p:nvPr>
        </p:nvSpPr>
        <p:spPr/>
        <p:txBody>
          <a:bodyPr/>
          <a:lstStyle/>
          <a:p>
            <a:r>
              <a:rPr lang="tr-TR" dirty="0">
                <a:hlinkClick r:id="rId2"/>
              </a:rPr>
              <a:t>https://www.taalwinkel.nl/zelfstandig-naamwoorden-of-substantieven</a:t>
            </a:r>
            <a:r>
              <a:rPr lang="tr-TR" dirty="0" smtClean="0">
                <a:hlinkClick r:id="rId2"/>
              </a:rPr>
              <a:t>/</a:t>
            </a:r>
            <a:endParaRPr lang="tr-TR" dirty="0" smtClean="0"/>
          </a:p>
          <a:p>
            <a:r>
              <a:rPr lang="tr-TR" dirty="0">
                <a:hlinkClick r:id="rId3"/>
              </a:rPr>
              <a:t>https://</a:t>
            </a:r>
            <a:r>
              <a:rPr lang="tr-TR" dirty="0" smtClean="0">
                <a:hlinkClick r:id="rId3"/>
              </a:rPr>
              <a:t>onzetaal.nl/taaladvies/zelfstandig-naamwoord</a:t>
            </a:r>
            <a:endParaRPr lang="tr-TR" dirty="0" smtClean="0"/>
          </a:p>
          <a:p>
            <a:r>
              <a:rPr lang="tr-TR" dirty="0">
                <a:hlinkClick r:id="rId4"/>
              </a:rPr>
              <a:t>https://</a:t>
            </a:r>
            <a:r>
              <a:rPr lang="tr-TR" dirty="0" smtClean="0">
                <a:hlinkClick r:id="rId4"/>
              </a:rPr>
              <a:t>taalblad.be/nederlands-leren</a:t>
            </a:r>
            <a:endParaRPr lang="tr-TR" dirty="0" smtClean="0"/>
          </a:p>
          <a:p>
            <a:r>
              <a:rPr lang="tr-TR" dirty="0">
                <a:hlinkClick r:id="rId5"/>
              </a:rPr>
              <a:t>https://nl.wikipedia.org/wiki/Zelfstandig_naamwoord</a:t>
            </a:r>
            <a:endParaRPr lang="tr-TR" dirty="0" smtClean="0"/>
          </a:p>
          <a:p>
            <a:endParaRPr lang="tr-TR" dirty="0" smtClean="0"/>
          </a:p>
          <a:p>
            <a:endParaRPr lang="tr-TR" dirty="0"/>
          </a:p>
        </p:txBody>
      </p:sp>
    </p:spTree>
    <p:extLst>
      <p:ext uri="{BB962C8B-B14F-4D97-AF65-F5344CB8AC3E}">
        <p14:creationId xmlns:p14="http://schemas.microsoft.com/office/powerpoint/2010/main" val="3221707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22118"/>
            <a:ext cx="10515600" cy="914400"/>
          </a:xfrm>
        </p:spPr>
        <p:txBody>
          <a:bodyPr>
            <a:normAutofit fontScale="90000"/>
          </a:bodyPr>
          <a:lstStyle/>
          <a:p>
            <a:pPr algn="ctr"/>
            <a:r>
              <a:rPr lang="nl-NL" b="1" dirty="0">
                <a:solidFill>
                  <a:srgbClr val="C00000"/>
                </a:solidFill>
              </a:rPr>
              <a:t>Wat is een zelfstandig naamwoord?</a:t>
            </a:r>
            <a:br>
              <a:rPr lang="nl-NL" b="1" dirty="0">
                <a:solidFill>
                  <a:srgbClr val="C00000"/>
                </a:solidFill>
              </a:rPr>
            </a:br>
            <a:endParaRPr lang="tr-TR" b="1" dirty="0">
              <a:solidFill>
                <a:srgbClr val="C00000"/>
              </a:solidFill>
            </a:endParaRPr>
          </a:p>
        </p:txBody>
      </p:sp>
      <p:sp>
        <p:nvSpPr>
          <p:cNvPr id="3" name="İçerik Yer Tutucusu 2"/>
          <p:cNvSpPr>
            <a:spLocks noGrp="1"/>
          </p:cNvSpPr>
          <p:nvPr>
            <p:ph idx="1"/>
          </p:nvPr>
        </p:nvSpPr>
        <p:spPr>
          <a:xfrm>
            <a:off x="394855" y="1236518"/>
            <a:ext cx="11378045" cy="5403273"/>
          </a:xfrm>
        </p:spPr>
        <p:txBody>
          <a:bodyPr>
            <a:normAutofit fontScale="47500" lnSpcReduction="20000"/>
          </a:bodyPr>
          <a:lstStyle/>
          <a:p>
            <a:r>
              <a:rPr lang="nl-NL" sz="3400" dirty="0" smtClean="0">
                <a:latin typeface="Times New Roman" panose="02020603050405020304" pitchFamily="18" charset="0"/>
                <a:cs typeface="Times New Roman" panose="02020603050405020304" pitchFamily="18" charset="0"/>
              </a:rPr>
              <a:t>Zelfstandige </a:t>
            </a:r>
            <a:r>
              <a:rPr lang="nl-NL" sz="3400" dirty="0">
                <a:latin typeface="Times New Roman" panose="02020603050405020304" pitchFamily="18" charset="0"/>
                <a:cs typeface="Times New Roman" panose="02020603050405020304" pitchFamily="18" charset="0"/>
              </a:rPr>
              <a:t>naamwoorden zijn woorden die 'een zelfstandigheid' aanduiden; dat kunnen concrete zaken zijn als mensen (man, Ineke), dieren (paard) en dingen (huis, hout), maar ook plaatsen (Den Haag, Frankrijk) en abstracte zaken als gevoelens (liefde), tijdsruimten (dag), eigenschappen (grootte), gebeurtenissen (botsing) en denkbeeldige personen of zaken (elf, luilekkerland), enz.</a:t>
            </a:r>
          </a:p>
          <a:p>
            <a:r>
              <a:rPr lang="nl-NL" sz="3400" dirty="0">
                <a:latin typeface="Times New Roman" panose="02020603050405020304" pitchFamily="18" charset="0"/>
                <a:cs typeface="Times New Roman" panose="02020603050405020304" pitchFamily="18" charset="0"/>
              </a:rPr>
              <a:t>Zelfstandige naamwoorden kunnen meestal gecombineerd worden met een van de lidwoorden de, het of een: de kast, het geluk, een week, enz. Ze worden daarom ook wel 'de-woorden' en 'het-woorden' genoemd. In verbindingen als het grote huis is huis het zelfstandig naamwoord. 'Het huis' kun je immers wel zeggen, maar 'het grote' niet. In veel zinnen staat er geen </a:t>
            </a:r>
            <a:r>
              <a:rPr lang="nl-NL" sz="3400" dirty="0">
                <a:latin typeface="Times New Roman" panose="02020603050405020304" pitchFamily="18" charset="0"/>
                <a:cs typeface="Times New Roman" panose="02020603050405020304" pitchFamily="18" charset="0"/>
                <a:hlinkClick r:id="rId2"/>
              </a:rPr>
              <a:t>lidwoord</a:t>
            </a:r>
            <a:r>
              <a:rPr lang="nl-NL" sz="3400" dirty="0">
                <a:latin typeface="Times New Roman" panose="02020603050405020304" pitchFamily="18" charset="0"/>
                <a:cs typeface="Times New Roman" panose="02020603050405020304" pitchFamily="18" charset="0"/>
              </a:rPr>
              <a:t> bij het zelfstandig naamwoord: 'Hij staat sterk in zijn schoenen', 'Schoonheid zit vooral van binnen', 'T-shirts worden vaak van katoen gemaakt.'</a:t>
            </a:r>
          </a:p>
          <a:p>
            <a:r>
              <a:rPr lang="nl-NL" sz="3400" dirty="0">
                <a:latin typeface="Times New Roman" panose="02020603050405020304" pitchFamily="18" charset="0"/>
                <a:cs typeface="Times New Roman" panose="02020603050405020304" pitchFamily="18" charset="0"/>
              </a:rPr>
              <a:t>De meeste zelfstandige naamwoorden komen zowel in het enkelvoud (kast) als in het meervoud (kasten) voor; uitzonderingen hierop zijn bijvoorbeeld politie, vee (alleen enkelvoud) en hersens/hersenen (alleen meervoud). Ook kan van veel zelfstandige naamwoorden een verkleinvorm gemaakt worden: kastje, kindje, mannetje, enz. Van zelfstandige naamwoorden die personen aanduiden kan, door een s achter het woord te zetten ook een bezitsvorm worden gevormd: Jans fiets, mijn zusjes kamer, mama’s kantoor.</a:t>
            </a:r>
          </a:p>
          <a:p>
            <a:r>
              <a:rPr lang="nl-NL" sz="3400" dirty="0">
                <a:latin typeface="Times New Roman" panose="02020603050405020304" pitchFamily="18" charset="0"/>
                <a:cs typeface="Times New Roman" panose="02020603050405020304" pitchFamily="18" charset="0"/>
              </a:rPr>
              <a:t>Zelfstandige naamwoorden kunnen met elkaar gecombineerd worden in </a:t>
            </a:r>
            <a:r>
              <a:rPr lang="nl-NL" sz="3400" dirty="0">
                <a:latin typeface="Times New Roman" panose="02020603050405020304" pitchFamily="18" charset="0"/>
                <a:cs typeface="Times New Roman" panose="02020603050405020304" pitchFamily="18" charset="0"/>
                <a:hlinkClick r:id="rId3"/>
              </a:rPr>
              <a:t>samenstellingen</a:t>
            </a:r>
            <a:r>
              <a:rPr lang="nl-NL" sz="3400" dirty="0">
                <a:latin typeface="Times New Roman" panose="02020603050405020304" pitchFamily="18" charset="0"/>
                <a:cs typeface="Times New Roman" panose="02020603050405020304" pitchFamily="18" charset="0"/>
              </a:rPr>
              <a:t>: kast + deur = kastdeur; kastdeur + sleutel = kastdeursleutel. Een zelfstandig naamwoord kan ook gecombineerd worden met een </a:t>
            </a:r>
            <a:r>
              <a:rPr lang="nl-NL" sz="3400" dirty="0">
                <a:latin typeface="Times New Roman" panose="02020603050405020304" pitchFamily="18" charset="0"/>
                <a:cs typeface="Times New Roman" panose="02020603050405020304" pitchFamily="18" charset="0"/>
                <a:hlinkClick r:id="rId4"/>
              </a:rPr>
              <a:t>bijvoeglijk naamwoord</a:t>
            </a:r>
            <a:r>
              <a:rPr lang="nl-NL" sz="3400" dirty="0">
                <a:latin typeface="Times New Roman" panose="02020603050405020304" pitchFamily="18" charset="0"/>
                <a:cs typeface="Times New Roman" panose="02020603050405020304" pitchFamily="18" charset="0"/>
              </a:rPr>
              <a:t>; zulke combinaties worden bijna altijd los geschreven: mooie liedjes, groene appel. Als de combinatie een eigen betekenis heeft gekregen, wordt deze soms wel aaneengeschreven: hogeschool, kleinkind.</a:t>
            </a:r>
          </a:p>
          <a:p>
            <a:r>
              <a:rPr lang="nl-NL" sz="3400" dirty="0">
                <a:latin typeface="Times New Roman" panose="02020603050405020304" pitchFamily="18" charset="0"/>
                <a:cs typeface="Times New Roman" panose="02020603050405020304" pitchFamily="18" charset="0"/>
              </a:rPr>
              <a:t>Zelfstandige naamwoorden kunnen in verschillende </a:t>
            </a:r>
            <a:r>
              <a:rPr lang="nl-NL" sz="3400" dirty="0">
                <a:latin typeface="Times New Roman" panose="02020603050405020304" pitchFamily="18" charset="0"/>
                <a:cs typeface="Times New Roman" panose="02020603050405020304" pitchFamily="18" charset="0"/>
                <a:hlinkClick r:id="rId5"/>
              </a:rPr>
              <a:t>zinsdelen</a:t>
            </a:r>
            <a:r>
              <a:rPr lang="nl-NL" sz="3400" dirty="0">
                <a:latin typeface="Times New Roman" panose="02020603050405020304" pitchFamily="18" charset="0"/>
                <a:cs typeface="Times New Roman" panose="02020603050405020304" pitchFamily="18" charset="0"/>
              </a:rPr>
              <a:t> voorkomen:</a:t>
            </a:r>
          </a:p>
          <a:p>
            <a:r>
              <a:rPr lang="nl-NL" sz="3400" dirty="0">
                <a:latin typeface="Times New Roman" panose="02020603050405020304" pitchFamily="18" charset="0"/>
                <a:cs typeface="Times New Roman" panose="02020603050405020304" pitchFamily="18" charset="0"/>
              </a:rPr>
              <a:t>De vrouw slaapt. (</a:t>
            </a:r>
            <a:r>
              <a:rPr lang="nl-NL" sz="3400" dirty="0">
                <a:latin typeface="Times New Roman" panose="02020603050405020304" pitchFamily="18" charset="0"/>
                <a:cs typeface="Times New Roman" panose="02020603050405020304" pitchFamily="18" charset="0"/>
                <a:hlinkClick r:id="rId6"/>
              </a:rPr>
              <a:t>onderwerp</a:t>
            </a:r>
            <a:r>
              <a:rPr lang="nl-NL" sz="3400" dirty="0">
                <a:latin typeface="Times New Roman" panose="02020603050405020304" pitchFamily="18" charset="0"/>
                <a:cs typeface="Times New Roman" panose="02020603050405020304" pitchFamily="18" charset="0"/>
              </a:rPr>
              <a:t>)</a:t>
            </a:r>
          </a:p>
          <a:p>
            <a:r>
              <a:rPr lang="nl-NL" sz="3400" dirty="0">
                <a:latin typeface="Times New Roman" panose="02020603050405020304" pitchFamily="18" charset="0"/>
                <a:cs typeface="Times New Roman" panose="02020603050405020304" pitchFamily="18" charset="0"/>
              </a:rPr>
              <a:t>Dat lijkt wel hout. (naamwoordelijk deel van het </a:t>
            </a:r>
            <a:r>
              <a:rPr lang="nl-NL" sz="3400" dirty="0">
                <a:latin typeface="Times New Roman" panose="02020603050405020304" pitchFamily="18" charset="0"/>
                <a:cs typeface="Times New Roman" panose="02020603050405020304" pitchFamily="18" charset="0"/>
                <a:hlinkClick r:id="rId7"/>
              </a:rPr>
              <a:t>gezegde</a:t>
            </a:r>
            <a:r>
              <a:rPr lang="nl-NL" sz="3400" dirty="0">
                <a:latin typeface="Times New Roman" panose="02020603050405020304" pitchFamily="18" charset="0"/>
                <a:cs typeface="Times New Roman" panose="02020603050405020304" pitchFamily="18" charset="0"/>
              </a:rPr>
              <a:t>)</a:t>
            </a:r>
          </a:p>
          <a:p>
            <a:r>
              <a:rPr lang="nl-NL" sz="3400" dirty="0">
                <a:latin typeface="Times New Roman" panose="02020603050405020304" pitchFamily="18" charset="0"/>
                <a:cs typeface="Times New Roman" panose="02020603050405020304" pitchFamily="18" charset="0"/>
              </a:rPr>
              <a:t>Ik spreek mijn buurvrouw dagelijks. (</a:t>
            </a:r>
            <a:r>
              <a:rPr lang="nl-NL" sz="3400" dirty="0">
                <a:latin typeface="Times New Roman" panose="02020603050405020304" pitchFamily="18" charset="0"/>
                <a:cs typeface="Times New Roman" panose="02020603050405020304" pitchFamily="18" charset="0"/>
                <a:hlinkClick r:id="rId8"/>
              </a:rPr>
              <a:t>lijdend voorwerp</a:t>
            </a:r>
            <a:r>
              <a:rPr lang="nl-NL" sz="3400" dirty="0">
                <a:latin typeface="Times New Roman" panose="02020603050405020304" pitchFamily="18" charset="0"/>
                <a:cs typeface="Times New Roman" panose="02020603050405020304" pitchFamily="18" charset="0"/>
              </a:rPr>
              <a:t>)</a:t>
            </a:r>
          </a:p>
          <a:p>
            <a:r>
              <a:rPr lang="nl-NL" sz="3400" dirty="0">
                <a:latin typeface="Times New Roman" panose="02020603050405020304" pitchFamily="18" charset="0"/>
                <a:cs typeface="Times New Roman" panose="02020603050405020304" pitchFamily="18" charset="0"/>
              </a:rPr>
              <a:t>Ik geef de kat te eten. (</a:t>
            </a:r>
            <a:r>
              <a:rPr lang="nl-NL" sz="3400" dirty="0">
                <a:latin typeface="Times New Roman" panose="02020603050405020304" pitchFamily="18" charset="0"/>
                <a:cs typeface="Times New Roman" panose="02020603050405020304" pitchFamily="18" charset="0"/>
                <a:hlinkClick r:id="rId9"/>
              </a:rPr>
              <a:t>meewerkend voorwerp</a:t>
            </a:r>
            <a:r>
              <a:rPr lang="nl-NL" sz="3400" dirty="0">
                <a:latin typeface="Times New Roman" panose="02020603050405020304" pitchFamily="18" charset="0"/>
                <a:cs typeface="Times New Roman" panose="02020603050405020304" pitchFamily="18" charset="0"/>
              </a:rPr>
              <a:t>)</a:t>
            </a:r>
          </a:p>
          <a:p>
            <a:r>
              <a:rPr lang="nl-NL" sz="3400" dirty="0">
                <a:latin typeface="Times New Roman" panose="02020603050405020304" pitchFamily="18" charset="0"/>
                <a:cs typeface="Times New Roman" panose="02020603050405020304" pitchFamily="18" charset="0"/>
              </a:rPr>
              <a:t>Op vrijdagavond danst hij altijd. (</a:t>
            </a:r>
            <a:r>
              <a:rPr lang="nl-NL" sz="3400" dirty="0">
                <a:latin typeface="Times New Roman" panose="02020603050405020304" pitchFamily="18" charset="0"/>
                <a:cs typeface="Times New Roman" panose="02020603050405020304" pitchFamily="18" charset="0"/>
                <a:hlinkClick r:id="rId10"/>
              </a:rPr>
              <a:t>bijwoordelijke bepaling</a:t>
            </a:r>
            <a:r>
              <a:rPr lang="nl-NL" sz="3400"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3503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solidFill>
                  <a:srgbClr val="C00000"/>
                </a:solidFill>
              </a:rPr>
              <a:t>Het</a:t>
            </a:r>
            <a:r>
              <a:rPr lang="tr-TR" b="1" dirty="0" smtClean="0">
                <a:solidFill>
                  <a:srgbClr val="C00000"/>
                </a:solidFill>
              </a:rPr>
              <a:t> </a:t>
            </a:r>
            <a:r>
              <a:rPr lang="tr-TR" b="1" dirty="0" err="1" smtClean="0">
                <a:solidFill>
                  <a:srgbClr val="C00000"/>
                </a:solidFill>
              </a:rPr>
              <a:t>Substantief</a:t>
            </a:r>
            <a:r>
              <a:rPr lang="tr-TR" b="1" dirty="0" smtClean="0">
                <a:solidFill>
                  <a:srgbClr val="C00000"/>
                </a:solidFill>
              </a:rPr>
              <a:t> (</a:t>
            </a:r>
            <a:r>
              <a:rPr lang="tr-TR" b="1" dirty="0" err="1" smtClean="0">
                <a:solidFill>
                  <a:srgbClr val="C00000"/>
                </a:solidFill>
              </a:rPr>
              <a:t>Zelfstandig</a:t>
            </a:r>
            <a:r>
              <a:rPr lang="tr-TR" b="1" dirty="0" smtClean="0">
                <a:solidFill>
                  <a:srgbClr val="C00000"/>
                </a:solidFill>
              </a:rPr>
              <a:t> </a:t>
            </a:r>
            <a:r>
              <a:rPr lang="tr-TR" b="1" dirty="0" err="1" smtClean="0">
                <a:solidFill>
                  <a:srgbClr val="C00000"/>
                </a:solidFill>
              </a:rPr>
              <a:t>naamwoord</a:t>
            </a:r>
            <a:r>
              <a:rPr lang="tr-TR" b="1" dirty="0" smtClean="0">
                <a:solidFill>
                  <a:srgbClr val="C00000"/>
                </a:solidFill>
              </a:rPr>
              <a:t>)</a:t>
            </a:r>
            <a:endParaRPr lang="tr-TR" b="1" dirty="0">
              <a:solidFill>
                <a:srgbClr val="C00000"/>
              </a:solidFill>
            </a:endParaRPr>
          </a:p>
        </p:txBody>
      </p:sp>
      <p:sp>
        <p:nvSpPr>
          <p:cNvPr id="3" name="İçerik Yer Tutucusu 2"/>
          <p:cNvSpPr>
            <a:spLocks noGrp="1"/>
          </p:cNvSpPr>
          <p:nvPr>
            <p:ph idx="1"/>
          </p:nvPr>
        </p:nvSpPr>
        <p:spPr/>
        <p:txBody>
          <a:bodyPr/>
          <a:lstStyle/>
          <a:p>
            <a:r>
              <a:rPr lang="nl-NL" dirty="0"/>
              <a:t>1) Naamwoord </a:t>
            </a:r>
            <a:endParaRPr lang="tr-TR" dirty="0" smtClean="0"/>
          </a:p>
          <a:p>
            <a:r>
              <a:rPr lang="nl-NL" dirty="0" smtClean="0"/>
              <a:t>2</a:t>
            </a:r>
            <a:r>
              <a:rPr lang="nl-NL" dirty="0"/>
              <a:t>) Taalkundige term </a:t>
            </a:r>
            <a:endParaRPr lang="tr-TR" dirty="0" smtClean="0"/>
          </a:p>
          <a:p>
            <a:r>
              <a:rPr lang="nl-NL" dirty="0" smtClean="0"/>
              <a:t>3</a:t>
            </a:r>
            <a:r>
              <a:rPr lang="nl-NL" dirty="0"/>
              <a:t>) Woordsoort </a:t>
            </a:r>
            <a:endParaRPr lang="tr-TR" dirty="0" smtClean="0"/>
          </a:p>
          <a:p>
            <a:r>
              <a:rPr lang="tr-TR" dirty="0"/>
              <a:t>4</a:t>
            </a:r>
            <a:r>
              <a:rPr lang="nl-NL" dirty="0" smtClean="0"/>
              <a:t>) </a:t>
            </a:r>
            <a:r>
              <a:rPr lang="nl-NL" dirty="0"/>
              <a:t>Zelfstandig </a:t>
            </a:r>
            <a:r>
              <a:rPr lang="nl-NL" dirty="0" smtClean="0"/>
              <a:t>naamwoord</a:t>
            </a:r>
            <a:endParaRPr lang="tr-TR" dirty="0" smtClean="0"/>
          </a:p>
          <a:p>
            <a:r>
              <a:rPr lang="nl-NL" b="1" dirty="0"/>
              <a:t>woord dat een mens, dier of ding noemt</a:t>
            </a:r>
            <a:r>
              <a:rPr lang="nl-NL" dirty="0"/>
              <a:t> vb: de woorden 'hond' en 'geluk' zijn substantieven</a:t>
            </a:r>
            <a:endParaRPr lang="tr-TR" dirty="0"/>
          </a:p>
        </p:txBody>
      </p:sp>
    </p:spTree>
    <p:extLst>
      <p:ext uri="{BB962C8B-B14F-4D97-AF65-F5344CB8AC3E}">
        <p14:creationId xmlns:p14="http://schemas.microsoft.com/office/powerpoint/2010/main" val="4057571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nl-NL" b="1" dirty="0">
                <a:hlinkClick r:id="rId2" tooltip="Zelfstandig naamwoorden of substantieven"/>
              </a:rPr>
              <a:t>Zelfstandig naamwoorden of substantieven</a:t>
            </a:r>
            <a:r>
              <a:rPr lang="nl-NL" b="1" dirty="0"/>
              <a:t/>
            </a:r>
            <a:br>
              <a:rPr lang="nl-NL" b="1" dirty="0"/>
            </a:br>
            <a:endParaRPr lang="tr-TR" dirty="0"/>
          </a:p>
        </p:txBody>
      </p:sp>
      <p:sp>
        <p:nvSpPr>
          <p:cNvPr id="3" name="İçerik Yer Tutucusu 2"/>
          <p:cNvSpPr>
            <a:spLocks noGrp="1"/>
          </p:cNvSpPr>
          <p:nvPr>
            <p:ph idx="1"/>
          </p:nvPr>
        </p:nvSpPr>
        <p:spPr/>
        <p:txBody>
          <a:bodyPr>
            <a:normAutofit fontScale="77500" lnSpcReduction="20000"/>
          </a:bodyPr>
          <a:lstStyle/>
          <a:p>
            <a:pPr marL="0" indent="0" fontAlgn="base">
              <a:buNone/>
            </a:pPr>
            <a:r>
              <a:rPr lang="nl-NL" dirty="0" smtClean="0"/>
              <a:t>Voorbeelden </a:t>
            </a:r>
            <a:r>
              <a:rPr lang="nl-NL" dirty="0"/>
              <a:t>van substantieven zijn: </a:t>
            </a:r>
            <a:r>
              <a:rPr lang="nl-NL" i="1" dirty="0"/>
              <a:t>huis, kat, auto, emmer, liefde, geregel, notulen, Jan, Spanje</a:t>
            </a:r>
            <a:endParaRPr lang="nl-NL" dirty="0"/>
          </a:p>
          <a:p>
            <a:pPr marL="0" indent="0" fontAlgn="base">
              <a:buNone/>
            </a:pPr>
            <a:endParaRPr lang="nl-NL" dirty="0"/>
          </a:p>
          <a:p>
            <a:pPr fontAlgn="base"/>
            <a:r>
              <a:rPr lang="nl-NL" dirty="0"/>
              <a:t>De meeste substantieven kun je in het enkelvoud en meervoud gebruiken. Dat zijn de zogenaamde telbare substantieven:</a:t>
            </a:r>
          </a:p>
          <a:p>
            <a:pPr fontAlgn="base"/>
            <a:r>
              <a:rPr lang="nl-NL" dirty="0"/>
              <a:t>huis – huizen</a:t>
            </a:r>
          </a:p>
          <a:p>
            <a:pPr fontAlgn="base"/>
            <a:r>
              <a:rPr lang="nl-NL" dirty="0"/>
              <a:t>auto – auto’s</a:t>
            </a:r>
          </a:p>
          <a:p>
            <a:pPr fontAlgn="base"/>
            <a:r>
              <a:rPr lang="nl-NL" dirty="0"/>
              <a:t>kat – katten</a:t>
            </a:r>
          </a:p>
          <a:p>
            <a:pPr fontAlgn="base"/>
            <a:r>
              <a:rPr lang="nl-NL" dirty="0"/>
              <a:t>emmer – </a:t>
            </a:r>
            <a:r>
              <a:rPr lang="nl-NL" dirty="0" smtClean="0"/>
              <a:t>emmers</a:t>
            </a:r>
            <a:endParaRPr lang="nl-NL" dirty="0"/>
          </a:p>
          <a:p>
            <a:pPr fontAlgn="base"/>
            <a:r>
              <a:rPr lang="nl-NL" dirty="0"/>
              <a:t>Sommige substantieven zijn niet-telbaar en komen alleen voor in het enkelvoud: </a:t>
            </a:r>
            <a:r>
              <a:rPr lang="nl-NL" i="1" dirty="0"/>
              <a:t>koffie, geregel </a:t>
            </a:r>
            <a:r>
              <a:rPr lang="nl-NL" dirty="0"/>
              <a:t>of alleen in het meervoud: </a:t>
            </a:r>
            <a:r>
              <a:rPr lang="nl-NL" i="1" dirty="0" smtClean="0"/>
              <a:t>notulen</a:t>
            </a:r>
            <a:endParaRPr lang="tr-TR" dirty="0"/>
          </a:p>
          <a:p>
            <a:pPr fontAlgn="base"/>
            <a:r>
              <a:rPr lang="nl-NL" dirty="0" smtClean="0"/>
              <a:t>Voor </a:t>
            </a:r>
            <a:r>
              <a:rPr lang="nl-NL" dirty="0"/>
              <a:t>de meeste substantieven kun je een lidwoord zetten:  het huis, de kat, een brief, de brieven, het Spanje van Franco.</a:t>
            </a:r>
          </a:p>
          <a:p>
            <a:endParaRPr lang="tr-TR" dirty="0"/>
          </a:p>
        </p:txBody>
      </p:sp>
    </p:spTree>
    <p:extLst>
      <p:ext uri="{BB962C8B-B14F-4D97-AF65-F5344CB8AC3E}">
        <p14:creationId xmlns:p14="http://schemas.microsoft.com/office/powerpoint/2010/main" val="663770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solidFill>
                  <a:srgbClr val="C00000"/>
                </a:solidFill>
              </a:rPr>
              <a:t>Substantief</a:t>
            </a:r>
            <a:endParaRPr lang="tr-TR" b="1" dirty="0">
              <a:solidFill>
                <a:srgbClr val="C00000"/>
              </a:solidFill>
            </a:endParaRPr>
          </a:p>
        </p:txBody>
      </p:sp>
      <p:sp>
        <p:nvSpPr>
          <p:cNvPr id="3" name="İçerik Yer Tutucusu 2"/>
          <p:cNvSpPr>
            <a:spLocks noGrp="1"/>
          </p:cNvSpPr>
          <p:nvPr>
            <p:ph idx="1"/>
          </p:nvPr>
        </p:nvSpPr>
        <p:spPr/>
        <p:txBody>
          <a:bodyPr>
            <a:normAutofit/>
          </a:bodyPr>
          <a:lstStyle/>
          <a:p>
            <a:pPr fontAlgn="base"/>
            <a:r>
              <a:rPr lang="nl-NL" u="sng" dirty="0">
                <a:hlinkClick r:id="rId2"/>
              </a:rPr>
              <a:t>gender (geslacht, m/v)</a:t>
            </a:r>
            <a:endParaRPr lang="nl-NL" dirty="0"/>
          </a:p>
          <a:p>
            <a:pPr fontAlgn="base"/>
            <a:r>
              <a:rPr lang="nl-NL" u="sng" dirty="0">
                <a:hlinkClick r:id="rId3"/>
              </a:rPr>
              <a:t>artikel (lidwoord): DE of HET ?</a:t>
            </a:r>
            <a:endParaRPr lang="nl-NL" dirty="0"/>
          </a:p>
          <a:p>
            <a:pPr fontAlgn="base"/>
            <a:r>
              <a:rPr lang="nl-NL" u="sng" dirty="0">
                <a:hlinkClick r:id="rId4"/>
              </a:rPr>
              <a:t>meervoud</a:t>
            </a:r>
            <a:endParaRPr lang="nl-NL" dirty="0"/>
          </a:p>
          <a:p>
            <a:pPr fontAlgn="base"/>
            <a:r>
              <a:rPr lang="nl-NL" u="sng" dirty="0">
                <a:hlinkClick r:id="rId5"/>
              </a:rPr>
              <a:t>diminutief of verkleinwoord</a:t>
            </a:r>
            <a:endParaRPr lang="nl-NL" dirty="0"/>
          </a:p>
          <a:p>
            <a:pPr marL="0" indent="0">
              <a:buNone/>
            </a:pPr>
            <a:endParaRPr lang="tr-TR" dirty="0"/>
          </a:p>
        </p:txBody>
      </p:sp>
    </p:spTree>
    <p:extLst>
      <p:ext uri="{BB962C8B-B14F-4D97-AF65-F5344CB8AC3E}">
        <p14:creationId xmlns:p14="http://schemas.microsoft.com/office/powerpoint/2010/main" val="1964415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solidFill>
                  <a:srgbClr val="C00000"/>
                </a:solidFill>
              </a:rPr>
              <a:t>Gender</a:t>
            </a:r>
            <a:r>
              <a:rPr lang="tr-TR" b="1" dirty="0" smtClean="0">
                <a:solidFill>
                  <a:srgbClr val="C00000"/>
                </a:solidFill>
              </a:rPr>
              <a:t> of </a:t>
            </a:r>
            <a:r>
              <a:rPr lang="tr-TR" b="1" dirty="0" err="1" smtClean="0">
                <a:solidFill>
                  <a:srgbClr val="C00000"/>
                </a:solidFill>
              </a:rPr>
              <a:t>geslacht</a:t>
            </a:r>
            <a:endParaRPr lang="tr-TR" b="1" dirty="0">
              <a:solidFill>
                <a:srgbClr val="C00000"/>
              </a:solidFill>
            </a:endParaRPr>
          </a:p>
        </p:txBody>
      </p:sp>
      <p:sp>
        <p:nvSpPr>
          <p:cNvPr id="3" name="İçerik Yer Tutucusu 2"/>
          <p:cNvSpPr>
            <a:spLocks noGrp="1"/>
          </p:cNvSpPr>
          <p:nvPr>
            <p:ph idx="1"/>
          </p:nvPr>
        </p:nvSpPr>
        <p:spPr/>
        <p:txBody>
          <a:bodyPr/>
          <a:lstStyle/>
          <a:p>
            <a:pPr fontAlgn="base"/>
            <a:r>
              <a:rPr lang="nl-NL" b="1" cap="all" dirty="0"/>
              <a:t>HET SUBSTANTIEF IS MANNELIJK (M), VROUWELIJK (V) OF ONZIJDIG (ONZ)</a:t>
            </a:r>
          </a:p>
          <a:p>
            <a:pPr fontAlgn="base"/>
            <a:r>
              <a:rPr lang="nl-NL" b="1" dirty="0"/>
              <a:t>De man (m)</a:t>
            </a:r>
            <a:r>
              <a:rPr lang="nl-NL" dirty="0"/>
              <a:t> is op tijd. Hij is op tijd.</a:t>
            </a:r>
            <a:br>
              <a:rPr lang="nl-NL" dirty="0"/>
            </a:br>
            <a:r>
              <a:rPr lang="nl-NL" dirty="0"/>
              <a:t>De trein (m) is te laat. Hij is te laat.</a:t>
            </a:r>
          </a:p>
          <a:p>
            <a:pPr fontAlgn="base"/>
            <a:r>
              <a:rPr lang="nl-NL" b="1" dirty="0"/>
              <a:t>De vrouw (v)</a:t>
            </a:r>
            <a:r>
              <a:rPr lang="nl-NL" dirty="0"/>
              <a:t> is klein. Ze is klein.</a:t>
            </a:r>
            <a:br>
              <a:rPr lang="nl-NL" dirty="0"/>
            </a:br>
            <a:r>
              <a:rPr lang="nl-NL" dirty="0"/>
              <a:t>De deur (v) staat open. </a:t>
            </a:r>
            <a:r>
              <a:rPr lang="nl-NL" b="1" dirty="0"/>
              <a:t>Ze</a:t>
            </a:r>
            <a:r>
              <a:rPr lang="nl-NL" dirty="0"/>
              <a:t> staat open.</a:t>
            </a:r>
          </a:p>
          <a:p>
            <a:pPr fontAlgn="base"/>
            <a:r>
              <a:rPr lang="nl-NL" b="1" dirty="0"/>
              <a:t>Het leven (onz)</a:t>
            </a:r>
            <a:r>
              <a:rPr lang="nl-NL" dirty="0"/>
              <a:t> is hard. </a:t>
            </a:r>
            <a:r>
              <a:rPr lang="nl-NL" b="1" dirty="0"/>
              <a:t>Het</a:t>
            </a:r>
            <a:r>
              <a:rPr lang="nl-NL" dirty="0"/>
              <a:t> is hard.</a:t>
            </a:r>
            <a:br>
              <a:rPr lang="nl-NL" dirty="0"/>
            </a:br>
            <a:r>
              <a:rPr lang="nl-NL" dirty="0"/>
              <a:t>Het boek (onz) is duur. </a:t>
            </a:r>
            <a:r>
              <a:rPr lang="nl-NL" b="1" dirty="0"/>
              <a:t>Het</a:t>
            </a:r>
            <a:r>
              <a:rPr lang="nl-NL" dirty="0"/>
              <a:t> is duur.</a:t>
            </a:r>
          </a:p>
          <a:p>
            <a:endParaRPr lang="tr-TR" dirty="0"/>
          </a:p>
        </p:txBody>
      </p:sp>
    </p:spTree>
    <p:extLst>
      <p:ext uri="{BB962C8B-B14F-4D97-AF65-F5344CB8AC3E}">
        <p14:creationId xmlns:p14="http://schemas.microsoft.com/office/powerpoint/2010/main" val="29904072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solidFill>
                  <a:srgbClr val="C00000"/>
                </a:solidFill>
              </a:rPr>
              <a:t>Gender</a:t>
            </a:r>
            <a:endParaRPr lang="tr-TR" b="1" dirty="0">
              <a:solidFill>
                <a:srgbClr val="C00000"/>
              </a:solidFill>
            </a:endParaRPr>
          </a:p>
        </p:txBody>
      </p:sp>
      <p:sp>
        <p:nvSpPr>
          <p:cNvPr id="3" name="İçerik Yer Tutucusu 2"/>
          <p:cNvSpPr>
            <a:spLocks noGrp="1"/>
          </p:cNvSpPr>
          <p:nvPr>
            <p:ph idx="1"/>
          </p:nvPr>
        </p:nvSpPr>
        <p:spPr/>
        <p:txBody>
          <a:bodyPr>
            <a:normAutofit fontScale="70000" lnSpcReduction="20000"/>
          </a:bodyPr>
          <a:lstStyle/>
          <a:p>
            <a:pPr fontAlgn="base"/>
            <a:r>
              <a:rPr lang="nl-NL" b="1" cap="all" dirty="0"/>
              <a:t>GENDER</a:t>
            </a:r>
          </a:p>
          <a:p>
            <a:pPr fontAlgn="base"/>
            <a:r>
              <a:rPr lang="nl-NL" b="1" dirty="0"/>
              <a:t>m</a:t>
            </a:r>
            <a:r>
              <a:rPr lang="nl-NL" dirty="0"/>
              <a:t>annelijke en </a:t>
            </a:r>
            <a:r>
              <a:rPr lang="nl-NL" b="1" dirty="0"/>
              <a:t>v</a:t>
            </a:r>
            <a:r>
              <a:rPr lang="nl-NL" dirty="0"/>
              <a:t>rouwelijke substantieven → </a:t>
            </a:r>
            <a:r>
              <a:rPr lang="nl-NL" b="1" dirty="0"/>
              <a:t>DE</a:t>
            </a:r>
            <a:r>
              <a:rPr lang="nl-NL" dirty="0"/>
              <a:t/>
            </a:r>
            <a:br>
              <a:rPr lang="nl-NL" dirty="0"/>
            </a:br>
            <a:r>
              <a:rPr lang="nl-NL" b="1" dirty="0"/>
              <a:t>onz</a:t>
            </a:r>
            <a:r>
              <a:rPr lang="nl-NL" dirty="0"/>
              <a:t>ijdige substantieven → </a:t>
            </a:r>
            <a:r>
              <a:rPr lang="nl-NL" b="1" dirty="0"/>
              <a:t>HET</a:t>
            </a:r>
            <a:endParaRPr lang="nl-NL" dirty="0"/>
          </a:p>
          <a:p>
            <a:pPr fontAlgn="base"/>
            <a:r>
              <a:rPr lang="nl-NL" dirty="0"/>
              <a:t>Zie ook: </a:t>
            </a:r>
            <a:r>
              <a:rPr lang="nl-NL" u="sng" dirty="0">
                <a:hlinkClick r:id="rId2"/>
              </a:rPr>
              <a:t>gender van het substantief</a:t>
            </a:r>
            <a:endParaRPr lang="nl-NL" dirty="0"/>
          </a:p>
          <a:p>
            <a:pPr fontAlgn="base"/>
            <a:r>
              <a:rPr lang="nl-NL" b="1" cap="all" dirty="0"/>
              <a:t>DE-WOORDEN</a:t>
            </a:r>
          </a:p>
          <a:p>
            <a:pPr fontAlgn="base"/>
            <a:r>
              <a:rPr lang="nl-NL" b="1" dirty="0">
                <a:solidFill>
                  <a:srgbClr val="C00000"/>
                </a:solidFill>
              </a:rPr>
              <a:t>Beroepen en personen</a:t>
            </a:r>
          </a:p>
          <a:p>
            <a:pPr fontAlgn="base"/>
            <a:r>
              <a:rPr lang="nl-NL" b="1" dirty="0"/>
              <a:t>de </a:t>
            </a:r>
            <a:r>
              <a:rPr lang="nl-NL" dirty="0"/>
              <a:t>boekhouder</a:t>
            </a:r>
          </a:p>
          <a:p>
            <a:pPr fontAlgn="base"/>
            <a:r>
              <a:rPr lang="nl-NL" b="1" dirty="0"/>
              <a:t>de </a:t>
            </a:r>
            <a:r>
              <a:rPr lang="nl-NL" dirty="0"/>
              <a:t>fietser</a:t>
            </a:r>
          </a:p>
          <a:p>
            <a:pPr marL="0" indent="0" fontAlgn="base">
              <a:buNone/>
            </a:pPr>
            <a:r>
              <a:rPr lang="nl-NL" b="1" dirty="0">
                <a:solidFill>
                  <a:srgbClr val="C00000"/>
                </a:solidFill>
              </a:rPr>
              <a:t>Vegetarische producten (fruit, groenten, planten en bomen</a:t>
            </a:r>
            <a:r>
              <a:rPr lang="nl-NL" b="1" dirty="0" smtClean="0">
                <a:solidFill>
                  <a:srgbClr val="C00000"/>
                </a:solidFill>
              </a:rPr>
              <a:t>)</a:t>
            </a:r>
            <a:endParaRPr lang="nl-NL" b="1" dirty="0">
              <a:solidFill>
                <a:srgbClr val="C00000"/>
              </a:solidFill>
            </a:endParaRPr>
          </a:p>
          <a:p>
            <a:pPr fontAlgn="base"/>
            <a:r>
              <a:rPr lang="nl-NL" b="1" dirty="0"/>
              <a:t>de</a:t>
            </a:r>
            <a:r>
              <a:rPr lang="nl-NL" dirty="0"/>
              <a:t> peer</a:t>
            </a:r>
          </a:p>
          <a:p>
            <a:pPr fontAlgn="base"/>
            <a:r>
              <a:rPr lang="nl-NL" b="1" dirty="0"/>
              <a:t>de</a:t>
            </a:r>
            <a:r>
              <a:rPr lang="nl-NL" dirty="0"/>
              <a:t> bloemkool</a:t>
            </a:r>
          </a:p>
          <a:p>
            <a:pPr fontAlgn="base"/>
            <a:r>
              <a:rPr lang="nl-NL" b="1" dirty="0"/>
              <a:t>de</a:t>
            </a:r>
            <a:r>
              <a:rPr lang="nl-NL" dirty="0"/>
              <a:t> cactus</a:t>
            </a:r>
          </a:p>
          <a:p>
            <a:pPr fontAlgn="base"/>
            <a:r>
              <a:rPr lang="nl-NL" b="1" dirty="0"/>
              <a:t>de</a:t>
            </a:r>
            <a:r>
              <a:rPr lang="nl-NL" dirty="0"/>
              <a:t> eik</a:t>
            </a:r>
          </a:p>
          <a:p>
            <a:endParaRPr lang="tr-TR" dirty="0"/>
          </a:p>
        </p:txBody>
      </p:sp>
    </p:spTree>
    <p:extLst>
      <p:ext uri="{BB962C8B-B14F-4D97-AF65-F5344CB8AC3E}">
        <p14:creationId xmlns:p14="http://schemas.microsoft.com/office/powerpoint/2010/main" val="439507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53184"/>
          </a:xfrm>
        </p:spPr>
        <p:txBody>
          <a:bodyPr>
            <a:normAutofit fontScale="90000"/>
          </a:bodyPr>
          <a:lstStyle/>
          <a:p>
            <a:pPr algn="ctr"/>
            <a:r>
              <a:rPr lang="tr-TR" b="1" dirty="0" err="1" smtClean="0">
                <a:solidFill>
                  <a:srgbClr val="C00000"/>
                </a:solidFill>
              </a:rPr>
              <a:t>Gender</a:t>
            </a:r>
            <a:endParaRPr lang="tr-TR" b="1" dirty="0">
              <a:solidFill>
                <a:srgbClr val="C00000"/>
              </a:solidFill>
            </a:endParaRPr>
          </a:p>
        </p:txBody>
      </p:sp>
      <p:sp>
        <p:nvSpPr>
          <p:cNvPr id="3" name="İçerik Yer Tutucusu 2"/>
          <p:cNvSpPr>
            <a:spLocks noGrp="1"/>
          </p:cNvSpPr>
          <p:nvPr>
            <p:ph idx="1"/>
          </p:nvPr>
        </p:nvSpPr>
        <p:spPr>
          <a:xfrm>
            <a:off x="2130136" y="1174173"/>
            <a:ext cx="7574973" cy="5002790"/>
          </a:xfrm>
        </p:spPr>
        <p:txBody>
          <a:bodyPr>
            <a:normAutofit fontScale="47500" lnSpcReduction="20000"/>
          </a:bodyPr>
          <a:lstStyle/>
          <a:p>
            <a:pPr marL="0" indent="0" fontAlgn="base">
              <a:buNone/>
            </a:pPr>
            <a:r>
              <a:rPr lang="nl-NL" b="1" dirty="0">
                <a:solidFill>
                  <a:srgbClr val="C00000"/>
                </a:solidFill>
              </a:rPr>
              <a:t>Bergen en rivieren</a:t>
            </a:r>
          </a:p>
          <a:p>
            <a:pPr fontAlgn="base"/>
            <a:r>
              <a:rPr lang="nl-NL" b="1" dirty="0"/>
              <a:t>de</a:t>
            </a:r>
            <a:r>
              <a:rPr lang="nl-NL" dirty="0"/>
              <a:t> Kilimanjaro, </a:t>
            </a:r>
          </a:p>
          <a:p>
            <a:pPr fontAlgn="base"/>
            <a:r>
              <a:rPr lang="nl-NL" b="1" dirty="0"/>
              <a:t>de </a:t>
            </a:r>
            <a:r>
              <a:rPr lang="nl-NL" dirty="0"/>
              <a:t>Schelde</a:t>
            </a:r>
          </a:p>
          <a:p>
            <a:pPr fontAlgn="base"/>
            <a:r>
              <a:rPr lang="nl-NL" b="1" dirty="0"/>
              <a:t>de</a:t>
            </a:r>
            <a:r>
              <a:rPr lang="nl-NL" dirty="0"/>
              <a:t> Maas</a:t>
            </a:r>
          </a:p>
          <a:p>
            <a:pPr marL="0" indent="0" fontAlgn="base">
              <a:buNone/>
            </a:pPr>
            <a:r>
              <a:rPr lang="nl-NL" b="1" dirty="0">
                <a:solidFill>
                  <a:srgbClr val="C00000"/>
                </a:solidFill>
              </a:rPr>
              <a:t>Woorden die eindigen op –ing</a:t>
            </a:r>
          </a:p>
          <a:p>
            <a:pPr fontAlgn="base"/>
            <a:r>
              <a:rPr lang="nl-NL" b="1" dirty="0"/>
              <a:t>de</a:t>
            </a:r>
            <a:r>
              <a:rPr lang="nl-NL" dirty="0"/>
              <a:t> verdedig</a:t>
            </a:r>
            <a:r>
              <a:rPr lang="nl-NL" b="1" dirty="0"/>
              <a:t>ing</a:t>
            </a:r>
            <a:endParaRPr lang="nl-NL" dirty="0"/>
          </a:p>
          <a:p>
            <a:pPr fontAlgn="base"/>
            <a:r>
              <a:rPr lang="nl-NL" b="1" dirty="0"/>
              <a:t>de</a:t>
            </a:r>
            <a:r>
              <a:rPr lang="nl-NL" dirty="0"/>
              <a:t> uitdag</a:t>
            </a:r>
            <a:r>
              <a:rPr lang="nl-NL" b="1" dirty="0"/>
              <a:t>ing</a:t>
            </a:r>
            <a:endParaRPr lang="nl-NL" dirty="0"/>
          </a:p>
          <a:p>
            <a:pPr marL="0" indent="0" fontAlgn="base">
              <a:buNone/>
            </a:pPr>
            <a:r>
              <a:rPr lang="nl-NL" b="1" dirty="0">
                <a:solidFill>
                  <a:srgbClr val="C00000"/>
                </a:solidFill>
              </a:rPr>
              <a:t>Woorden die eindigen op –heid, -nis, -st, -de, -te, -ij, -ie, -iek, -schap, -teit</a:t>
            </a:r>
            <a:br>
              <a:rPr lang="nl-NL" b="1" dirty="0">
                <a:solidFill>
                  <a:srgbClr val="C00000"/>
                </a:solidFill>
              </a:rPr>
            </a:br>
            <a:endParaRPr lang="nl-NL" b="1" dirty="0">
              <a:solidFill>
                <a:srgbClr val="C00000"/>
              </a:solidFill>
            </a:endParaRPr>
          </a:p>
          <a:p>
            <a:pPr fontAlgn="base"/>
            <a:r>
              <a:rPr lang="nl-NL" b="1" dirty="0"/>
              <a:t>de</a:t>
            </a:r>
            <a:r>
              <a:rPr lang="nl-NL" dirty="0"/>
              <a:t> mens</a:t>
            </a:r>
            <a:r>
              <a:rPr lang="nl-NL" b="1" dirty="0"/>
              <a:t>heid</a:t>
            </a:r>
            <a:endParaRPr lang="nl-NL" dirty="0"/>
          </a:p>
          <a:p>
            <a:pPr fontAlgn="base"/>
            <a:r>
              <a:rPr lang="nl-NL" b="1" dirty="0"/>
              <a:t>de</a:t>
            </a:r>
            <a:r>
              <a:rPr lang="nl-NL" dirty="0"/>
              <a:t> geschiede</a:t>
            </a:r>
            <a:r>
              <a:rPr lang="nl-NL" b="1" dirty="0"/>
              <a:t>nis</a:t>
            </a:r>
            <a:endParaRPr lang="nl-NL" dirty="0"/>
          </a:p>
          <a:p>
            <a:pPr fontAlgn="base"/>
            <a:r>
              <a:rPr lang="nl-NL" b="1" dirty="0"/>
              <a:t>de </a:t>
            </a:r>
            <a:r>
              <a:rPr lang="nl-NL" dirty="0"/>
              <a:t>ontvang</a:t>
            </a:r>
            <a:r>
              <a:rPr lang="nl-NL" b="1" dirty="0"/>
              <a:t>st</a:t>
            </a:r>
            <a:endParaRPr lang="nl-NL" dirty="0"/>
          </a:p>
          <a:p>
            <a:pPr fontAlgn="base"/>
            <a:r>
              <a:rPr lang="nl-NL" b="1" dirty="0"/>
              <a:t>de</a:t>
            </a:r>
            <a:r>
              <a:rPr lang="nl-NL" dirty="0"/>
              <a:t> vre</a:t>
            </a:r>
            <a:r>
              <a:rPr lang="nl-NL" b="1" dirty="0"/>
              <a:t>de</a:t>
            </a:r>
            <a:endParaRPr lang="nl-NL" dirty="0"/>
          </a:p>
          <a:p>
            <a:pPr fontAlgn="base"/>
            <a:r>
              <a:rPr lang="nl-NL" b="1" dirty="0"/>
              <a:t>de</a:t>
            </a:r>
            <a:r>
              <a:rPr lang="nl-NL" dirty="0"/>
              <a:t> dik</a:t>
            </a:r>
            <a:r>
              <a:rPr lang="nl-NL" b="1" dirty="0"/>
              <a:t>te</a:t>
            </a:r>
            <a:endParaRPr lang="nl-NL" dirty="0"/>
          </a:p>
          <a:p>
            <a:pPr fontAlgn="base"/>
            <a:r>
              <a:rPr lang="nl-NL" b="1" dirty="0"/>
              <a:t>de</a:t>
            </a:r>
            <a:r>
              <a:rPr lang="nl-NL" dirty="0"/>
              <a:t> bakker</a:t>
            </a:r>
            <a:r>
              <a:rPr lang="nl-NL" b="1" dirty="0"/>
              <a:t>ij</a:t>
            </a:r>
            <a:endParaRPr lang="nl-NL" dirty="0"/>
          </a:p>
          <a:p>
            <a:pPr fontAlgn="base"/>
            <a:r>
              <a:rPr lang="nl-NL" b="1" dirty="0"/>
              <a:t>de </a:t>
            </a:r>
            <a:r>
              <a:rPr lang="nl-NL" dirty="0"/>
              <a:t>radiolog</a:t>
            </a:r>
            <a:r>
              <a:rPr lang="nl-NL" b="1" dirty="0"/>
              <a:t>ie</a:t>
            </a:r>
            <a:endParaRPr lang="nl-NL" dirty="0"/>
          </a:p>
          <a:p>
            <a:pPr fontAlgn="base"/>
            <a:r>
              <a:rPr lang="nl-NL" b="1" dirty="0"/>
              <a:t>de </a:t>
            </a:r>
            <a:r>
              <a:rPr lang="nl-NL" dirty="0"/>
              <a:t>symbol</a:t>
            </a:r>
            <a:r>
              <a:rPr lang="nl-NL" b="1" dirty="0"/>
              <a:t>iek</a:t>
            </a:r>
            <a:endParaRPr lang="nl-NL" dirty="0"/>
          </a:p>
          <a:p>
            <a:pPr fontAlgn="base"/>
            <a:r>
              <a:rPr lang="nl-NL" dirty="0"/>
              <a:t> </a:t>
            </a:r>
            <a:r>
              <a:rPr lang="nl-NL" b="1" dirty="0"/>
              <a:t>de</a:t>
            </a:r>
            <a:r>
              <a:rPr lang="nl-NL" dirty="0"/>
              <a:t> weten</a:t>
            </a:r>
            <a:r>
              <a:rPr lang="nl-NL" b="1" dirty="0"/>
              <a:t>schap</a:t>
            </a:r>
            <a:endParaRPr lang="nl-NL" dirty="0"/>
          </a:p>
          <a:p>
            <a:pPr fontAlgn="base"/>
            <a:r>
              <a:rPr lang="nl-NL" b="1" dirty="0"/>
              <a:t>de</a:t>
            </a:r>
            <a:r>
              <a:rPr lang="nl-NL" dirty="0"/>
              <a:t> kwali</a:t>
            </a:r>
            <a:r>
              <a:rPr lang="nl-NL" b="1" dirty="0"/>
              <a:t>teit</a:t>
            </a:r>
            <a:endParaRPr lang="nl-NL" dirty="0"/>
          </a:p>
          <a:p>
            <a:endParaRPr lang="tr-TR" dirty="0"/>
          </a:p>
        </p:txBody>
      </p:sp>
    </p:spTree>
    <p:extLst>
      <p:ext uri="{BB962C8B-B14F-4D97-AF65-F5344CB8AC3E}">
        <p14:creationId xmlns:p14="http://schemas.microsoft.com/office/powerpoint/2010/main" val="38459087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3127"/>
            <a:ext cx="10515600" cy="467591"/>
          </a:xfrm>
        </p:spPr>
        <p:txBody>
          <a:bodyPr>
            <a:normAutofit fontScale="90000"/>
          </a:bodyPr>
          <a:lstStyle/>
          <a:p>
            <a:pPr algn="ctr"/>
            <a:r>
              <a:rPr lang="tr-TR" dirty="0" err="1" smtClean="0">
                <a:solidFill>
                  <a:srgbClr val="C00000"/>
                </a:solidFill>
              </a:rPr>
              <a:t>Lidwoord</a:t>
            </a:r>
            <a:r>
              <a:rPr lang="tr-TR" dirty="0" smtClean="0">
                <a:solidFill>
                  <a:srgbClr val="C00000"/>
                </a:solidFill>
              </a:rPr>
              <a:t> </a:t>
            </a:r>
            <a:r>
              <a:rPr lang="tr-TR" dirty="0" err="1" smtClean="0">
                <a:solidFill>
                  <a:srgbClr val="C00000"/>
                </a:solidFill>
              </a:rPr>
              <a:t>van</a:t>
            </a:r>
            <a:r>
              <a:rPr lang="tr-TR" dirty="0" smtClean="0">
                <a:solidFill>
                  <a:srgbClr val="C00000"/>
                </a:solidFill>
              </a:rPr>
              <a:t> </a:t>
            </a:r>
            <a:r>
              <a:rPr lang="tr-TR" dirty="0" err="1" smtClean="0">
                <a:solidFill>
                  <a:srgbClr val="C00000"/>
                </a:solidFill>
              </a:rPr>
              <a:t>een</a:t>
            </a:r>
            <a:r>
              <a:rPr lang="tr-TR" dirty="0" smtClean="0">
                <a:solidFill>
                  <a:srgbClr val="C00000"/>
                </a:solidFill>
              </a:rPr>
              <a:t> </a:t>
            </a:r>
            <a:r>
              <a:rPr lang="tr-TR" dirty="0" err="1" smtClean="0">
                <a:solidFill>
                  <a:srgbClr val="C00000"/>
                </a:solidFill>
              </a:rPr>
              <a:t>substantief</a:t>
            </a:r>
            <a:endParaRPr lang="tr-TR" dirty="0">
              <a:solidFill>
                <a:srgbClr val="C00000"/>
              </a:solidFill>
            </a:endParaRPr>
          </a:p>
        </p:txBody>
      </p:sp>
      <p:sp>
        <p:nvSpPr>
          <p:cNvPr id="3" name="İçerik Yer Tutucusu 2"/>
          <p:cNvSpPr>
            <a:spLocks noGrp="1"/>
          </p:cNvSpPr>
          <p:nvPr>
            <p:ph idx="1"/>
          </p:nvPr>
        </p:nvSpPr>
        <p:spPr>
          <a:xfrm>
            <a:off x="599209" y="633845"/>
            <a:ext cx="11184082" cy="6068291"/>
          </a:xfrm>
        </p:spPr>
        <p:txBody>
          <a:bodyPr>
            <a:normAutofit fontScale="40000" lnSpcReduction="20000"/>
          </a:bodyPr>
          <a:lstStyle/>
          <a:p>
            <a:pPr fontAlgn="base"/>
            <a:r>
              <a:rPr lang="nl-NL" b="1" dirty="0">
                <a:solidFill>
                  <a:srgbClr val="C00000"/>
                </a:solidFill>
              </a:rPr>
              <a:t>Uitzonderingen: HET moederschap, HET vaderschap, HET ouderschap</a:t>
            </a:r>
          </a:p>
          <a:p>
            <a:pPr fontAlgn="base"/>
            <a:r>
              <a:rPr lang="nl-NL" b="1" dirty="0"/>
              <a:t>Substantieven in het meervoud → altijd “DE”</a:t>
            </a:r>
          </a:p>
          <a:p>
            <a:pPr fontAlgn="base"/>
            <a:r>
              <a:rPr lang="nl-NL" b="1" dirty="0"/>
              <a:t>de</a:t>
            </a:r>
            <a:r>
              <a:rPr lang="nl-NL" dirty="0"/>
              <a:t> tafel → </a:t>
            </a:r>
            <a:r>
              <a:rPr lang="nl-NL" b="1" dirty="0"/>
              <a:t>de</a:t>
            </a:r>
            <a:r>
              <a:rPr lang="nl-NL" dirty="0"/>
              <a:t> tafels</a:t>
            </a:r>
          </a:p>
          <a:p>
            <a:pPr fontAlgn="base"/>
            <a:r>
              <a:rPr lang="nl-NL" b="1" dirty="0"/>
              <a:t>het</a:t>
            </a:r>
            <a:r>
              <a:rPr lang="nl-NL" dirty="0"/>
              <a:t> bord →</a:t>
            </a:r>
            <a:r>
              <a:rPr lang="nl-NL" b="1" dirty="0"/>
              <a:t>de</a:t>
            </a:r>
            <a:r>
              <a:rPr lang="nl-NL" dirty="0"/>
              <a:t> borden</a:t>
            </a:r>
          </a:p>
          <a:p>
            <a:pPr fontAlgn="base"/>
            <a:r>
              <a:rPr lang="nl-NL" b="1" cap="all" dirty="0" smtClean="0">
                <a:solidFill>
                  <a:srgbClr val="C00000"/>
                </a:solidFill>
              </a:rPr>
              <a:t>HET-WOORDEN</a:t>
            </a:r>
            <a:r>
              <a:rPr lang="tr-TR" b="1" cap="all" dirty="0" smtClean="0">
                <a:solidFill>
                  <a:srgbClr val="C00000"/>
                </a:solidFill>
              </a:rPr>
              <a:t>     </a:t>
            </a:r>
            <a:r>
              <a:rPr lang="nl-NL" b="1" dirty="0" smtClean="0">
                <a:solidFill>
                  <a:srgbClr val="C00000"/>
                </a:solidFill>
              </a:rPr>
              <a:t>Woorden </a:t>
            </a:r>
            <a:r>
              <a:rPr lang="nl-NL" b="1" dirty="0">
                <a:solidFill>
                  <a:srgbClr val="C00000"/>
                </a:solidFill>
              </a:rPr>
              <a:t>met 2 lettergrepen die beginnen met be-, ge-, ver-, ont-</a:t>
            </a:r>
          </a:p>
          <a:p>
            <a:pPr fontAlgn="base"/>
            <a:r>
              <a:rPr lang="nl-NL" b="1" dirty="0"/>
              <a:t>het</a:t>
            </a:r>
            <a:r>
              <a:rPr lang="nl-NL" dirty="0"/>
              <a:t> begin</a:t>
            </a:r>
          </a:p>
          <a:p>
            <a:pPr fontAlgn="base"/>
            <a:r>
              <a:rPr lang="nl-NL" b="1" dirty="0"/>
              <a:t>het</a:t>
            </a:r>
            <a:r>
              <a:rPr lang="nl-NL" dirty="0"/>
              <a:t> gesprek</a:t>
            </a:r>
          </a:p>
          <a:p>
            <a:pPr fontAlgn="base"/>
            <a:r>
              <a:rPr lang="nl-NL" b="1" dirty="0"/>
              <a:t>het</a:t>
            </a:r>
            <a:r>
              <a:rPr lang="nl-NL" dirty="0"/>
              <a:t> verhaal</a:t>
            </a:r>
          </a:p>
          <a:p>
            <a:pPr fontAlgn="base"/>
            <a:r>
              <a:rPr lang="nl-NL" b="1" dirty="0">
                <a:solidFill>
                  <a:srgbClr val="C00000"/>
                </a:solidFill>
              </a:rPr>
              <a:t>het</a:t>
            </a:r>
            <a:r>
              <a:rPr lang="nl-NL" dirty="0">
                <a:solidFill>
                  <a:srgbClr val="C00000"/>
                </a:solidFill>
              </a:rPr>
              <a:t> </a:t>
            </a:r>
            <a:r>
              <a:rPr lang="nl-NL" dirty="0" smtClean="0">
                <a:solidFill>
                  <a:srgbClr val="C00000"/>
                </a:solidFill>
              </a:rPr>
              <a:t>ontbijt</a:t>
            </a:r>
            <a:r>
              <a:rPr lang="tr-TR" dirty="0" smtClean="0">
                <a:solidFill>
                  <a:srgbClr val="C00000"/>
                </a:solidFill>
              </a:rPr>
              <a:t>          </a:t>
            </a:r>
            <a:r>
              <a:rPr lang="nl-NL" b="1" dirty="0" smtClean="0">
                <a:solidFill>
                  <a:srgbClr val="C00000"/>
                </a:solidFill>
              </a:rPr>
              <a:t>Woorden </a:t>
            </a:r>
            <a:r>
              <a:rPr lang="nl-NL" b="1" dirty="0">
                <a:solidFill>
                  <a:srgbClr val="C00000"/>
                </a:solidFill>
              </a:rPr>
              <a:t>die eindigen op –isme, -ment, -um</a:t>
            </a:r>
          </a:p>
          <a:p>
            <a:pPr fontAlgn="base"/>
            <a:r>
              <a:rPr lang="nl-NL" b="1" dirty="0"/>
              <a:t>het </a:t>
            </a:r>
            <a:r>
              <a:rPr lang="nl-NL" dirty="0"/>
              <a:t>Boeddhisme</a:t>
            </a:r>
          </a:p>
          <a:p>
            <a:pPr fontAlgn="base"/>
            <a:r>
              <a:rPr lang="nl-NL" b="1" dirty="0"/>
              <a:t>het</a:t>
            </a:r>
            <a:r>
              <a:rPr lang="nl-NL" dirty="0"/>
              <a:t> monument</a:t>
            </a:r>
          </a:p>
          <a:p>
            <a:pPr fontAlgn="base"/>
            <a:r>
              <a:rPr lang="nl-NL" b="1" dirty="0"/>
              <a:t>het </a:t>
            </a:r>
            <a:r>
              <a:rPr lang="nl-NL" dirty="0" smtClean="0"/>
              <a:t>maximum</a:t>
            </a:r>
            <a:r>
              <a:rPr lang="tr-TR" dirty="0" smtClean="0"/>
              <a:t>      </a:t>
            </a:r>
            <a:r>
              <a:rPr lang="nl-NL" b="1" dirty="0" smtClean="0">
                <a:solidFill>
                  <a:srgbClr val="C00000"/>
                </a:solidFill>
              </a:rPr>
              <a:t>Verzamelnamen </a:t>
            </a:r>
            <a:r>
              <a:rPr lang="nl-NL" b="1" dirty="0">
                <a:solidFill>
                  <a:srgbClr val="C00000"/>
                </a:solidFill>
              </a:rPr>
              <a:t>met ge…te</a:t>
            </a:r>
          </a:p>
          <a:p>
            <a:pPr fontAlgn="base"/>
            <a:r>
              <a:rPr lang="nl-NL" b="1" dirty="0"/>
              <a:t>het </a:t>
            </a:r>
            <a:r>
              <a:rPr lang="nl-NL" dirty="0"/>
              <a:t>gebergte</a:t>
            </a:r>
          </a:p>
          <a:p>
            <a:pPr fontAlgn="base"/>
            <a:r>
              <a:rPr lang="nl-NL" b="1" dirty="0"/>
              <a:t>het</a:t>
            </a:r>
            <a:r>
              <a:rPr lang="nl-NL" dirty="0"/>
              <a:t> gevogelte</a:t>
            </a:r>
          </a:p>
          <a:p>
            <a:pPr fontAlgn="base"/>
            <a:r>
              <a:rPr lang="nl-NL" b="1" dirty="0"/>
              <a:t>het</a:t>
            </a:r>
            <a:r>
              <a:rPr lang="nl-NL" dirty="0"/>
              <a:t> </a:t>
            </a:r>
            <a:r>
              <a:rPr lang="nl-NL" dirty="0" smtClean="0"/>
              <a:t>gevaarte</a:t>
            </a:r>
            <a:r>
              <a:rPr lang="tr-TR" dirty="0" smtClean="0"/>
              <a:t>   </a:t>
            </a:r>
            <a:r>
              <a:rPr lang="nl-NL" b="1" dirty="0" smtClean="0">
                <a:solidFill>
                  <a:srgbClr val="C00000"/>
                </a:solidFill>
              </a:rPr>
              <a:t>Talen</a:t>
            </a:r>
            <a:r>
              <a:rPr lang="nl-NL" b="1" dirty="0">
                <a:solidFill>
                  <a:srgbClr val="C00000"/>
                </a:solidFill>
              </a:rPr>
              <a:t>, metalen, windrichtingen, sporten</a:t>
            </a:r>
          </a:p>
          <a:p>
            <a:pPr fontAlgn="base"/>
            <a:r>
              <a:rPr lang="nl-NL" b="1" dirty="0"/>
              <a:t>het </a:t>
            </a:r>
            <a:r>
              <a:rPr lang="nl-NL" dirty="0"/>
              <a:t>Nederlands</a:t>
            </a:r>
          </a:p>
          <a:p>
            <a:pPr fontAlgn="base"/>
            <a:r>
              <a:rPr lang="nl-NL" b="1" dirty="0"/>
              <a:t>het</a:t>
            </a:r>
            <a:r>
              <a:rPr lang="nl-NL" dirty="0"/>
              <a:t> goud</a:t>
            </a:r>
          </a:p>
          <a:p>
            <a:pPr fontAlgn="base"/>
            <a:r>
              <a:rPr lang="nl-NL" b="1" dirty="0"/>
              <a:t>het</a:t>
            </a:r>
            <a:r>
              <a:rPr lang="nl-NL" dirty="0"/>
              <a:t> Oosten</a:t>
            </a:r>
          </a:p>
          <a:p>
            <a:pPr fontAlgn="base"/>
            <a:r>
              <a:rPr lang="nl-NL" b="1" dirty="0"/>
              <a:t>het</a:t>
            </a:r>
            <a:r>
              <a:rPr lang="nl-NL" dirty="0"/>
              <a:t> </a:t>
            </a:r>
            <a:r>
              <a:rPr lang="nl-NL" dirty="0" smtClean="0"/>
              <a:t>voetbal</a:t>
            </a:r>
            <a:r>
              <a:rPr lang="tr-TR" dirty="0" smtClean="0"/>
              <a:t>     </a:t>
            </a:r>
            <a:r>
              <a:rPr lang="nl-NL" b="1" dirty="0" smtClean="0">
                <a:solidFill>
                  <a:srgbClr val="C00000"/>
                </a:solidFill>
              </a:rPr>
              <a:t>Substantieven </a:t>
            </a:r>
            <a:r>
              <a:rPr lang="nl-NL" b="1" dirty="0">
                <a:solidFill>
                  <a:srgbClr val="C00000"/>
                </a:solidFill>
              </a:rPr>
              <a:t>die van een verbum afgeleid zijn</a:t>
            </a:r>
          </a:p>
          <a:p>
            <a:pPr fontAlgn="base"/>
            <a:r>
              <a:rPr lang="nl-NL" b="1" dirty="0"/>
              <a:t>het</a:t>
            </a:r>
            <a:r>
              <a:rPr lang="nl-NL" dirty="0"/>
              <a:t> leven</a:t>
            </a:r>
          </a:p>
          <a:p>
            <a:pPr fontAlgn="base"/>
            <a:r>
              <a:rPr lang="nl-NL" b="1" dirty="0"/>
              <a:t>het</a:t>
            </a:r>
            <a:r>
              <a:rPr lang="nl-NL" dirty="0"/>
              <a:t> </a:t>
            </a:r>
            <a:r>
              <a:rPr lang="nl-NL" dirty="0" smtClean="0"/>
              <a:t>praten</a:t>
            </a:r>
            <a:r>
              <a:rPr lang="tr-TR" dirty="0" smtClean="0"/>
              <a:t>  </a:t>
            </a:r>
            <a:r>
              <a:rPr lang="nl-NL" b="1" dirty="0" smtClean="0">
                <a:solidFill>
                  <a:srgbClr val="C00000"/>
                </a:solidFill>
              </a:rPr>
              <a:t>diminutieven</a:t>
            </a:r>
            <a:r>
              <a:rPr lang="nl-NL" b="1" dirty="0">
                <a:solidFill>
                  <a:srgbClr val="C00000"/>
                </a:solidFill>
              </a:rPr>
              <a:t> → altijd “HET”</a:t>
            </a:r>
          </a:p>
          <a:p>
            <a:pPr fontAlgn="base"/>
            <a:r>
              <a:rPr lang="nl-NL" b="1" dirty="0"/>
              <a:t>het</a:t>
            </a:r>
            <a:r>
              <a:rPr lang="nl-NL" dirty="0"/>
              <a:t> stoel</a:t>
            </a:r>
            <a:r>
              <a:rPr lang="nl-NL" b="1" dirty="0"/>
              <a:t>tje</a:t>
            </a:r>
            <a:endParaRPr lang="nl-NL" dirty="0"/>
          </a:p>
          <a:p>
            <a:pPr fontAlgn="base"/>
            <a:r>
              <a:rPr lang="nl-NL" b="1" dirty="0"/>
              <a:t>het</a:t>
            </a:r>
            <a:r>
              <a:rPr lang="nl-NL" dirty="0"/>
              <a:t> verhaal</a:t>
            </a:r>
            <a:r>
              <a:rPr lang="nl-NL" b="1" dirty="0"/>
              <a:t>tje</a:t>
            </a:r>
            <a:endParaRPr lang="nl-NL" dirty="0"/>
          </a:p>
          <a:p>
            <a:endParaRPr lang="tr-TR" dirty="0"/>
          </a:p>
        </p:txBody>
      </p:sp>
    </p:spTree>
    <p:extLst>
      <p:ext uri="{BB962C8B-B14F-4D97-AF65-F5344CB8AC3E}">
        <p14:creationId xmlns:p14="http://schemas.microsoft.com/office/powerpoint/2010/main" val="40224369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271</Words>
  <Application>Microsoft Office PowerPoint</Application>
  <PresentationFormat>Geniş ekran</PresentationFormat>
  <Paragraphs>141</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Garamond</vt:lpstr>
      <vt:lpstr>Times New Roman</vt:lpstr>
      <vt:lpstr>Office Teması</vt:lpstr>
      <vt:lpstr>HOL 111 – 112 Hollanda Dili ve Grameri I – II (Inleiding tot de Nederlandse Grammatica)</vt:lpstr>
      <vt:lpstr>Wat is een zelfstandig naamwoord? </vt:lpstr>
      <vt:lpstr>Het Substantief (Zelfstandig naamwoord)</vt:lpstr>
      <vt:lpstr>Zelfstandig naamwoorden of substantieven </vt:lpstr>
      <vt:lpstr>Substantief</vt:lpstr>
      <vt:lpstr>Gender of geslacht</vt:lpstr>
      <vt:lpstr>Gender</vt:lpstr>
      <vt:lpstr>Gender</vt:lpstr>
      <vt:lpstr>Lidwoord van een substantief</vt:lpstr>
      <vt:lpstr>Enkelvoud / Meervoud</vt:lpstr>
      <vt:lpstr>Diminutief</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Hafta2</dc:title>
  <dc:creator>MUSTAFA GÜLEÇ</dc:creator>
  <cp:lastModifiedBy>Mustafa Güleç</cp:lastModifiedBy>
  <cp:revision>17</cp:revision>
  <dcterms:created xsi:type="dcterms:W3CDTF">2018-02-15T15:43:51Z</dcterms:created>
  <dcterms:modified xsi:type="dcterms:W3CDTF">2020-02-05T17:15:26Z</dcterms:modified>
</cp:coreProperties>
</file>