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9867E-8E4B-4BBF-8FB2-9275E1FCFE56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35FCB-1E80-4B73-81D8-6FDE835D782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371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Bu bağlamda</a:t>
            </a:r>
            <a:r>
              <a:rPr lang="tr-TR" baseline="0" dirty="0" smtClean="0"/>
              <a:t> testi alan yüksek yetenek düzeyindeki kişi kolay sorularla uğraşmayacak.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4A3673-593D-4CEE-B598-9EF7C579412E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7234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LORD</a:t>
            </a:r>
            <a:r>
              <a:rPr lang="tr-TR" baseline="0" dirty="0" smtClean="0"/>
              <a:t> 1977, TEST yeteri kadar uzunsa başlangıçtaki madde seçiminin testin </a:t>
            </a:r>
            <a:r>
              <a:rPr lang="tr-TR" baseline="0" dirty="0" err="1" smtClean="0"/>
              <a:t>sonunds</a:t>
            </a:r>
            <a:r>
              <a:rPr lang="tr-TR" baseline="0" dirty="0" smtClean="0"/>
              <a:t> kestirilen </a:t>
            </a:r>
            <a:r>
              <a:rPr lang="tr-TR" baseline="0" dirty="0" err="1" smtClean="0"/>
              <a:t>yetneklerin</a:t>
            </a:r>
            <a:r>
              <a:rPr lang="tr-TR" baseline="0" dirty="0" smtClean="0"/>
              <a:t> arasındaki standart hatada etkisinin olmadığını belirtmiş.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4A3673-593D-4CEE-B598-9EF7C579412E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436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 smtClean="0"/>
              <a:t>Olabilrlik</a:t>
            </a:r>
            <a:r>
              <a:rPr lang="tr-TR" dirty="0" smtClean="0"/>
              <a:t>  fonksiyonu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4A3673-593D-4CEE-B598-9EF7C579412E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2530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E3C0-43D0-4AC9-8163-CC7E253D37EE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7AB5-1E14-4491-AF7C-9BBC67D67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0659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E3C0-43D0-4AC9-8163-CC7E253D37EE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7AB5-1E14-4491-AF7C-9BBC67D67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2571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E3C0-43D0-4AC9-8163-CC7E253D37EE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7AB5-1E14-4491-AF7C-9BBC67D67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310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E3C0-43D0-4AC9-8163-CC7E253D37EE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7AB5-1E14-4491-AF7C-9BBC67D67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523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E3C0-43D0-4AC9-8163-CC7E253D37EE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7AB5-1E14-4491-AF7C-9BBC67D67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992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E3C0-43D0-4AC9-8163-CC7E253D37EE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7AB5-1E14-4491-AF7C-9BBC67D67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51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E3C0-43D0-4AC9-8163-CC7E253D37EE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7AB5-1E14-4491-AF7C-9BBC67D67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111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E3C0-43D0-4AC9-8163-CC7E253D37EE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7AB5-1E14-4491-AF7C-9BBC67D67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312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E3C0-43D0-4AC9-8163-CC7E253D37EE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7AB5-1E14-4491-AF7C-9BBC67D67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357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E3C0-43D0-4AC9-8163-CC7E253D37EE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7AB5-1E14-4491-AF7C-9BBC67D67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0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E3C0-43D0-4AC9-8163-CC7E253D37EE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A7AB5-1E14-4491-AF7C-9BBC67D67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2015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DE3C0-43D0-4AC9-8163-CC7E253D37EE}" type="datetimeFigureOut">
              <a:rPr lang="tr-TR" smtClean="0"/>
              <a:t>4.10.2018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A7AB5-1E14-4491-AF7C-9BBC67D6760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688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Madde Tepki Kuramı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14. Hafta</a:t>
            </a:r>
          </a:p>
          <a:p>
            <a:r>
              <a:rPr lang="tr-TR" dirty="0" smtClean="0"/>
              <a:t>CAT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48127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27599"/>
          </a:xfrm>
        </p:spPr>
        <p:txBody>
          <a:bodyPr/>
          <a:lstStyle/>
          <a:p>
            <a:pPr algn="ctr"/>
            <a:r>
              <a:rPr lang="tr-TR" dirty="0" err="1" smtClean="0"/>
              <a:t>CAT’in</a:t>
            </a:r>
            <a:r>
              <a:rPr lang="tr-TR" dirty="0" smtClean="0"/>
              <a:t> AVANTAJLARI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551709"/>
            <a:ext cx="8915400" cy="4359513"/>
          </a:xfrm>
        </p:spPr>
        <p:txBody>
          <a:bodyPr/>
          <a:lstStyle/>
          <a:p>
            <a:r>
              <a:rPr lang="tr-TR" dirty="0" err="1" smtClean="0"/>
              <a:t>Cat’in</a:t>
            </a:r>
            <a:r>
              <a:rPr lang="tr-TR" dirty="0" smtClean="0"/>
              <a:t> en büyük avantajı geleneksel testlere göre sınavı %50 oranında kısaltmasıdır (</a:t>
            </a:r>
            <a:r>
              <a:rPr lang="tr-TR" dirty="0" err="1" smtClean="0"/>
              <a:t>Embretson</a:t>
            </a:r>
            <a:r>
              <a:rPr lang="tr-TR" dirty="0" smtClean="0"/>
              <a:t> ve Reise, 2000,268)</a:t>
            </a:r>
          </a:p>
          <a:p>
            <a:r>
              <a:rPr lang="tr-TR" dirty="0" smtClean="0"/>
              <a:t>CAT yönteminin </a:t>
            </a:r>
            <a:r>
              <a:rPr lang="tr-TR" dirty="0"/>
              <a:t>iki önemli avantajından biri ölçmenin </a:t>
            </a:r>
            <a:r>
              <a:rPr lang="tr-TR" dirty="0" smtClean="0"/>
              <a:t>doğruluğunu arttırması</a:t>
            </a:r>
            <a:r>
              <a:rPr lang="tr-TR" dirty="0"/>
              <a:t>, diğeri ise kontrollü ve güvenilir test ortamı sağlamasıdır (</a:t>
            </a:r>
            <a:r>
              <a:rPr lang="tr-TR" dirty="0" smtClean="0"/>
              <a:t>Hambleton, </a:t>
            </a:r>
            <a:r>
              <a:rPr lang="en-US" dirty="0" err="1" smtClean="0"/>
              <a:t>Swaminathan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Rogers, 1991; Weiss, 1988</a:t>
            </a:r>
            <a:r>
              <a:rPr lang="en-US" dirty="0" smtClean="0"/>
              <a:t>).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415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CAT’in</a:t>
            </a:r>
            <a:r>
              <a:rPr lang="tr-TR" dirty="0" smtClean="0"/>
              <a:t> DEZAVANTAJLARI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579418"/>
            <a:ext cx="8915400" cy="4331804"/>
          </a:xfrm>
        </p:spPr>
        <p:txBody>
          <a:bodyPr>
            <a:normAutofit fontScale="92500"/>
          </a:bodyPr>
          <a:lstStyle/>
          <a:p>
            <a:pPr algn="just"/>
            <a:r>
              <a:rPr lang="tr-TR" dirty="0"/>
              <a:t>Madde havuzunun büyük olması </a:t>
            </a:r>
            <a:r>
              <a:rPr lang="tr-TR" dirty="0" smtClean="0"/>
              <a:t>gerekmektedir.CAT için parametreleri geniş </a:t>
            </a:r>
            <a:r>
              <a:rPr lang="tr-TR" dirty="0"/>
              <a:t>gruplarda kestirilmiş çok fazla sayıda maddeye ihtiyaç duyulmaktadır.</a:t>
            </a:r>
          </a:p>
          <a:p>
            <a:pPr algn="just"/>
            <a:r>
              <a:rPr lang="tr-TR" dirty="0"/>
              <a:t>Yeterince büyük madde havuzunun oluşturulamaması </a:t>
            </a:r>
            <a:r>
              <a:rPr lang="tr-TR" dirty="0" err="1"/>
              <a:t>C</a:t>
            </a:r>
            <a:r>
              <a:rPr lang="tr-TR" dirty="0" err="1" smtClean="0"/>
              <a:t>AT’in</a:t>
            </a:r>
            <a:r>
              <a:rPr lang="tr-TR" dirty="0" smtClean="0"/>
              <a:t>  </a:t>
            </a:r>
            <a:r>
              <a:rPr lang="tr-TR" dirty="0"/>
              <a:t>en </a:t>
            </a:r>
            <a:r>
              <a:rPr lang="tr-TR" dirty="0" smtClean="0"/>
              <a:t>önemli dezavantajlarından </a:t>
            </a:r>
            <a:r>
              <a:rPr lang="tr-TR" dirty="0"/>
              <a:t>biridir</a:t>
            </a:r>
            <a:r>
              <a:rPr lang="tr-TR" dirty="0" smtClean="0"/>
              <a:t>. </a:t>
            </a:r>
            <a:r>
              <a:rPr lang="tr-TR" dirty="0" err="1"/>
              <a:t>MTK’ya</a:t>
            </a:r>
            <a:r>
              <a:rPr lang="tr-TR" dirty="0"/>
              <a:t> dayalı çalışmasından dolayı tek boyutluluk varsayımı </a:t>
            </a:r>
            <a:r>
              <a:rPr lang="tr-TR" dirty="0" smtClean="0"/>
              <a:t>gerekmektedir ve </a:t>
            </a:r>
            <a:r>
              <a:rPr lang="tr-TR" dirty="0"/>
              <a:t>bu varsayımın karşılanması zordur</a:t>
            </a:r>
            <a:r>
              <a:rPr lang="tr-TR" dirty="0" smtClean="0"/>
              <a:t>.</a:t>
            </a:r>
          </a:p>
          <a:p>
            <a:r>
              <a:rPr lang="tr-TR" dirty="0"/>
              <a:t>Bireylerin sınav esnasında geri dönüp cevaplarını değiştirme şansları </a:t>
            </a:r>
            <a:r>
              <a:rPr lang="tr-TR" dirty="0" smtClean="0"/>
              <a:t>yoktur. Geriye </a:t>
            </a:r>
            <a:r>
              <a:rPr lang="tr-TR" dirty="0"/>
              <a:t>dönülebilen bireye uyarlanmış testler üzerine çalışmalar yapılsa </a:t>
            </a:r>
            <a:r>
              <a:rPr lang="tr-TR" dirty="0" smtClean="0"/>
              <a:t>da uygulamada </a:t>
            </a:r>
            <a:r>
              <a:rPr lang="tr-TR" dirty="0"/>
              <a:t>hala bireylerin cevaplarını değiştirmeleri mümkün </a:t>
            </a:r>
            <a:r>
              <a:rPr lang="tr-TR" dirty="0" smtClean="0"/>
              <a:t>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14266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Downing, S. M.,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Haladyna</a:t>
            </a:r>
            <a:r>
              <a:rPr lang="en-US" dirty="0" smtClean="0"/>
              <a:t>, T. M. (2006). </a:t>
            </a:r>
            <a:r>
              <a:rPr lang="en-US" i="1" dirty="0" smtClean="0"/>
              <a:t>Handbook of test development</a:t>
            </a:r>
            <a:r>
              <a:rPr lang="en-US" dirty="0" smtClean="0"/>
              <a:t>. New</a:t>
            </a:r>
            <a:r>
              <a:rPr lang="tr-TR" dirty="0" smtClean="0"/>
              <a:t> Jersey: </a:t>
            </a:r>
            <a:r>
              <a:rPr lang="tr-TR" dirty="0" err="1" smtClean="0"/>
              <a:t>Lawrance</a:t>
            </a:r>
            <a:r>
              <a:rPr lang="tr-TR" dirty="0" smtClean="0"/>
              <a:t> </a:t>
            </a:r>
            <a:r>
              <a:rPr lang="tr-TR" dirty="0" err="1" smtClean="0"/>
              <a:t>Erlbaum</a:t>
            </a:r>
            <a:r>
              <a:rPr lang="tr-TR" dirty="0" smtClean="0"/>
              <a:t> </a:t>
            </a:r>
            <a:r>
              <a:rPr lang="tr-TR" dirty="0" err="1" smtClean="0"/>
              <a:t>Assoc</a:t>
            </a:r>
            <a:r>
              <a:rPr lang="tr-TR" dirty="0" smtClean="0"/>
              <a:t>.</a:t>
            </a:r>
          </a:p>
          <a:p>
            <a:r>
              <a:rPr lang="en-US" dirty="0" err="1" smtClean="0"/>
              <a:t>Embretson</a:t>
            </a:r>
            <a:r>
              <a:rPr lang="en-US" dirty="0" smtClean="0"/>
              <a:t>, S.E., and </a:t>
            </a:r>
            <a:r>
              <a:rPr lang="en-US" dirty="0" err="1" smtClean="0"/>
              <a:t>Reise</a:t>
            </a:r>
            <a:r>
              <a:rPr lang="en-US" dirty="0" smtClean="0"/>
              <a:t>, S.P. (2000). </a:t>
            </a:r>
            <a:r>
              <a:rPr lang="en-US" i="1" dirty="0" smtClean="0"/>
              <a:t>Item response theory for psychologists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 smtClean="0"/>
              <a:t>New Jersey: Lawrence Erlbaum Associates.</a:t>
            </a:r>
            <a:endParaRPr lang="tr-TR" dirty="0" smtClean="0"/>
          </a:p>
          <a:p>
            <a:r>
              <a:rPr lang="en-US" dirty="0" smtClean="0"/>
              <a:t>Hambleton, R.K., </a:t>
            </a:r>
            <a:r>
              <a:rPr lang="en-US" dirty="0" err="1" smtClean="0"/>
              <a:t>Swaminathan</a:t>
            </a:r>
            <a:r>
              <a:rPr lang="en-US" dirty="0" smtClean="0"/>
              <a:t>, H., and Rogers, H.J. (1991). </a:t>
            </a:r>
            <a:r>
              <a:rPr lang="en-US" i="1" dirty="0" smtClean="0"/>
              <a:t>Fundamentals of item</a:t>
            </a:r>
            <a:r>
              <a:rPr lang="tr-TR" i="1" dirty="0" smtClean="0"/>
              <a:t> </a:t>
            </a:r>
            <a:r>
              <a:rPr lang="tr-TR" i="1" dirty="0" err="1" smtClean="0"/>
              <a:t>response</a:t>
            </a:r>
            <a:r>
              <a:rPr lang="tr-TR" i="1" dirty="0" smtClean="0"/>
              <a:t> </a:t>
            </a:r>
            <a:r>
              <a:rPr lang="tr-TR" i="1" dirty="0" err="1" smtClean="0"/>
              <a:t>theory</a:t>
            </a:r>
            <a:r>
              <a:rPr lang="tr-TR" i="1" dirty="0" smtClean="0"/>
              <a:t>. </a:t>
            </a:r>
            <a:r>
              <a:rPr lang="tr-TR" dirty="0" smtClean="0"/>
              <a:t>California: </a:t>
            </a:r>
            <a:r>
              <a:rPr lang="tr-TR" dirty="0" err="1" smtClean="0"/>
              <a:t>Sage</a:t>
            </a:r>
            <a:r>
              <a:rPr lang="tr-TR" dirty="0" smtClean="0"/>
              <a:t> Publications </a:t>
            </a:r>
            <a:r>
              <a:rPr lang="tr-TR" dirty="0" err="1" smtClean="0"/>
              <a:t>Inc</a:t>
            </a:r>
            <a:r>
              <a:rPr lang="tr-TR" smtClean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4406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UYARLANMIŞ TEST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Testi alan kişinin, maddeye verdiği tepkiye göre sıradaki maddenin seçildiği test biçimidir.</a:t>
            </a:r>
          </a:p>
          <a:p>
            <a:r>
              <a:rPr lang="tr-TR" dirty="0" smtClean="0"/>
              <a:t>Uyarlanmış testte birey soruyu cevaplar, cevap değerlendirilir, kişinin yeteneği kestirilir ve sıradaki soru seçilir (</a:t>
            </a:r>
            <a:r>
              <a:rPr lang="tr-TR" dirty="0" err="1" smtClean="0"/>
              <a:t>Weiss</a:t>
            </a:r>
            <a:r>
              <a:rPr lang="tr-TR" dirty="0" smtClean="0"/>
              <a:t> ve </a:t>
            </a:r>
            <a:r>
              <a:rPr lang="tr-TR" dirty="0" err="1" smtClean="0"/>
              <a:t>Kingsbury</a:t>
            </a:r>
            <a:r>
              <a:rPr lang="tr-TR" dirty="0" smtClean="0"/>
              <a:t>, 1984, 361).</a:t>
            </a:r>
          </a:p>
          <a:p>
            <a:pPr algn="just"/>
            <a:r>
              <a:rPr lang="tr-TR" dirty="0" smtClean="0"/>
              <a:t>CAT ise katılımcıların geleneksel testlerden farklı olarak bilgisayarlarla yönetildiği ölçme aracıdır (</a:t>
            </a:r>
            <a:r>
              <a:rPr lang="tr-TR" dirty="0" err="1" smtClean="0"/>
              <a:t>Embretson</a:t>
            </a:r>
            <a:r>
              <a:rPr lang="tr-TR" dirty="0" smtClean="0"/>
              <a:t> ve Reise, 2000,263).</a:t>
            </a:r>
          </a:p>
        </p:txBody>
      </p:sp>
    </p:spTree>
    <p:extLst>
      <p:ext uri="{BB962C8B-B14F-4D97-AF65-F5344CB8AC3E}">
        <p14:creationId xmlns:p14="http://schemas.microsoft.com/office/powerpoint/2010/main" val="14559562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TEST TÜRLERİ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 </a:t>
            </a:r>
            <a:r>
              <a:rPr lang="tr-TR" dirty="0" err="1" smtClean="0"/>
              <a:t>Ayala</a:t>
            </a:r>
            <a:r>
              <a:rPr lang="tr-TR" dirty="0" smtClean="0"/>
              <a:t> (2009), CAT uygulamalarında kullanılan testleri sabit dallandırıcı ve değişken dallandırıcı olmak üzere ikiye ayırmıştır:</a:t>
            </a:r>
          </a:p>
          <a:p>
            <a:pPr>
              <a:buFont typeface="+mj-lt"/>
              <a:buAutoNum type="arabicPeriod"/>
            </a:pPr>
            <a:r>
              <a:rPr lang="tr-TR" dirty="0"/>
              <a:t> </a:t>
            </a:r>
            <a:r>
              <a:rPr lang="tr-TR" dirty="0" smtClean="0"/>
              <a:t>SABİT DALLANDIRICI</a:t>
            </a:r>
          </a:p>
          <a:p>
            <a:pPr>
              <a:buFont typeface="+mj-lt"/>
              <a:buAutoNum type="arabicPeriod"/>
            </a:pPr>
            <a:r>
              <a:rPr lang="tr-TR" dirty="0" smtClean="0"/>
              <a:t> DEĞİŞKEN DALLANDIRICI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87345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CAT PROSEDÜRLERİ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Herhangi bir CAT uygulaması aşağıdaki adımları içerir: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MTK Modeli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Madde Havuzu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Başlangıç Madde Seçimi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Sıradaki Madde Seçim Kuralı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Yetenek Kestirim </a:t>
            </a:r>
            <a:r>
              <a:rPr lang="tr-TR" dirty="0" err="1" smtClean="0"/>
              <a:t>Metodları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Testi Durdurma Kuralı (</a:t>
            </a:r>
            <a:r>
              <a:rPr lang="tr-TR" dirty="0" err="1" smtClean="0"/>
              <a:t>Weiss</a:t>
            </a:r>
            <a:r>
              <a:rPr lang="tr-TR" dirty="0" smtClean="0"/>
              <a:t> Ve </a:t>
            </a:r>
            <a:r>
              <a:rPr lang="tr-TR" dirty="0" err="1" smtClean="0"/>
              <a:t>Kingsburry</a:t>
            </a:r>
            <a:r>
              <a:rPr lang="tr-TR" dirty="0" smtClean="0"/>
              <a:t>, 1984, 362).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76756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MADDE HAVUZU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CAT bireyin yeteneği hakkında en fazla bilgi veren maddelerin seçilmesini gerektirir.</a:t>
            </a:r>
          </a:p>
          <a:p>
            <a:pPr algn="just"/>
            <a:r>
              <a:rPr lang="tr-TR" dirty="0" smtClean="0"/>
              <a:t>Bu doğrultuda </a:t>
            </a:r>
            <a:r>
              <a:rPr lang="tr-TR" dirty="0"/>
              <a:t>bireyler farklı madde </a:t>
            </a:r>
            <a:r>
              <a:rPr lang="tr-TR" dirty="0" smtClean="0"/>
              <a:t>setleri alırlar </a:t>
            </a:r>
            <a:r>
              <a:rPr lang="tr-TR" dirty="0"/>
              <a:t>ve bireylerin yetenekleri bu madde setlerine verdikleri yanıtlara </a:t>
            </a:r>
            <a:r>
              <a:rPr lang="tr-TR" dirty="0" smtClean="0"/>
              <a:t>göre kestirilmektedir.</a:t>
            </a:r>
          </a:p>
          <a:p>
            <a:pPr algn="just"/>
            <a:r>
              <a:rPr lang="tr-TR" dirty="0" smtClean="0"/>
              <a:t>Bireye uyarlanmış test en etkili olarak çok sayıda yüksek derecede ayırt ediciliği olan ve güçlük-özellik düzeyinde (b-</a:t>
            </a:r>
            <a:r>
              <a:rPr lang="el-GR" dirty="0" smtClean="0"/>
              <a:t>θ) </a:t>
            </a:r>
            <a:r>
              <a:rPr lang="tr-TR" dirty="0" smtClean="0"/>
              <a:t>eşit biçimde temsil edilen maddelerden oluşan bir madde havuzuyla çalışmaktadır (</a:t>
            </a:r>
            <a:r>
              <a:rPr lang="tr-TR" dirty="0" err="1" smtClean="0"/>
              <a:t>Veldkamp</a:t>
            </a:r>
            <a:r>
              <a:rPr lang="tr-TR" dirty="0" smtClean="0"/>
              <a:t> ve </a:t>
            </a:r>
            <a:r>
              <a:rPr lang="de-DE" dirty="0" smtClean="0"/>
              <a:t>Linden</a:t>
            </a:r>
            <a:r>
              <a:rPr lang="de-DE" dirty="0"/>
              <a:t>, </a:t>
            </a:r>
            <a:r>
              <a:rPr lang="de-DE" dirty="0" smtClean="0"/>
              <a:t>2010</a:t>
            </a:r>
            <a:r>
              <a:rPr lang="tr-TR" dirty="0" smtClean="0"/>
              <a:t>, 232-233</a:t>
            </a:r>
            <a:r>
              <a:rPr lang="de-DE" dirty="0" smtClean="0"/>
              <a:t>; </a:t>
            </a:r>
            <a:r>
              <a:rPr lang="de-DE" dirty="0" err="1"/>
              <a:t>Weiss</a:t>
            </a:r>
            <a:r>
              <a:rPr lang="de-DE" dirty="0"/>
              <a:t>, </a:t>
            </a:r>
            <a:r>
              <a:rPr lang="de-DE" dirty="0" smtClean="0"/>
              <a:t>2011</a:t>
            </a:r>
            <a:r>
              <a:rPr lang="tr-TR" dirty="0" smtClean="0"/>
              <a:t>, 11</a:t>
            </a:r>
            <a:r>
              <a:rPr lang="de-DE" dirty="0" smtClean="0"/>
              <a:t>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96639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CAT BAŞLATMA KURALLARI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B</a:t>
            </a:r>
            <a:r>
              <a:rPr lang="tr-TR" dirty="0" smtClean="0"/>
              <a:t>aşlangıç maddesini seçerken bireyin bulunduğu seviye ile ilgili önceden bilgi varsa ilgili seviye hakkında en çok bilgi veren sorunun ilk olarak sorulması gerekmektedir (</a:t>
            </a:r>
            <a:r>
              <a:rPr lang="tr-TR" dirty="0" err="1" smtClean="0"/>
              <a:t>Weiss</a:t>
            </a:r>
            <a:r>
              <a:rPr lang="tr-TR" dirty="0" smtClean="0"/>
              <a:t> ve </a:t>
            </a:r>
            <a:r>
              <a:rPr lang="tr-TR" dirty="0" err="1" smtClean="0"/>
              <a:t>Kingsburry</a:t>
            </a:r>
            <a:r>
              <a:rPr lang="tr-TR" dirty="0" smtClean="0"/>
              <a:t>, 1984, 363, </a:t>
            </a:r>
            <a:r>
              <a:rPr lang="tr-TR" dirty="0" err="1" smtClean="0"/>
              <a:t>Embretson</a:t>
            </a:r>
            <a:r>
              <a:rPr lang="tr-TR" dirty="0" smtClean="0"/>
              <a:t> ve Reise, 2000, 266; De </a:t>
            </a:r>
            <a:r>
              <a:rPr lang="tr-TR" dirty="0" err="1" smtClean="0"/>
              <a:t>Ayala</a:t>
            </a:r>
            <a:r>
              <a:rPr lang="tr-TR" dirty="0" smtClean="0"/>
              <a:t>, 2009, 377).</a:t>
            </a:r>
          </a:p>
          <a:p>
            <a:pPr algn="just"/>
            <a:r>
              <a:rPr lang="tr-TR" dirty="0" smtClean="0"/>
              <a:t>Eğer testi alan kişinin yeteneği hakkında herhangi bir bilgi bulunmuyorsa ve dağılımın normal olduğu varsayılıyorsa güçlüğü -0.50 ve +0.50 arasında olan maddeler seçilebilir (De </a:t>
            </a:r>
            <a:r>
              <a:rPr lang="tr-TR" dirty="0" err="1" smtClean="0"/>
              <a:t>Ayala</a:t>
            </a:r>
            <a:r>
              <a:rPr lang="tr-TR" dirty="0" smtClean="0"/>
              <a:t>, 2009, 377; </a:t>
            </a:r>
            <a:r>
              <a:rPr lang="tr-TR" dirty="0" err="1" smtClean="0"/>
              <a:t>Embretson</a:t>
            </a:r>
            <a:r>
              <a:rPr lang="tr-TR" dirty="0" smtClean="0"/>
              <a:t> </a:t>
            </a:r>
            <a:r>
              <a:rPr lang="tr-TR" dirty="0"/>
              <a:t>ve Reise, 2000, </a:t>
            </a:r>
            <a:r>
              <a:rPr lang="tr-TR" dirty="0" smtClean="0"/>
              <a:t>266).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01552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YETENEK KESTİRİM SÜREÇLERİ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61308"/>
            <a:ext cx="8915400" cy="3749913"/>
          </a:xfrm>
        </p:spPr>
        <p:txBody>
          <a:bodyPr/>
          <a:lstStyle/>
          <a:p>
            <a:r>
              <a:rPr lang="tr-TR" b="1" dirty="0" smtClean="0"/>
              <a:t>EN ÇOK OLABİLİRLİK YÖNTEMİ (MLE)</a:t>
            </a:r>
          </a:p>
          <a:p>
            <a:r>
              <a:rPr lang="tr-TR" b="1" dirty="0" smtClean="0"/>
              <a:t>BAYES YÖNTEMLERİ (EAP VE MAP).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4763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SIRADAKİ MADDEYE GEÇME YÖNTEMLERİ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MAKSİMUM BİLGİ FONKSİYONU</a:t>
            </a:r>
          </a:p>
          <a:p>
            <a:r>
              <a:rPr lang="tr-TR" b="1" dirty="0" smtClean="0"/>
              <a:t>DÜŞÜK STANDART HATA</a:t>
            </a:r>
          </a:p>
          <a:p>
            <a:r>
              <a:rPr lang="tr-TR" b="1" dirty="0" smtClean="0"/>
              <a:t>ADIM BÜYÜKLÜĞÜ</a:t>
            </a:r>
          </a:p>
        </p:txBody>
      </p:sp>
    </p:spTree>
    <p:extLst>
      <p:ext uri="{BB962C8B-B14F-4D97-AF65-F5344CB8AC3E}">
        <p14:creationId xmlns:p14="http://schemas.microsoft.com/office/powerpoint/2010/main" val="22126219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CAT SONLANDIRMA SEÇENEKLERİ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Bireyin kestirilen yetenek düzeyleri arasındaki standart hatanın kabul edilebilir seviyenin altında olması.</a:t>
            </a:r>
          </a:p>
          <a:p>
            <a:r>
              <a:rPr lang="tr-TR" dirty="0" smtClean="0"/>
              <a:t>Testte eğer sonlandırma kuralı olarak sabit uzunluk kullanılırsa, bu uzunluğa ulaşıldığında test sona erdirilir.</a:t>
            </a:r>
          </a:p>
          <a:p>
            <a:r>
              <a:rPr lang="tr-TR" dirty="0" smtClean="0"/>
              <a:t>Testteki tüm maddelerin kullanılması durumunda.</a:t>
            </a:r>
          </a:p>
          <a:p>
            <a:r>
              <a:rPr lang="tr-TR" dirty="0" smtClean="0"/>
              <a:t>Birey test dışı davranmaya başladığı zaman (</a:t>
            </a:r>
            <a:r>
              <a:rPr lang="tr-TR" dirty="0" err="1" smtClean="0"/>
              <a:t>Downing</a:t>
            </a:r>
            <a:r>
              <a:rPr lang="tr-TR" dirty="0" smtClean="0"/>
              <a:t> </a:t>
            </a:r>
            <a:r>
              <a:rPr lang="tr-TR" dirty="0"/>
              <a:t>ve </a:t>
            </a:r>
            <a:r>
              <a:rPr lang="tr-TR" dirty="0" err="1"/>
              <a:t>Haladyna</a:t>
            </a:r>
            <a:r>
              <a:rPr lang="tr-TR" dirty="0"/>
              <a:t>, 2006; </a:t>
            </a:r>
            <a:r>
              <a:rPr lang="tr-TR" dirty="0" err="1"/>
              <a:t>Linacre</a:t>
            </a:r>
            <a:r>
              <a:rPr lang="tr-TR" dirty="0"/>
              <a:t>, </a:t>
            </a:r>
            <a:r>
              <a:rPr lang="tr-TR" dirty="0" smtClean="0"/>
              <a:t>2000).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88236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624</Words>
  <Application>Microsoft Office PowerPoint</Application>
  <PresentationFormat>Geniş ekran</PresentationFormat>
  <Paragraphs>55</Paragraphs>
  <Slides>12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Teması</vt:lpstr>
      <vt:lpstr>Madde Tepki Kuramı</vt:lpstr>
      <vt:lpstr>UYARLANMIŞ TEST</vt:lpstr>
      <vt:lpstr>TEST TÜRLERİ </vt:lpstr>
      <vt:lpstr>CAT PROSEDÜRLERİ</vt:lpstr>
      <vt:lpstr>MADDE HAVUZU</vt:lpstr>
      <vt:lpstr>CAT BAŞLATMA KURALLARI</vt:lpstr>
      <vt:lpstr>YETENEK KESTİRİM SÜREÇLERİ</vt:lpstr>
      <vt:lpstr>SIRADAKİ MADDEYE GEÇME YÖNTEMLERİ</vt:lpstr>
      <vt:lpstr>CAT SONLANDIRMA SEÇENEKLERİ</vt:lpstr>
      <vt:lpstr>CAT’in AVANTAJLARI</vt:lpstr>
      <vt:lpstr>CAT’in DEZAVANTAJLARI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Madde Tepki Kuramı</dc:title>
  <dc:creator>neslihan tuğçe şimşek</dc:creator>
  <cp:lastModifiedBy>neslihan tuğçe şimşek</cp:lastModifiedBy>
  <cp:revision>1</cp:revision>
  <dcterms:created xsi:type="dcterms:W3CDTF">2018-10-04T07:19:13Z</dcterms:created>
  <dcterms:modified xsi:type="dcterms:W3CDTF">2018-10-04T07:22:47Z</dcterms:modified>
</cp:coreProperties>
</file>